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1" r:id="rId2"/>
    <p:sldId id="257" r:id="rId3"/>
    <p:sldId id="258" r:id="rId4"/>
    <p:sldId id="302" r:id="rId5"/>
    <p:sldId id="309" r:id="rId6"/>
    <p:sldId id="310" r:id="rId7"/>
    <p:sldId id="311" r:id="rId8"/>
    <p:sldId id="312" r:id="rId9"/>
    <p:sldId id="303" r:id="rId10"/>
    <p:sldId id="304" r:id="rId11"/>
    <p:sldId id="305" r:id="rId12"/>
    <p:sldId id="306" r:id="rId13"/>
    <p:sldId id="307" r:id="rId14"/>
    <p:sldId id="30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0201"/>
    <a:srgbClr val="93271E"/>
    <a:srgbClr val="9D2019"/>
    <a:srgbClr val="008F00"/>
    <a:srgbClr val="6504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73"/>
    <p:restoredTop sz="94648"/>
  </p:normalViewPr>
  <p:slideViewPr>
    <p:cSldViewPr snapToGrid="0" snapToObjects="1">
      <p:cViewPr varScale="1">
        <p:scale>
          <a:sx n="125" d="100"/>
          <a:sy n="125" d="100"/>
        </p:scale>
        <p:origin x="192" y="7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60B9-DD66-FD43-8370-B6C4D2001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8CDED6-1114-574E-B534-672FF5188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F901-FB05-B54C-BE82-F99E36B179A2}"/>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5" name="Footer Placeholder 4">
            <a:extLst>
              <a:ext uri="{FF2B5EF4-FFF2-40B4-BE49-F238E27FC236}">
                <a16:creationId xmlns:a16="http://schemas.microsoft.com/office/drawing/2014/main" id="{8FC8E476-B139-4A45-878E-263E48F6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16E22-70C2-A943-BFD4-63B32F61DEC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05836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9941-9920-9E4A-959F-98625FF42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845AA-57D9-BE47-92FF-654E6DBEF4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3CE79-1247-F746-AFE1-1D13EA5E3D75}"/>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5" name="Footer Placeholder 4">
            <a:extLst>
              <a:ext uri="{FF2B5EF4-FFF2-40B4-BE49-F238E27FC236}">
                <a16:creationId xmlns:a16="http://schemas.microsoft.com/office/drawing/2014/main" id="{74FBCF51-F1D2-EC4A-8BE5-571F2136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2C692-B726-FC47-8F0F-BE53CC0C1178}"/>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69685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C2513-2022-BE49-987B-654929327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5901E-5F1D-0149-A89C-82FF46E53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DF4CB-6957-344A-952C-00A48770B7B7}"/>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5" name="Footer Placeholder 4">
            <a:extLst>
              <a:ext uri="{FF2B5EF4-FFF2-40B4-BE49-F238E27FC236}">
                <a16:creationId xmlns:a16="http://schemas.microsoft.com/office/drawing/2014/main" id="{9E862B4D-F541-1049-B93D-9CBF2EC8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3E04D-5661-224F-8E1B-9FA0B7F322A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51244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9FE1-DD32-8D49-9999-1641CBAF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B6F2E-D68F-2746-B29C-92C18DFAB6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4235C-C821-4F40-925D-A23C080C3C90}"/>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5" name="Footer Placeholder 4">
            <a:extLst>
              <a:ext uri="{FF2B5EF4-FFF2-40B4-BE49-F238E27FC236}">
                <a16:creationId xmlns:a16="http://schemas.microsoft.com/office/drawing/2014/main" id="{9B286B56-1068-5241-8333-F376127F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D2767-55A9-BD45-9444-40DF8E3C3240}"/>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42496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1703-975D-C442-AE46-D36798C8F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9A81C8-7CD9-8341-ADAF-52ED9F800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6591E8-E19F-5B4B-AE8F-CD29421C4AA7}"/>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5" name="Footer Placeholder 4">
            <a:extLst>
              <a:ext uri="{FF2B5EF4-FFF2-40B4-BE49-F238E27FC236}">
                <a16:creationId xmlns:a16="http://schemas.microsoft.com/office/drawing/2014/main" id="{9BD20965-C5F2-7C49-B522-869E108F7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F3387-48BB-0746-AF85-5A9F8FC88DE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19034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7289-97C7-5C42-85EA-A1FBD6518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8AF68-770C-5C48-9DCC-08F20B30A1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72EA4-0F9C-C543-A91A-80EC2A16A3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E45FE-B761-8142-8977-9A592562AED9}"/>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6" name="Footer Placeholder 5">
            <a:extLst>
              <a:ext uri="{FF2B5EF4-FFF2-40B4-BE49-F238E27FC236}">
                <a16:creationId xmlns:a16="http://schemas.microsoft.com/office/drawing/2014/main" id="{30792383-7685-DC40-8543-14611A226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EE922-6009-124D-9826-177DC8C3D934}"/>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3072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5292-023E-5D49-B11A-CAB7DE0A0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5311-3856-B448-8671-221870814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4E5F4-45E4-7342-8489-6D8CDBC13F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BED6-E987-8144-A10B-9CEE11B56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63B104-D286-C64E-B5A6-B209D9F129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37D9A-D39E-A745-AC27-8D3FD73A062A}"/>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8" name="Footer Placeholder 7">
            <a:extLst>
              <a:ext uri="{FF2B5EF4-FFF2-40B4-BE49-F238E27FC236}">
                <a16:creationId xmlns:a16="http://schemas.microsoft.com/office/drawing/2014/main" id="{B86BE79C-B26F-6548-8802-D8381C01F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094C1-7808-274C-BCE8-7F532583516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56860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FC00-2880-524D-B319-D0AB80CA0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2D8DB-E261-5447-9EB8-9EA583DDEBBF}"/>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4" name="Footer Placeholder 3">
            <a:extLst>
              <a:ext uri="{FF2B5EF4-FFF2-40B4-BE49-F238E27FC236}">
                <a16:creationId xmlns:a16="http://schemas.microsoft.com/office/drawing/2014/main" id="{DE30E433-156D-C047-B1E1-58047BCE3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D379A-5E59-A140-8B39-B632E8F5C7D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09779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62B2-F907-4746-B50A-8D85DC799F3C}"/>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3" name="Footer Placeholder 2">
            <a:extLst>
              <a:ext uri="{FF2B5EF4-FFF2-40B4-BE49-F238E27FC236}">
                <a16:creationId xmlns:a16="http://schemas.microsoft.com/office/drawing/2014/main" id="{550E9657-C488-4C46-9B21-80398B3C3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3B716-7407-3D45-B82B-4626F2B02C3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7900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438-C367-834C-92C1-4AA4B4000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CEE51-A771-4344-BAB8-A04955445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B8FAA-C132-104F-A13D-7696D9529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95BFA-F58D-4F42-9E5D-E0FC8628FDA9}"/>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6" name="Footer Placeholder 5">
            <a:extLst>
              <a:ext uri="{FF2B5EF4-FFF2-40B4-BE49-F238E27FC236}">
                <a16:creationId xmlns:a16="http://schemas.microsoft.com/office/drawing/2014/main" id="{A0E9B6BA-449C-FA48-AF07-6331756C3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A3C69-EF43-174E-8206-3818D685805B}"/>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5086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FA88-4A3A-5B47-85CD-CD0F88AE6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30BA61-1EA4-C647-AACE-194526907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52920-61BB-A948-B7F5-37C37C9C1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EF96D9-05A9-8F41-9344-416B041A233E}"/>
              </a:ext>
            </a:extLst>
          </p:cNvPr>
          <p:cNvSpPr>
            <a:spLocks noGrp="1"/>
          </p:cNvSpPr>
          <p:nvPr>
            <p:ph type="dt" sz="half" idx="10"/>
          </p:nvPr>
        </p:nvSpPr>
        <p:spPr/>
        <p:txBody>
          <a:bodyPr/>
          <a:lstStyle/>
          <a:p>
            <a:fld id="{AACBCE64-D1D0-3F49-AF4C-69D3161040E6}" type="datetimeFigureOut">
              <a:rPr lang="en-US" smtClean="0"/>
              <a:t>4/5/21</a:t>
            </a:fld>
            <a:endParaRPr lang="en-US"/>
          </a:p>
        </p:txBody>
      </p:sp>
      <p:sp>
        <p:nvSpPr>
          <p:cNvPr id="6" name="Footer Placeholder 5">
            <a:extLst>
              <a:ext uri="{FF2B5EF4-FFF2-40B4-BE49-F238E27FC236}">
                <a16:creationId xmlns:a16="http://schemas.microsoft.com/office/drawing/2014/main" id="{2F7990FD-8AED-9A44-BA50-6E639C04B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BC6C-56F4-144A-98F8-02D88F8FADF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2715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F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076F3-A1D9-BD44-A649-8FAC846B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744E9-CD64-394D-833F-A27596C86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A68BB-BFE8-1343-AF75-68A140D55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BCE64-D1D0-3F49-AF4C-69D3161040E6}" type="datetimeFigureOut">
              <a:rPr lang="en-US" smtClean="0"/>
              <a:t>4/5/21</a:t>
            </a:fld>
            <a:endParaRPr lang="en-US"/>
          </a:p>
        </p:txBody>
      </p:sp>
      <p:sp>
        <p:nvSpPr>
          <p:cNvPr id="5" name="Footer Placeholder 4">
            <a:extLst>
              <a:ext uri="{FF2B5EF4-FFF2-40B4-BE49-F238E27FC236}">
                <a16:creationId xmlns:a16="http://schemas.microsoft.com/office/drawing/2014/main" id="{AFE9AB48-DEE6-B44F-9494-7A1AA234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57529-F167-ED45-889A-ECA274E6D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ACD3F-F563-1447-BE3A-A700973A8A19}" type="slidenum">
              <a:rPr lang="en-US" smtClean="0"/>
              <a:t>‹#›</a:t>
            </a:fld>
            <a:endParaRPr lang="en-US"/>
          </a:p>
        </p:txBody>
      </p:sp>
    </p:spTree>
    <p:extLst>
      <p:ext uri="{BB962C8B-B14F-4D97-AF65-F5344CB8AC3E}">
        <p14:creationId xmlns:p14="http://schemas.microsoft.com/office/powerpoint/2010/main" val="387798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310244"/>
            <a:ext cx="12192000" cy="1159328"/>
          </a:xfrm>
        </p:spPr>
        <p:txBody>
          <a:bodyPr>
            <a:normAutofit/>
          </a:bodyPr>
          <a:lstStyle/>
          <a:p>
            <a:r>
              <a:rPr lang="en-US" dirty="0">
                <a:latin typeface="Times New Roman" panose="02020603050405020304" pitchFamily="18" charset="0"/>
                <a:cs typeface="Times New Roman" panose="02020603050405020304" pitchFamily="18" charset="0"/>
              </a:rPr>
              <a:t>Modern Philosophy</a:t>
            </a:r>
            <a:endParaRPr lang="en-US" sz="36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A7F55AC-D9F4-4D4D-B95F-D2AA537D0520}"/>
              </a:ext>
            </a:extLst>
          </p:cNvPr>
          <p:cNvSpPr txBox="1"/>
          <p:nvPr/>
        </p:nvSpPr>
        <p:spPr>
          <a:xfrm>
            <a:off x="1143000" y="1469572"/>
            <a:ext cx="3837213" cy="800219"/>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Rationalism</a:t>
            </a:r>
          </a:p>
          <a:p>
            <a:pPr algn="ctr"/>
            <a:r>
              <a:rPr lang="en-US" dirty="0">
                <a:latin typeface="Times New Roman" panose="02020603050405020304" pitchFamily="18" charset="0"/>
                <a:cs typeface="Times New Roman" panose="02020603050405020304" pitchFamily="18" charset="0"/>
              </a:rPr>
              <a:t>Knowledge comes from Pure Reason</a:t>
            </a:r>
          </a:p>
        </p:txBody>
      </p:sp>
      <p:sp>
        <p:nvSpPr>
          <p:cNvPr id="6" name="TextBox 5">
            <a:extLst>
              <a:ext uri="{FF2B5EF4-FFF2-40B4-BE49-F238E27FC236}">
                <a16:creationId xmlns:a16="http://schemas.microsoft.com/office/drawing/2014/main" id="{F7FC703B-B3E0-224D-A623-63BBD07F1498}"/>
              </a:ext>
            </a:extLst>
          </p:cNvPr>
          <p:cNvSpPr txBox="1"/>
          <p:nvPr/>
        </p:nvSpPr>
        <p:spPr>
          <a:xfrm>
            <a:off x="6455228" y="1469572"/>
            <a:ext cx="3782786" cy="800219"/>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Empiricism</a:t>
            </a:r>
          </a:p>
          <a:p>
            <a:pPr algn="ctr"/>
            <a:r>
              <a:rPr lang="en-US" dirty="0">
                <a:latin typeface="Times New Roman" panose="02020603050405020304" pitchFamily="18" charset="0"/>
                <a:cs typeface="Times New Roman" panose="02020603050405020304" pitchFamily="18" charset="0"/>
              </a:rPr>
              <a:t>Knowledge comes from the Senses</a:t>
            </a:r>
          </a:p>
        </p:txBody>
      </p:sp>
      <p:cxnSp>
        <p:nvCxnSpPr>
          <p:cNvPr id="7" name="Straight Connector 6">
            <a:extLst>
              <a:ext uri="{FF2B5EF4-FFF2-40B4-BE49-F238E27FC236}">
                <a16:creationId xmlns:a16="http://schemas.microsoft.com/office/drawing/2014/main" id="{E870479D-B6AE-694F-BD89-94917C8DB6B7}"/>
              </a:ext>
            </a:extLst>
          </p:cNvPr>
          <p:cNvCxnSpPr>
            <a:cxnSpLocks/>
          </p:cNvCxnSpPr>
          <p:nvPr/>
        </p:nvCxnSpPr>
        <p:spPr>
          <a:xfrm>
            <a:off x="5808630" y="1616529"/>
            <a:ext cx="0" cy="4637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152B456-2D7B-DA48-A3CB-78781125A896}"/>
              </a:ext>
            </a:extLst>
          </p:cNvPr>
          <p:cNvPicPr>
            <a:picLocks noChangeAspect="1"/>
          </p:cNvPicPr>
          <p:nvPr/>
        </p:nvPicPr>
        <p:blipFill>
          <a:blip r:embed="rId2"/>
          <a:stretch>
            <a:fillRect/>
          </a:stretch>
        </p:blipFill>
        <p:spPr>
          <a:xfrm>
            <a:off x="10058399" y="2628900"/>
            <a:ext cx="1669143" cy="2072040"/>
          </a:xfrm>
          <a:prstGeom prst="rect">
            <a:avLst/>
          </a:prstGeom>
        </p:spPr>
      </p:pic>
      <p:pic>
        <p:nvPicPr>
          <p:cNvPr id="12" name="Picture 11">
            <a:extLst>
              <a:ext uri="{FF2B5EF4-FFF2-40B4-BE49-F238E27FC236}">
                <a16:creationId xmlns:a16="http://schemas.microsoft.com/office/drawing/2014/main" id="{98C89A58-75C2-664E-89F7-8FA0FF23B5D8}"/>
              </a:ext>
            </a:extLst>
          </p:cNvPr>
          <p:cNvPicPr>
            <a:picLocks noChangeAspect="1"/>
          </p:cNvPicPr>
          <p:nvPr/>
        </p:nvPicPr>
        <p:blipFill>
          <a:blip r:embed="rId3"/>
          <a:stretch>
            <a:fillRect/>
          </a:stretch>
        </p:blipFill>
        <p:spPr>
          <a:xfrm>
            <a:off x="8265289" y="2628900"/>
            <a:ext cx="1579931" cy="2072040"/>
          </a:xfrm>
          <a:prstGeom prst="rect">
            <a:avLst/>
          </a:prstGeom>
        </p:spPr>
      </p:pic>
      <p:pic>
        <p:nvPicPr>
          <p:cNvPr id="14" name="Picture 13">
            <a:extLst>
              <a:ext uri="{FF2B5EF4-FFF2-40B4-BE49-F238E27FC236}">
                <a16:creationId xmlns:a16="http://schemas.microsoft.com/office/drawing/2014/main" id="{AA00B775-FDAA-9F47-9418-3E425C13ADF8}"/>
              </a:ext>
            </a:extLst>
          </p:cNvPr>
          <p:cNvPicPr>
            <a:picLocks noChangeAspect="1"/>
          </p:cNvPicPr>
          <p:nvPr/>
        </p:nvPicPr>
        <p:blipFill>
          <a:blip r:embed="rId4"/>
          <a:stretch>
            <a:fillRect/>
          </a:stretch>
        </p:blipFill>
        <p:spPr>
          <a:xfrm>
            <a:off x="6245101" y="2563036"/>
            <a:ext cx="1753776" cy="2137904"/>
          </a:xfrm>
          <a:prstGeom prst="rect">
            <a:avLst/>
          </a:prstGeom>
        </p:spPr>
      </p:pic>
      <p:sp>
        <p:nvSpPr>
          <p:cNvPr id="15" name="TextBox 14">
            <a:extLst>
              <a:ext uri="{FF2B5EF4-FFF2-40B4-BE49-F238E27FC236}">
                <a16:creationId xmlns:a16="http://schemas.microsoft.com/office/drawing/2014/main" id="{9C519BBA-600F-254A-A64C-C2F6A5C6B076}"/>
              </a:ext>
            </a:extLst>
          </p:cNvPr>
          <p:cNvSpPr txBox="1"/>
          <p:nvPr/>
        </p:nvSpPr>
        <p:spPr>
          <a:xfrm>
            <a:off x="6455227" y="5060048"/>
            <a:ext cx="1543649"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John </a:t>
            </a:r>
          </a:p>
          <a:p>
            <a:pPr algn="ctr"/>
            <a:r>
              <a:rPr lang="en-US" dirty="0">
                <a:latin typeface="Times New Roman" panose="02020603050405020304" pitchFamily="18" charset="0"/>
                <a:cs typeface="Times New Roman" panose="02020603050405020304" pitchFamily="18" charset="0"/>
              </a:rPr>
              <a:t>Locke</a:t>
            </a:r>
          </a:p>
          <a:p>
            <a:pPr algn="ctr"/>
            <a:r>
              <a:rPr lang="en-US" dirty="0">
                <a:latin typeface="Times New Roman" panose="02020603050405020304" pitchFamily="18" charset="0"/>
                <a:cs typeface="Times New Roman" panose="02020603050405020304" pitchFamily="18" charset="0"/>
              </a:rPr>
              <a:t>(1632-1704)</a:t>
            </a:r>
          </a:p>
          <a:p>
            <a:pPr algn="ctr"/>
            <a:r>
              <a:rPr lang="en-US" dirty="0">
                <a:latin typeface="Times New Roman" panose="02020603050405020304" pitchFamily="18" charset="0"/>
                <a:cs typeface="Times New Roman" panose="02020603050405020304" pitchFamily="18" charset="0"/>
              </a:rPr>
              <a:t>England</a:t>
            </a:r>
          </a:p>
        </p:txBody>
      </p:sp>
      <p:sp>
        <p:nvSpPr>
          <p:cNvPr id="16" name="TextBox 15">
            <a:extLst>
              <a:ext uri="{FF2B5EF4-FFF2-40B4-BE49-F238E27FC236}">
                <a16:creationId xmlns:a16="http://schemas.microsoft.com/office/drawing/2014/main" id="{F6A32244-5D7E-4F4E-9A73-E93AD41EF579}"/>
              </a:ext>
            </a:extLst>
          </p:cNvPr>
          <p:cNvSpPr txBox="1"/>
          <p:nvPr/>
        </p:nvSpPr>
        <p:spPr>
          <a:xfrm>
            <a:off x="8227413" y="5060048"/>
            <a:ext cx="1830986"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George </a:t>
            </a:r>
          </a:p>
          <a:p>
            <a:pPr algn="ctr"/>
            <a:r>
              <a:rPr lang="en-US" dirty="0">
                <a:latin typeface="Times New Roman" panose="02020603050405020304" pitchFamily="18" charset="0"/>
                <a:cs typeface="Times New Roman" panose="02020603050405020304" pitchFamily="18" charset="0"/>
              </a:rPr>
              <a:t>Berkeley</a:t>
            </a:r>
          </a:p>
          <a:p>
            <a:pPr algn="ctr"/>
            <a:r>
              <a:rPr lang="en-US" dirty="0">
                <a:latin typeface="Times New Roman" panose="02020603050405020304" pitchFamily="18" charset="0"/>
                <a:cs typeface="Times New Roman" panose="02020603050405020304" pitchFamily="18" charset="0"/>
              </a:rPr>
              <a:t>(1685-1753)</a:t>
            </a:r>
          </a:p>
          <a:p>
            <a:pPr algn="ctr"/>
            <a:r>
              <a:rPr lang="en-US" dirty="0">
                <a:latin typeface="Times New Roman" panose="02020603050405020304" pitchFamily="18" charset="0"/>
                <a:cs typeface="Times New Roman" panose="02020603050405020304" pitchFamily="18" charset="0"/>
              </a:rPr>
              <a:t>Ireland</a:t>
            </a:r>
          </a:p>
        </p:txBody>
      </p:sp>
      <p:sp>
        <p:nvSpPr>
          <p:cNvPr id="17" name="TextBox 16">
            <a:extLst>
              <a:ext uri="{FF2B5EF4-FFF2-40B4-BE49-F238E27FC236}">
                <a16:creationId xmlns:a16="http://schemas.microsoft.com/office/drawing/2014/main" id="{2E58B349-8CC6-7B4B-942B-01F76207CFE6}"/>
              </a:ext>
            </a:extLst>
          </p:cNvPr>
          <p:cNvSpPr txBox="1"/>
          <p:nvPr/>
        </p:nvSpPr>
        <p:spPr>
          <a:xfrm>
            <a:off x="9845219" y="5060048"/>
            <a:ext cx="2139951"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David </a:t>
            </a:r>
          </a:p>
          <a:p>
            <a:pPr algn="ctr"/>
            <a:r>
              <a:rPr lang="en-US" dirty="0">
                <a:latin typeface="Times New Roman" panose="02020603050405020304" pitchFamily="18" charset="0"/>
                <a:cs typeface="Times New Roman" panose="02020603050405020304" pitchFamily="18" charset="0"/>
              </a:rPr>
              <a:t>Hume</a:t>
            </a:r>
          </a:p>
          <a:p>
            <a:pPr algn="ctr"/>
            <a:r>
              <a:rPr lang="en-US" dirty="0">
                <a:latin typeface="Times New Roman" panose="02020603050405020304" pitchFamily="18" charset="0"/>
                <a:cs typeface="Times New Roman" panose="02020603050405020304" pitchFamily="18" charset="0"/>
              </a:rPr>
              <a:t>(1711-1776)</a:t>
            </a:r>
          </a:p>
          <a:p>
            <a:pPr algn="ctr"/>
            <a:r>
              <a:rPr lang="en-US" dirty="0">
                <a:latin typeface="Times New Roman" panose="02020603050405020304" pitchFamily="18" charset="0"/>
                <a:cs typeface="Times New Roman" panose="02020603050405020304" pitchFamily="18" charset="0"/>
              </a:rPr>
              <a:t>Scotland</a:t>
            </a:r>
          </a:p>
        </p:txBody>
      </p:sp>
      <p:pic>
        <p:nvPicPr>
          <p:cNvPr id="19" name="Picture 18">
            <a:extLst>
              <a:ext uri="{FF2B5EF4-FFF2-40B4-BE49-F238E27FC236}">
                <a16:creationId xmlns:a16="http://schemas.microsoft.com/office/drawing/2014/main" id="{28C6E23D-9688-7F42-ADDA-B8FE148210B8}"/>
              </a:ext>
            </a:extLst>
          </p:cNvPr>
          <p:cNvPicPr>
            <a:picLocks noChangeAspect="1"/>
          </p:cNvPicPr>
          <p:nvPr/>
        </p:nvPicPr>
        <p:blipFill>
          <a:blip r:embed="rId5"/>
          <a:stretch>
            <a:fillRect/>
          </a:stretch>
        </p:blipFill>
        <p:spPr>
          <a:xfrm>
            <a:off x="261742" y="2563036"/>
            <a:ext cx="1662814" cy="2137904"/>
          </a:xfrm>
          <a:prstGeom prst="rect">
            <a:avLst/>
          </a:prstGeom>
        </p:spPr>
      </p:pic>
      <p:sp>
        <p:nvSpPr>
          <p:cNvPr id="20" name="TextBox 19">
            <a:extLst>
              <a:ext uri="{FF2B5EF4-FFF2-40B4-BE49-F238E27FC236}">
                <a16:creationId xmlns:a16="http://schemas.microsoft.com/office/drawing/2014/main" id="{B8C7A4B4-FEC2-1546-8E06-B21B8AF8D083}"/>
              </a:ext>
            </a:extLst>
          </p:cNvPr>
          <p:cNvSpPr txBox="1"/>
          <p:nvPr/>
        </p:nvSpPr>
        <p:spPr>
          <a:xfrm>
            <a:off x="431801" y="5060048"/>
            <a:ext cx="1662814"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René </a:t>
            </a:r>
          </a:p>
          <a:p>
            <a:pPr algn="ctr"/>
            <a:r>
              <a:rPr lang="en-US" dirty="0">
                <a:latin typeface="Times New Roman" panose="02020603050405020304" pitchFamily="18" charset="0"/>
                <a:cs typeface="Times New Roman" panose="02020603050405020304" pitchFamily="18" charset="0"/>
              </a:rPr>
              <a:t>Descartes (1596–1650)</a:t>
            </a:r>
          </a:p>
          <a:p>
            <a:pPr algn="ctr"/>
            <a:r>
              <a:rPr lang="en-US" dirty="0">
                <a:latin typeface="Times New Roman" panose="02020603050405020304" pitchFamily="18" charset="0"/>
                <a:cs typeface="Times New Roman" panose="02020603050405020304" pitchFamily="18" charset="0"/>
              </a:rPr>
              <a:t>France</a:t>
            </a:r>
          </a:p>
        </p:txBody>
      </p:sp>
      <p:pic>
        <p:nvPicPr>
          <p:cNvPr id="22" name="Picture 21">
            <a:extLst>
              <a:ext uri="{FF2B5EF4-FFF2-40B4-BE49-F238E27FC236}">
                <a16:creationId xmlns:a16="http://schemas.microsoft.com/office/drawing/2014/main" id="{A896CA8B-90E4-5B4B-9ADA-956F4CA9D57B}"/>
              </a:ext>
            </a:extLst>
          </p:cNvPr>
          <p:cNvPicPr>
            <a:picLocks noChangeAspect="1"/>
          </p:cNvPicPr>
          <p:nvPr/>
        </p:nvPicPr>
        <p:blipFill>
          <a:blip r:embed="rId6"/>
          <a:stretch>
            <a:fillRect/>
          </a:stretch>
        </p:blipFill>
        <p:spPr>
          <a:xfrm>
            <a:off x="2047830" y="2563036"/>
            <a:ext cx="1707866" cy="2137904"/>
          </a:xfrm>
          <a:prstGeom prst="rect">
            <a:avLst/>
          </a:prstGeom>
        </p:spPr>
      </p:pic>
      <p:sp>
        <p:nvSpPr>
          <p:cNvPr id="23" name="TextBox 22">
            <a:extLst>
              <a:ext uri="{FF2B5EF4-FFF2-40B4-BE49-F238E27FC236}">
                <a16:creationId xmlns:a16="http://schemas.microsoft.com/office/drawing/2014/main" id="{7628E530-FE50-9E4E-811C-433A5ACE3733}"/>
              </a:ext>
            </a:extLst>
          </p:cNvPr>
          <p:cNvSpPr txBox="1"/>
          <p:nvPr/>
        </p:nvSpPr>
        <p:spPr>
          <a:xfrm>
            <a:off x="2094616" y="5060047"/>
            <a:ext cx="1787244" cy="1754326"/>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Baruch </a:t>
            </a:r>
          </a:p>
          <a:p>
            <a:pPr algn="ctr"/>
            <a:r>
              <a:rPr lang="en-US" dirty="0">
                <a:latin typeface="Times New Roman" panose="02020603050405020304" pitchFamily="18" charset="0"/>
                <a:cs typeface="Times New Roman" panose="02020603050405020304" pitchFamily="18" charset="0"/>
              </a:rPr>
              <a:t>Spinoza</a:t>
            </a:r>
          </a:p>
          <a:p>
            <a:pPr algn="ctr"/>
            <a:r>
              <a:rPr lang="en-US" dirty="0">
                <a:latin typeface="Times New Roman" panose="02020603050405020304" pitchFamily="18" charset="0"/>
                <a:cs typeface="Times New Roman" panose="02020603050405020304" pitchFamily="18" charset="0"/>
              </a:rPr>
              <a:t> (1632–1677)</a:t>
            </a:r>
          </a:p>
          <a:p>
            <a:pPr algn="ctr"/>
            <a:r>
              <a:rPr lang="en-US" dirty="0">
                <a:latin typeface="Times New Roman" panose="02020603050405020304" pitchFamily="18" charset="0"/>
                <a:cs typeface="Times New Roman" panose="02020603050405020304" pitchFamily="18" charset="0"/>
              </a:rPr>
              <a:t>The Netherland</a:t>
            </a:r>
            <a:r>
              <a:rPr lang="en-US" dirty="0"/>
              <a:t>s</a:t>
            </a:r>
          </a:p>
          <a:p>
            <a:endParaRPr lang="en-US" dirty="0"/>
          </a:p>
          <a:p>
            <a:endParaRPr lang="en-US" dirty="0"/>
          </a:p>
        </p:txBody>
      </p:sp>
      <p:pic>
        <p:nvPicPr>
          <p:cNvPr id="25" name="Picture 24">
            <a:extLst>
              <a:ext uri="{FF2B5EF4-FFF2-40B4-BE49-F238E27FC236}">
                <a16:creationId xmlns:a16="http://schemas.microsoft.com/office/drawing/2014/main" id="{390EDAC4-E04A-4D49-B633-D97EB5CF5360}"/>
              </a:ext>
            </a:extLst>
          </p:cNvPr>
          <p:cNvPicPr>
            <a:picLocks noChangeAspect="1"/>
          </p:cNvPicPr>
          <p:nvPr/>
        </p:nvPicPr>
        <p:blipFill>
          <a:blip r:embed="rId7"/>
          <a:stretch>
            <a:fillRect/>
          </a:stretch>
        </p:blipFill>
        <p:spPr>
          <a:xfrm>
            <a:off x="3953383" y="2563036"/>
            <a:ext cx="1731973" cy="2137904"/>
          </a:xfrm>
          <a:prstGeom prst="rect">
            <a:avLst/>
          </a:prstGeom>
        </p:spPr>
      </p:pic>
      <p:sp>
        <p:nvSpPr>
          <p:cNvPr id="26" name="TextBox 25">
            <a:extLst>
              <a:ext uri="{FF2B5EF4-FFF2-40B4-BE49-F238E27FC236}">
                <a16:creationId xmlns:a16="http://schemas.microsoft.com/office/drawing/2014/main" id="{0BB72BC6-473C-5940-B68B-BACACBB597E4}"/>
              </a:ext>
            </a:extLst>
          </p:cNvPr>
          <p:cNvSpPr txBox="1"/>
          <p:nvPr/>
        </p:nvSpPr>
        <p:spPr>
          <a:xfrm>
            <a:off x="4068891" y="4994186"/>
            <a:ext cx="1511202" cy="1200329"/>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Gottfried Leibniz (1646–1716)</a:t>
            </a:r>
          </a:p>
          <a:p>
            <a:pPr algn="ctr"/>
            <a:r>
              <a:rPr lang="en-US" dirty="0">
                <a:latin typeface="Times New Roman" panose="02020603050405020304" pitchFamily="18" charset="0"/>
                <a:cs typeface="Times New Roman" panose="02020603050405020304" pitchFamily="18" charset="0"/>
              </a:rPr>
              <a:t>Germany</a:t>
            </a:r>
          </a:p>
        </p:txBody>
      </p:sp>
    </p:spTree>
    <p:extLst>
      <p:ext uri="{BB962C8B-B14F-4D97-AF65-F5344CB8AC3E}">
        <p14:creationId xmlns:p14="http://schemas.microsoft.com/office/powerpoint/2010/main" val="2126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302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14160" y="762000"/>
            <a:ext cx="5191760" cy="4704080"/>
          </a:xfrm>
        </p:spPr>
        <p:txBody>
          <a:bodyPr>
            <a:normAutofit fontScale="90000"/>
          </a:bodyPr>
          <a:lstStyle/>
          <a:p>
            <a:r>
              <a:rPr lang="en-US" sz="3600" i="1" u="sng" dirty="0">
                <a:latin typeface="Times New Roman" panose="02020603050405020304" pitchFamily="18" charset="0"/>
                <a:cs typeface="Times New Roman" panose="02020603050405020304" pitchFamily="18" charset="0"/>
              </a:rPr>
              <a:t>Hume’s Analysis of Causality</a:t>
            </a:r>
            <a:br>
              <a:rPr lang="en-US" sz="3600" i="1" u="sng" dirty="0">
                <a:latin typeface="Times New Roman" panose="02020603050405020304" pitchFamily="18" charset="0"/>
                <a:cs typeface="Times New Roman" panose="02020603050405020304" pitchFamily="18" charset="0"/>
              </a:rPr>
            </a:br>
            <a:br>
              <a:rPr lang="en-US" sz="3600" i="1" dirty="0">
                <a:latin typeface="Times New Roman" panose="02020603050405020304" pitchFamily="18" charset="0"/>
                <a:cs typeface="Times New Roman" panose="02020603050405020304" pitchFamily="18" charset="0"/>
              </a:rPr>
            </a:br>
            <a:r>
              <a:rPr lang="en-US" sz="3100" i="1" dirty="0">
                <a:latin typeface="Times New Roman" panose="02020603050405020304" pitchFamily="18" charset="0"/>
                <a:cs typeface="Times New Roman" panose="02020603050405020304" pitchFamily="18" charset="0"/>
              </a:rPr>
              <a:t>All cause and effect statements are matter of fact statements</a:t>
            </a:r>
            <a:br>
              <a:rPr lang="en-US" sz="3100" i="1" dirty="0">
                <a:latin typeface="Times New Roman" panose="02020603050405020304" pitchFamily="18" charset="0"/>
                <a:cs typeface="Times New Roman" panose="02020603050405020304" pitchFamily="18" charset="0"/>
              </a:rPr>
            </a:br>
            <a:r>
              <a:rPr lang="en-US" sz="3100" i="1" dirty="0">
                <a:latin typeface="Times New Roman" panose="02020603050405020304" pitchFamily="18" charset="0"/>
                <a:cs typeface="Times New Roman" panose="02020603050405020304" pitchFamily="18" charset="0"/>
              </a:rPr>
              <a:t>thus require sense evidence</a:t>
            </a:r>
            <a:br>
              <a:rPr lang="en-US" sz="3100" i="1" dirty="0">
                <a:latin typeface="Times New Roman" panose="02020603050405020304" pitchFamily="18" charset="0"/>
                <a:cs typeface="Times New Roman" panose="02020603050405020304" pitchFamily="18" charset="0"/>
              </a:rPr>
            </a:br>
            <a:br>
              <a:rPr lang="en-US" sz="3100" i="1" dirty="0">
                <a:latin typeface="Times New Roman" panose="02020603050405020304" pitchFamily="18" charset="0"/>
                <a:cs typeface="Times New Roman" panose="02020603050405020304" pitchFamily="18" charset="0"/>
              </a:rPr>
            </a:br>
            <a:r>
              <a:rPr lang="en-US" sz="3100" i="1" dirty="0">
                <a:latin typeface="Times New Roman" panose="02020603050405020304" pitchFamily="18" charset="0"/>
                <a:cs typeface="Times New Roman" panose="02020603050405020304" pitchFamily="18" charset="0"/>
              </a:rPr>
              <a:t>What four things would you need sense evidence for</a:t>
            </a:r>
            <a:br>
              <a:rPr lang="en-US" sz="3100" i="1" dirty="0">
                <a:latin typeface="Times New Roman" panose="02020603050405020304" pitchFamily="18" charset="0"/>
                <a:cs typeface="Times New Roman" panose="02020603050405020304" pitchFamily="18" charset="0"/>
              </a:rPr>
            </a:br>
            <a:r>
              <a:rPr lang="en-US" sz="3100" i="1" dirty="0">
                <a:latin typeface="Times New Roman" panose="02020603050405020304" pitchFamily="18" charset="0"/>
                <a:cs typeface="Times New Roman" panose="02020603050405020304" pitchFamily="18" charset="0"/>
              </a:rPr>
              <a:t>in order to prove </a:t>
            </a:r>
            <a:br>
              <a:rPr lang="en-US" sz="3100" i="1" dirty="0">
                <a:latin typeface="Times New Roman" panose="02020603050405020304" pitchFamily="18" charset="0"/>
                <a:cs typeface="Times New Roman" panose="02020603050405020304" pitchFamily="18" charset="0"/>
              </a:rPr>
            </a:br>
            <a:r>
              <a:rPr lang="en-US" sz="3100" i="1" dirty="0">
                <a:latin typeface="Times New Roman" panose="02020603050405020304" pitchFamily="18" charset="0"/>
                <a:cs typeface="Times New Roman" panose="02020603050405020304" pitchFamily="18" charset="0"/>
              </a:rPr>
              <a:t>that event A was the cause of event B?</a:t>
            </a:r>
          </a:p>
        </p:txBody>
      </p:sp>
      <p:pic>
        <p:nvPicPr>
          <p:cNvPr id="4" name="Picture 3" descr="A group of people sitting around a table&#10;&#10;Description automatically generated">
            <a:extLst>
              <a:ext uri="{FF2B5EF4-FFF2-40B4-BE49-F238E27FC236}">
                <a16:creationId xmlns:a16="http://schemas.microsoft.com/office/drawing/2014/main" id="{06E8C5AF-C3FD-D942-A030-224E48F292E6}"/>
              </a:ext>
            </a:extLst>
          </p:cNvPr>
          <p:cNvPicPr>
            <a:picLocks noChangeAspect="1"/>
          </p:cNvPicPr>
          <p:nvPr/>
        </p:nvPicPr>
        <p:blipFill>
          <a:blip r:embed="rId2"/>
          <a:stretch>
            <a:fillRect/>
          </a:stretch>
        </p:blipFill>
        <p:spPr>
          <a:xfrm>
            <a:off x="166167" y="680720"/>
            <a:ext cx="6304552" cy="4785360"/>
          </a:xfrm>
          <a:prstGeom prst="rect">
            <a:avLst/>
          </a:prstGeom>
        </p:spPr>
      </p:pic>
    </p:spTree>
    <p:extLst>
      <p:ext uri="{BB962C8B-B14F-4D97-AF65-F5344CB8AC3E}">
        <p14:creationId xmlns:p14="http://schemas.microsoft.com/office/powerpoint/2010/main" val="564806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302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310242"/>
            <a:ext cx="12065619" cy="5115197"/>
          </a:xfrm>
        </p:spPr>
        <p:txBody>
          <a:bodyPr>
            <a:normAutofit/>
          </a:bodyPr>
          <a:lstStyle/>
          <a:p>
            <a:r>
              <a:rPr lang="en-US" sz="3600" i="1" u="sng" dirty="0">
                <a:latin typeface="Times New Roman" panose="02020603050405020304" pitchFamily="18" charset="0"/>
                <a:cs typeface="Times New Roman" panose="02020603050405020304" pitchFamily="18" charset="0"/>
              </a:rPr>
              <a:t>Hume’s Analysis of Causality</a:t>
            </a:r>
            <a:br>
              <a:rPr lang="en-US" sz="3600" i="1" dirty="0">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All cause and effect statements are matter of fact statements</a:t>
            </a:r>
            <a:br>
              <a:rPr lang="en-US" sz="2800" i="1" dirty="0">
                <a:latin typeface="Times New Roman" panose="02020603050405020304" pitchFamily="18" charset="0"/>
                <a:cs typeface="Times New Roman" panose="02020603050405020304" pitchFamily="18" charset="0"/>
              </a:rPr>
            </a:br>
            <a:r>
              <a:rPr lang="en-US" sz="2800" i="1" dirty="0">
                <a:latin typeface="Times New Roman" panose="02020603050405020304" pitchFamily="18" charset="0"/>
                <a:cs typeface="Times New Roman" panose="02020603050405020304" pitchFamily="18" charset="0"/>
              </a:rPr>
              <a:t>thus require sense evidence</a:t>
            </a:r>
            <a:br>
              <a:rPr lang="en-US" sz="2800" i="1" dirty="0">
                <a:latin typeface="Times New Roman" panose="02020603050405020304" pitchFamily="18" charset="0"/>
                <a:cs typeface="Times New Roman" panose="02020603050405020304" pitchFamily="18" charset="0"/>
              </a:rPr>
            </a:br>
            <a:br>
              <a:rPr lang="en-US" sz="28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What four things would you need sense evidence for in order to prove </a:t>
            </a:r>
            <a:br>
              <a:rPr lang="en-US"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that event A was the cause of event B?</a:t>
            </a:r>
            <a:br>
              <a:rPr lang="en-US" sz="2000" i="1" dirty="0">
                <a:latin typeface="Times New Roman" panose="02020603050405020304" pitchFamily="18" charset="0"/>
                <a:cs typeface="Times New Roman" panose="02020603050405020304" pitchFamily="18" charset="0"/>
              </a:rPr>
            </a:br>
            <a:br>
              <a:rPr lang="en-US" sz="2000" i="1"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1. Temporal Priority </a:t>
            </a:r>
            <a:br>
              <a:rPr lang="en-US" sz="31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 happens then B happens)</a:t>
            </a:r>
            <a:br>
              <a:rPr lang="en-US" sz="3100" dirty="0">
                <a:latin typeface="Times New Roman" panose="02020603050405020304" pitchFamily="18" charset="0"/>
                <a:cs typeface="Times New Roman" panose="02020603050405020304" pitchFamily="18" charset="0"/>
              </a:rPr>
            </a:br>
            <a:br>
              <a:rPr lang="en-US" sz="3100" i="1" dirty="0">
                <a:latin typeface="Times New Roman" panose="02020603050405020304" pitchFamily="18" charset="0"/>
                <a:cs typeface="Times New Roman" panose="02020603050405020304" pitchFamily="18" charset="0"/>
              </a:rPr>
            </a:br>
            <a:br>
              <a:rPr lang="en-US" sz="3100" i="1" dirty="0">
                <a:latin typeface="Times New Roman" panose="02020603050405020304" pitchFamily="18" charset="0"/>
                <a:cs typeface="Times New Roman" panose="02020603050405020304" pitchFamily="18" charset="0"/>
              </a:rPr>
            </a:br>
            <a:endParaRPr lang="en-US" sz="3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9002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302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310242"/>
            <a:ext cx="12065619" cy="5602878"/>
          </a:xfrm>
        </p:spPr>
        <p:txBody>
          <a:bodyPr>
            <a:normAutofit fontScale="90000"/>
          </a:bodyPr>
          <a:lstStyle/>
          <a:p>
            <a:r>
              <a:rPr lang="en-US" sz="3600" i="1" u="sng" dirty="0">
                <a:latin typeface="Times New Roman" panose="02020603050405020304" pitchFamily="18" charset="0"/>
                <a:cs typeface="Times New Roman" panose="02020603050405020304" pitchFamily="18" charset="0"/>
              </a:rPr>
              <a:t>Hume’s Analysis of Causality</a:t>
            </a:r>
            <a:br>
              <a:rPr lang="en-US" sz="3600" i="1"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All cause and effect statements are matter of fact statements</a:t>
            </a:r>
            <a:br>
              <a:rPr lang="en-US" sz="2200" i="1"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thus require sense evidence</a:t>
            </a:r>
            <a:br>
              <a:rPr lang="en-US" sz="2800" i="1" dirty="0">
                <a:latin typeface="Times New Roman" panose="02020603050405020304" pitchFamily="18" charset="0"/>
                <a:cs typeface="Times New Roman" panose="02020603050405020304" pitchFamily="18" charset="0"/>
              </a:rPr>
            </a:br>
            <a:br>
              <a:rPr lang="en-US" sz="28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What four things would you need sense evidence for in order to prove </a:t>
            </a:r>
            <a:br>
              <a:rPr lang="en-US"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that event A was the cause of event B?</a:t>
            </a:r>
            <a:br>
              <a:rPr lang="en-US" sz="2000" i="1" dirty="0">
                <a:latin typeface="Times New Roman" panose="02020603050405020304" pitchFamily="18" charset="0"/>
                <a:cs typeface="Times New Roman" panose="02020603050405020304" pitchFamily="18" charset="0"/>
              </a:rPr>
            </a:br>
            <a:br>
              <a:rPr lang="en-US" sz="2000" i="1"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1. Temporal Priority </a:t>
            </a:r>
            <a:br>
              <a:rPr lang="en-US" sz="31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(A happens then B happens)</a:t>
            </a:r>
            <a:br>
              <a:rPr lang="en-US" sz="3100" dirty="0">
                <a:latin typeface="Times New Roman" panose="02020603050405020304" pitchFamily="18" charset="0"/>
                <a:cs typeface="Times New Roman" panose="02020603050405020304" pitchFamily="18" charset="0"/>
              </a:rPr>
            </a:b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2. Spatial contiguity </a:t>
            </a:r>
            <a:br>
              <a:rPr lang="en-US" sz="31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(There is a spatial connection between event A and event B)</a:t>
            </a:r>
            <a:br>
              <a:rPr lang="en-US" sz="3100" dirty="0">
                <a:latin typeface="Times New Roman" panose="02020603050405020304" pitchFamily="18" charset="0"/>
                <a:cs typeface="Times New Roman" panose="02020603050405020304" pitchFamily="18" charset="0"/>
              </a:rPr>
            </a:br>
            <a:br>
              <a:rPr lang="en-US" sz="3100" i="1" dirty="0">
                <a:latin typeface="Times New Roman" panose="02020603050405020304" pitchFamily="18" charset="0"/>
                <a:cs typeface="Times New Roman" panose="02020603050405020304" pitchFamily="18" charset="0"/>
              </a:rPr>
            </a:br>
            <a:br>
              <a:rPr lang="en-US" sz="3100" i="1" dirty="0">
                <a:latin typeface="Times New Roman" panose="02020603050405020304" pitchFamily="18" charset="0"/>
                <a:cs typeface="Times New Roman" panose="02020603050405020304" pitchFamily="18" charset="0"/>
              </a:rPr>
            </a:br>
            <a:endParaRPr lang="en-US" sz="3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4935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302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310242"/>
            <a:ext cx="12110223" cy="6395358"/>
          </a:xfrm>
        </p:spPr>
        <p:txBody>
          <a:bodyPr>
            <a:normAutofit fontScale="90000"/>
          </a:bodyPr>
          <a:lstStyle/>
          <a:p>
            <a:r>
              <a:rPr lang="en-US" sz="3600" i="1" u="sng" dirty="0">
                <a:latin typeface="Times New Roman" panose="02020603050405020304" pitchFamily="18" charset="0"/>
                <a:cs typeface="Times New Roman" panose="02020603050405020304" pitchFamily="18" charset="0"/>
              </a:rPr>
              <a:t>Hume’s Analysis of Causality</a:t>
            </a:r>
            <a:br>
              <a:rPr lang="en-US" sz="3600" i="1"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All cause and effect statements are matter of fact statements</a:t>
            </a:r>
            <a:br>
              <a:rPr lang="en-US" sz="2200" i="1"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thus require sense evidence</a:t>
            </a:r>
            <a:br>
              <a:rPr lang="en-US" sz="2800" i="1" dirty="0">
                <a:latin typeface="Times New Roman" panose="02020603050405020304" pitchFamily="18" charset="0"/>
                <a:cs typeface="Times New Roman" panose="02020603050405020304" pitchFamily="18" charset="0"/>
              </a:rPr>
            </a:br>
            <a:br>
              <a:rPr lang="en-US" sz="28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What four things would you need sense evidence for in order to prove </a:t>
            </a:r>
            <a:br>
              <a:rPr lang="en-US"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that event A was the cause of event B?</a:t>
            </a:r>
            <a:br>
              <a:rPr lang="en-US" sz="2000" i="1" dirty="0">
                <a:latin typeface="Times New Roman" panose="02020603050405020304" pitchFamily="18" charset="0"/>
                <a:cs typeface="Times New Roman" panose="02020603050405020304" pitchFamily="18" charset="0"/>
              </a:rPr>
            </a:br>
            <a:br>
              <a:rPr lang="en-US" sz="2000" i="1"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1. Temporal Priority </a:t>
            </a:r>
            <a:br>
              <a:rPr lang="en-US" sz="31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(A happens then B happens)</a:t>
            </a:r>
            <a:br>
              <a:rPr lang="en-US" sz="3100" dirty="0">
                <a:latin typeface="Times New Roman" panose="02020603050405020304" pitchFamily="18" charset="0"/>
                <a:cs typeface="Times New Roman" panose="02020603050405020304" pitchFamily="18" charset="0"/>
              </a:rPr>
            </a:b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2. Spatial contiguity </a:t>
            </a:r>
            <a:br>
              <a:rPr lang="en-US" sz="31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(There is a spatial connection between event A and event B)</a:t>
            </a:r>
            <a:br>
              <a:rPr lang="en-US" sz="3100" dirty="0">
                <a:latin typeface="Times New Roman" panose="02020603050405020304" pitchFamily="18" charset="0"/>
                <a:cs typeface="Times New Roman" panose="02020603050405020304" pitchFamily="18" charset="0"/>
              </a:rPr>
            </a:b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3. Constant Conjunction </a:t>
            </a:r>
            <a:br>
              <a:rPr lang="en-US" sz="3100" dirty="0">
                <a:latin typeface="Times New Roman" panose="02020603050405020304" pitchFamily="18" charset="0"/>
                <a:cs typeface="Times New Roman" panose="02020603050405020304" pitchFamily="18" charset="0"/>
              </a:rPr>
            </a:br>
            <a:r>
              <a:rPr lang="en-US" sz="2700" dirty="0">
                <a:latin typeface="Times New Roman" panose="02020603050405020304" pitchFamily="18" charset="0"/>
                <a:cs typeface="Times New Roman" panose="02020603050405020304" pitchFamily="18" charset="0"/>
              </a:rPr>
              <a:t>(would have to see it many times)</a:t>
            </a:r>
            <a:br>
              <a:rPr lang="en-US" sz="3100" dirty="0">
                <a:latin typeface="Times New Roman" panose="02020603050405020304" pitchFamily="18" charset="0"/>
                <a:cs typeface="Times New Roman" panose="02020603050405020304" pitchFamily="18" charset="0"/>
              </a:rPr>
            </a:br>
            <a:br>
              <a:rPr lang="en-US" sz="3100" i="1" dirty="0">
                <a:latin typeface="Times New Roman" panose="02020603050405020304" pitchFamily="18" charset="0"/>
                <a:cs typeface="Times New Roman" panose="02020603050405020304" pitchFamily="18" charset="0"/>
              </a:rPr>
            </a:br>
            <a:br>
              <a:rPr lang="en-US" sz="3100" i="1" dirty="0">
                <a:latin typeface="Times New Roman" panose="02020603050405020304" pitchFamily="18" charset="0"/>
                <a:cs typeface="Times New Roman" panose="02020603050405020304" pitchFamily="18" charset="0"/>
              </a:rPr>
            </a:br>
            <a:endParaRPr lang="en-US" sz="3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303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30201"/>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0" y="548640"/>
            <a:ext cx="12110223" cy="5628640"/>
          </a:xfrm>
        </p:spPr>
        <p:txBody>
          <a:bodyPr>
            <a:normAutofit/>
          </a:bodyPr>
          <a:lstStyle/>
          <a:p>
            <a:r>
              <a:rPr lang="en-US" sz="3200" i="1" u="sng" dirty="0">
                <a:latin typeface="Times New Roman" panose="02020603050405020304" pitchFamily="18" charset="0"/>
                <a:cs typeface="Times New Roman" panose="02020603050405020304" pitchFamily="18" charset="0"/>
              </a:rPr>
              <a:t>Hume’s Analysis of Causality</a:t>
            </a:r>
            <a:br>
              <a:rPr lang="en-US" sz="3600" i="1"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All cause and effect statements are matter of fact statements</a:t>
            </a:r>
            <a:br>
              <a:rPr lang="en-US" sz="2200" i="1" dirty="0">
                <a:latin typeface="Times New Roman" panose="02020603050405020304" pitchFamily="18" charset="0"/>
                <a:cs typeface="Times New Roman" panose="02020603050405020304" pitchFamily="18" charset="0"/>
              </a:rPr>
            </a:br>
            <a:r>
              <a:rPr lang="en-US" sz="2200" i="1" dirty="0">
                <a:latin typeface="Times New Roman" panose="02020603050405020304" pitchFamily="18" charset="0"/>
                <a:cs typeface="Times New Roman" panose="02020603050405020304" pitchFamily="18" charset="0"/>
              </a:rPr>
              <a:t>thus require sense evidence</a:t>
            </a:r>
            <a:br>
              <a:rPr lang="en-US" sz="2800" i="1" dirty="0">
                <a:latin typeface="Times New Roman" panose="02020603050405020304" pitchFamily="18" charset="0"/>
                <a:cs typeface="Times New Roman" panose="02020603050405020304" pitchFamily="18" charset="0"/>
              </a:rPr>
            </a:br>
            <a:br>
              <a:rPr lang="en-US" sz="28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What four things would you need sense evidence for in order to prove </a:t>
            </a:r>
            <a:br>
              <a:rPr lang="en-US" sz="2000" i="1" dirty="0">
                <a:latin typeface="Times New Roman" panose="02020603050405020304" pitchFamily="18" charset="0"/>
                <a:cs typeface="Times New Roman" panose="02020603050405020304" pitchFamily="18" charset="0"/>
              </a:rPr>
            </a:br>
            <a:r>
              <a:rPr lang="en-US" sz="2000" i="1" dirty="0">
                <a:latin typeface="Times New Roman" panose="02020603050405020304" pitchFamily="18" charset="0"/>
                <a:cs typeface="Times New Roman" panose="02020603050405020304" pitchFamily="18" charset="0"/>
              </a:rPr>
              <a:t>that event A was the cause of event B?</a:t>
            </a:r>
            <a:br>
              <a:rPr lang="en-US" sz="2000" i="1" dirty="0">
                <a:latin typeface="Times New Roman" panose="02020603050405020304" pitchFamily="18" charset="0"/>
                <a:cs typeface="Times New Roman" panose="02020603050405020304" pitchFamily="18" charset="0"/>
              </a:rPr>
            </a:br>
            <a:br>
              <a:rPr lang="en-US" sz="1800" i="1"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1. Temporal Priority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 happens then B happens)</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2. Spatial contiguity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(There is a spatial connection between event A and event B)</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3. Constant Conjunction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(would have to see it many times)</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4. Necessary connection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(the next time that A happens, B will happen)</a:t>
            </a:r>
            <a:endParaRPr lang="en-US" sz="1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08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3373-52C1-6240-9D52-731121732FEC}"/>
              </a:ext>
            </a:extLst>
          </p:cNvPr>
          <p:cNvSpPr>
            <a:spLocks noGrp="1"/>
          </p:cNvSpPr>
          <p:nvPr>
            <p:ph type="title"/>
          </p:nvPr>
        </p:nvSpPr>
        <p:spPr>
          <a:xfrm>
            <a:off x="5476462" y="365125"/>
            <a:ext cx="6440556" cy="1325563"/>
          </a:xfrm>
        </p:spPr>
        <p:txBody>
          <a:bodyPr>
            <a:normAutofit/>
          </a:bodyPr>
          <a:lstStyle/>
          <a:p>
            <a:r>
              <a:rPr lang="en-US" sz="4000" dirty="0">
                <a:latin typeface="Footlight MT Light" panose="0204060206030A020304" pitchFamily="18" charset="77"/>
              </a:rPr>
              <a:t>The Epistemological Problem</a:t>
            </a:r>
          </a:p>
        </p:txBody>
      </p:sp>
      <p:pic>
        <p:nvPicPr>
          <p:cNvPr id="5" name="Content Placeholder 4" descr="A picture containing light, lit, sitting, table&#10;&#10;Description automatically generated">
            <a:extLst>
              <a:ext uri="{FF2B5EF4-FFF2-40B4-BE49-F238E27FC236}">
                <a16:creationId xmlns:a16="http://schemas.microsoft.com/office/drawing/2014/main" id="{29102091-0967-F242-9D59-28CA1D93BFEF}"/>
              </a:ext>
            </a:extLst>
          </p:cNvPr>
          <p:cNvPicPr>
            <a:picLocks noGrp="1" noChangeAspect="1"/>
          </p:cNvPicPr>
          <p:nvPr>
            <p:ph idx="1"/>
          </p:nvPr>
        </p:nvPicPr>
        <p:blipFill>
          <a:blip r:embed="rId2"/>
          <a:stretch>
            <a:fillRect/>
          </a:stretch>
        </p:blipFill>
        <p:spPr>
          <a:xfrm>
            <a:off x="0" y="0"/>
            <a:ext cx="5152768" cy="6914854"/>
          </a:xfrm>
        </p:spPr>
      </p:pic>
      <p:sp>
        <p:nvSpPr>
          <p:cNvPr id="6" name="TextBox 5">
            <a:extLst>
              <a:ext uri="{FF2B5EF4-FFF2-40B4-BE49-F238E27FC236}">
                <a16:creationId xmlns:a16="http://schemas.microsoft.com/office/drawing/2014/main" id="{E13E4D88-D3D8-2D4B-A3E8-FA0AF7D11DE0}"/>
              </a:ext>
            </a:extLst>
          </p:cNvPr>
          <p:cNvSpPr txBox="1"/>
          <p:nvPr/>
        </p:nvSpPr>
        <p:spPr>
          <a:xfrm>
            <a:off x="5670884" y="1690689"/>
            <a:ext cx="6096000" cy="1231106"/>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How do I know anything else exists outside my mind?</a:t>
            </a:r>
          </a:p>
          <a:p>
            <a:endParaRPr lang="en-US" dirty="0"/>
          </a:p>
        </p:txBody>
      </p:sp>
      <p:sp>
        <p:nvSpPr>
          <p:cNvPr id="7" name="TextBox 6">
            <a:extLst>
              <a:ext uri="{FF2B5EF4-FFF2-40B4-BE49-F238E27FC236}">
                <a16:creationId xmlns:a16="http://schemas.microsoft.com/office/drawing/2014/main" id="{F758E93B-B4EA-C24E-B95F-64864EAD0BC4}"/>
              </a:ext>
            </a:extLst>
          </p:cNvPr>
          <p:cNvSpPr txBox="1"/>
          <p:nvPr/>
        </p:nvSpPr>
        <p:spPr>
          <a:xfrm>
            <a:off x="5871411" y="3569368"/>
            <a:ext cx="4680384" cy="1077218"/>
          </a:xfrm>
          <a:prstGeom prst="rect">
            <a:avLst/>
          </a:prstGeom>
          <a:noFill/>
        </p:spPr>
        <p:txBody>
          <a:bodyPr wrap="none" rtlCol="0">
            <a:spAutoFit/>
          </a:bodyPr>
          <a:lstStyle/>
          <a:p>
            <a:r>
              <a:rPr lang="en-US" sz="3200" dirty="0">
                <a:latin typeface="Footlight MT Light" panose="0204060206030A020304" pitchFamily="18" charset="77"/>
              </a:rPr>
              <a:t>Solipsism: </a:t>
            </a:r>
          </a:p>
          <a:p>
            <a:r>
              <a:rPr lang="en-US" sz="3200" dirty="0">
                <a:latin typeface="Footlight MT Light" panose="0204060206030A020304" pitchFamily="18" charset="77"/>
              </a:rPr>
              <a:t>only one’s own mind exists</a:t>
            </a:r>
          </a:p>
        </p:txBody>
      </p:sp>
      <p:sp>
        <p:nvSpPr>
          <p:cNvPr id="8" name="TextBox 7">
            <a:extLst>
              <a:ext uri="{FF2B5EF4-FFF2-40B4-BE49-F238E27FC236}">
                <a16:creationId xmlns:a16="http://schemas.microsoft.com/office/drawing/2014/main" id="{E539D503-F35B-7F46-BD5A-FC438AB6E026}"/>
              </a:ext>
            </a:extLst>
          </p:cNvPr>
          <p:cNvSpPr txBox="1"/>
          <p:nvPr/>
        </p:nvSpPr>
        <p:spPr>
          <a:xfrm>
            <a:off x="6448926" y="5294159"/>
            <a:ext cx="3946357" cy="830997"/>
          </a:xfrm>
          <a:prstGeom prst="rect">
            <a:avLst/>
          </a:prstGeom>
          <a:noFill/>
        </p:spPr>
        <p:txBody>
          <a:bodyPr wrap="square" rtlCol="0">
            <a:spAutoFit/>
          </a:bodyPr>
          <a:lstStyle/>
          <a:p>
            <a:r>
              <a:rPr lang="en-US" sz="2400" dirty="0">
                <a:latin typeface="Footlight MT Light" panose="0204060206030A020304" pitchFamily="18" charset="77"/>
              </a:rPr>
              <a:t>Am I alone in the Universe? </a:t>
            </a:r>
          </a:p>
          <a:p>
            <a:r>
              <a:rPr lang="en-US" sz="2400" dirty="0">
                <a:latin typeface="Footlight MT Light" panose="0204060206030A020304" pitchFamily="18" charset="77"/>
              </a:rPr>
              <a:t>Is the Universe just my mind? </a:t>
            </a:r>
          </a:p>
        </p:txBody>
      </p:sp>
    </p:spTree>
    <p:extLst>
      <p:ext uri="{BB962C8B-B14F-4D97-AF65-F5344CB8AC3E}">
        <p14:creationId xmlns:p14="http://schemas.microsoft.com/office/powerpoint/2010/main" val="373908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ck&#10;&#10;Description automatically generated">
            <a:extLst>
              <a:ext uri="{FF2B5EF4-FFF2-40B4-BE49-F238E27FC236}">
                <a16:creationId xmlns:a16="http://schemas.microsoft.com/office/drawing/2014/main" id="{B63DCA62-052C-F245-BF46-17757659289E}"/>
              </a:ext>
            </a:extLst>
          </p:cNvPr>
          <p:cNvPicPr>
            <a:picLocks noChangeAspect="1"/>
          </p:cNvPicPr>
          <p:nvPr/>
        </p:nvPicPr>
        <p:blipFill>
          <a:blip r:embed="rId2"/>
          <a:stretch>
            <a:fillRect/>
          </a:stretch>
        </p:blipFill>
        <p:spPr>
          <a:xfrm>
            <a:off x="0" y="0"/>
            <a:ext cx="6744956" cy="6858000"/>
          </a:xfrm>
          <a:prstGeom prst="rect">
            <a:avLst/>
          </a:prstGeom>
        </p:spPr>
      </p:pic>
      <p:sp>
        <p:nvSpPr>
          <p:cNvPr id="6" name="TextBox 5">
            <a:extLst>
              <a:ext uri="{FF2B5EF4-FFF2-40B4-BE49-F238E27FC236}">
                <a16:creationId xmlns:a16="http://schemas.microsoft.com/office/drawing/2014/main" id="{F38B7961-8709-9849-8C08-5DD43D327EBA}"/>
              </a:ext>
            </a:extLst>
          </p:cNvPr>
          <p:cNvSpPr txBox="1"/>
          <p:nvPr/>
        </p:nvSpPr>
        <p:spPr>
          <a:xfrm>
            <a:off x="7090611" y="1463040"/>
            <a:ext cx="4788568" cy="1323439"/>
          </a:xfrm>
          <a:prstGeom prst="rect">
            <a:avLst/>
          </a:prstGeom>
          <a:noFill/>
        </p:spPr>
        <p:txBody>
          <a:bodyPr wrap="square" rtlCol="0">
            <a:spAutoFit/>
          </a:bodyPr>
          <a:lstStyle/>
          <a:p>
            <a:r>
              <a:rPr lang="en-US" sz="4000" dirty="0">
                <a:latin typeface="Footlight MT Light" panose="0204060206030A020304" pitchFamily="18" charset="77"/>
              </a:rPr>
              <a:t>Am I imprisoned </a:t>
            </a:r>
          </a:p>
          <a:p>
            <a:r>
              <a:rPr lang="en-US" sz="4000" dirty="0">
                <a:latin typeface="Footlight MT Light" panose="0204060206030A020304" pitchFamily="18" charset="77"/>
              </a:rPr>
              <a:t>in my mind?</a:t>
            </a:r>
          </a:p>
        </p:txBody>
      </p:sp>
    </p:spTree>
    <p:extLst>
      <p:ext uri="{BB962C8B-B14F-4D97-AF65-F5344CB8AC3E}">
        <p14:creationId xmlns:p14="http://schemas.microsoft.com/office/powerpoint/2010/main" val="1348472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1" y="310244"/>
            <a:ext cx="12192000" cy="1159328"/>
          </a:xfrm>
        </p:spPr>
        <p:txBody>
          <a:bodyPr>
            <a:normAutofit/>
          </a:bodyPr>
          <a:lstStyle/>
          <a:p>
            <a:r>
              <a:rPr lang="en-US" dirty="0">
                <a:latin typeface="Times New Roman" panose="02020603050405020304" pitchFamily="18" charset="0"/>
                <a:cs typeface="Times New Roman" panose="02020603050405020304" pitchFamily="18" charset="0"/>
              </a:rPr>
              <a:t>Mind as a Mirror of Nature</a:t>
            </a:r>
            <a:endParaRPr lang="en-US" sz="3600"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A7F55AC-D9F4-4D4D-B95F-D2AA537D0520}"/>
              </a:ext>
            </a:extLst>
          </p:cNvPr>
          <p:cNvSpPr txBox="1"/>
          <p:nvPr/>
        </p:nvSpPr>
        <p:spPr>
          <a:xfrm>
            <a:off x="1143000" y="1469572"/>
            <a:ext cx="3837213" cy="1077218"/>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Mind</a:t>
            </a:r>
          </a:p>
          <a:p>
            <a:pPr algn="ctr"/>
            <a:r>
              <a:rPr lang="en-US" dirty="0">
                <a:latin typeface="Times New Roman" panose="02020603050405020304" pitchFamily="18" charset="0"/>
                <a:cs typeface="Times New Roman" panose="02020603050405020304" pitchFamily="18" charset="0"/>
              </a:rPr>
              <a:t>Thinking Substance</a:t>
            </a:r>
          </a:p>
          <a:p>
            <a:pPr algn="ctr"/>
            <a:r>
              <a:rPr lang="en-US" dirty="0">
                <a:latin typeface="Times New Roman" panose="02020603050405020304" pitchFamily="18" charset="0"/>
                <a:cs typeface="Times New Roman" panose="02020603050405020304" pitchFamily="18" charset="0"/>
              </a:rPr>
              <a:t>Ideas in Mind Reflect Reality</a:t>
            </a:r>
          </a:p>
        </p:txBody>
      </p:sp>
      <p:sp>
        <p:nvSpPr>
          <p:cNvPr id="6" name="TextBox 5">
            <a:extLst>
              <a:ext uri="{FF2B5EF4-FFF2-40B4-BE49-F238E27FC236}">
                <a16:creationId xmlns:a16="http://schemas.microsoft.com/office/drawing/2014/main" id="{F7FC703B-B3E0-224D-A623-63BBD07F1498}"/>
              </a:ext>
            </a:extLst>
          </p:cNvPr>
          <p:cNvSpPr txBox="1"/>
          <p:nvPr/>
        </p:nvSpPr>
        <p:spPr>
          <a:xfrm>
            <a:off x="6455227" y="1469572"/>
            <a:ext cx="4713515" cy="800219"/>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Nature/Reality as it is in-itself</a:t>
            </a:r>
          </a:p>
          <a:p>
            <a:pPr algn="ctr"/>
            <a:r>
              <a:rPr lang="en-US" dirty="0">
                <a:latin typeface="Times New Roman" panose="02020603050405020304" pitchFamily="18" charset="0"/>
                <a:cs typeface="Times New Roman" panose="02020603050405020304" pitchFamily="18" charset="0"/>
              </a:rPr>
              <a:t>Extended Substance</a:t>
            </a:r>
          </a:p>
        </p:txBody>
      </p:sp>
      <p:cxnSp>
        <p:nvCxnSpPr>
          <p:cNvPr id="7" name="Straight Connector 6">
            <a:extLst>
              <a:ext uri="{FF2B5EF4-FFF2-40B4-BE49-F238E27FC236}">
                <a16:creationId xmlns:a16="http://schemas.microsoft.com/office/drawing/2014/main" id="{E870479D-B6AE-694F-BD89-94917C8DB6B7}"/>
              </a:ext>
            </a:extLst>
          </p:cNvPr>
          <p:cNvCxnSpPr>
            <a:cxnSpLocks/>
          </p:cNvCxnSpPr>
          <p:nvPr/>
        </p:nvCxnSpPr>
        <p:spPr>
          <a:xfrm>
            <a:off x="5808630" y="1616529"/>
            <a:ext cx="0" cy="4637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745FB85-F76F-7B41-AE71-06B88B0C0494}"/>
              </a:ext>
            </a:extLst>
          </p:cNvPr>
          <p:cNvPicPr>
            <a:picLocks noChangeAspect="1"/>
          </p:cNvPicPr>
          <p:nvPr/>
        </p:nvPicPr>
        <p:blipFill>
          <a:blip r:embed="rId2"/>
          <a:stretch>
            <a:fillRect/>
          </a:stretch>
        </p:blipFill>
        <p:spPr>
          <a:xfrm>
            <a:off x="1746134" y="2628900"/>
            <a:ext cx="2630944" cy="3907852"/>
          </a:xfrm>
          <a:prstGeom prst="rect">
            <a:avLst/>
          </a:prstGeom>
        </p:spPr>
      </p:pic>
      <p:pic>
        <p:nvPicPr>
          <p:cNvPr id="13" name="Picture 12">
            <a:extLst>
              <a:ext uri="{FF2B5EF4-FFF2-40B4-BE49-F238E27FC236}">
                <a16:creationId xmlns:a16="http://schemas.microsoft.com/office/drawing/2014/main" id="{B2A65A19-56EF-0C43-A352-E11775777BCC}"/>
              </a:ext>
            </a:extLst>
          </p:cNvPr>
          <p:cNvPicPr>
            <a:picLocks noChangeAspect="1"/>
          </p:cNvPicPr>
          <p:nvPr/>
        </p:nvPicPr>
        <p:blipFill>
          <a:blip r:embed="rId3"/>
          <a:stretch>
            <a:fillRect/>
          </a:stretch>
        </p:blipFill>
        <p:spPr>
          <a:xfrm>
            <a:off x="6455227" y="2546789"/>
            <a:ext cx="5267494" cy="3839587"/>
          </a:xfrm>
          <a:prstGeom prst="rect">
            <a:avLst/>
          </a:prstGeom>
        </p:spPr>
      </p:pic>
    </p:spTree>
    <p:extLst>
      <p:ext uri="{BB962C8B-B14F-4D97-AF65-F5344CB8AC3E}">
        <p14:creationId xmlns:p14="http://schemas.microsoft.com/office/powerpoint/2010/main" val="2107726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8B7961-8709-9849-8C08-5DD43D327EBA}"/>
              </a:ext>
            </a:extLst>
          </p:cNvPr>
          <p:cNvSpPr txBox="1"/>
          <p:nvPr/>
        </p:nvSpPr>
        <p:spPr>
          <a:xfrm>
            <a:off x="6529518" y="1435100"/>
            <a:ext cx="5349661" cy="4093428"/>
          </a:xfrm>
          <a:prstGeom prst="rect">
            <a:avLst/>
          </a:prstGeom>
          <a:noFill/>
        </p:spPr>
        <p:txBody>
          <a:bodyPr wrap="square" rtlCol="0">
            <a:spAutoFit/>
          </a:bodyPr>
          <a:lstStyle/>
          <a:p>
            <a:r>
              <a:rPr lang="en-US" sz="4000" dirty="0">
                <a:latin typeface="Footlight MT Light" panose="0204060206030A020304" pitchFamily="18" charset="77"/>
              </a:rPr>
              <a:t>Rationalism:</a:t>
            </a:r>
          </a:p>
          <a:p>
            <a:r>
              <a:rPr lang="en-US" sz="2000" dirty="0">
                <a:latin typeface="Big Caslon Medium" panose="02000603090000020003" pitchFamily="2" charset="-79"/>
                <a:cs typeface="Big Caslon Medium" panose="02000603090000020003" pitchFamily="2" charset="-79"/>
              </a:rPr>
              <a:t>Trust only reason, not the senses.</a:t>
            </a:r>
          </a:p>
          <a:p>
            <a:endParaRPr lang="en-US" sz="2000" dirty="0">
              <a:latin typeface="Big Caslon Medium" panose="02000603090000020003" pitchFamily="2" charset="-79"/>
              <a:cs typeface="Big Caslon Medium" panose="02000603090000020003" pitchFamily="2" charset="-79"/>
            </a:endParaRPr>
          </a:p>
          <a:p>
            <a:r>
              <a:rPr lang="en-US" sz="2000" dirty="0">
                <a:latin typeface="Big Caslon Medium" panose="02000603090000020003" pitchFamily="2" charset="-79"/>
                <a:cs typeface="Big Caslon Medium" panose="02000603090000020003" pitchFamily="2" charset="-79"/>
              </a:rPr>
              <a:t>Tried to solve epistemological problem by examining the ideas already in the mind from birth—</a:t>
            </a:r>
            <a:r>
              <a:rPr lang="en-US" sz="2000" i="1" dirty="0">
                <a:latin typeface="BIG CASLON MEDIUM" panose="02000603090000020003" pitchFamily="2" charset="-79"/>
                <a:cs typeface="BIG CASLON MEDIUM" panose="02000603090000020003" pitchFamily="2" charset="-79"/>
              </a:rPr>
              <a:t>innate ideas</a:t>
            </a:r>
            <a:r>
              <a:rPr lang="en-US" sz="2000" dirty="0">
                <a:latin typeface="Big Caslon Medium" panose="02000603090000020003" pitchFamily="2" charset="-79"/>
                <a:cs typeface="Big Caslon Medium" panose="02000603090000020003" pitchFamily="2" charset="-79"/>
              </a:rPr>
              <a:t>.</a:t>
            </a:r>
          </a:p>
          <a:p>
            <a:endParaRPr lang="en-US" sz="2000" dirty="0">
              <a:latin typeface="Big Caslon Medium" panose="02000603090000020003" pitchFamily="2" charset="-79"/>
              <a:cs typeface="Big Caslon Medium" panose="02000603090000020003" pitchFamily="2" charset="-79"/>
            </a:endParaRPr>
          </a:p>
          <a:p>
            <a:r>
              <a:rPr lang="en-US" sz="2000" dirty="0">
                <a:latin typeface="Big Caslon Medium" panose="02000603090000020003" pitchFamily="2" charset="-79"/>
                <a:cs typeface="Big Caslon Medium" panose="02000603090000020003" pitchFamily="2" charset="-79"/>
              </a:rPr>
              <a:t>Descartes examines the idea of God.</a:t>
            </a:r>
          </a:p>
          <a:p>
            <a:r>
              <a:rPr lang="en-US" sz="2000" dirty="0">
                <a:latin typeface="Big Caslon Medium" panose="02000603090000020003" pitchFamily="2" charset="-79"/>
                <a:cs typeface="Big Caslon Medium" panose="02000603090000020003" pitchFamily="2" charset="-79"/>
              </a:rPr>
              <a:t>If God is not a deceiver, I should be able to trust the </a:t>
            </a:r>
            <a:r>
              <a:rPr lang="en-US" sz="2000" i="1" dirty="0">
                <a:latin typeface="BIG CASLON MEDIUM" panose="02000603090000020003" pitchFamily="2" charset="-79"/>
                <a:cs typeface="BIG CASLON MEDIUM" panose="02000603090000020003" pitchFamily="2" charset="-79"/>
              </a:rPr>
              <a:t>clear and distinct </a:t>
            </a:r>
            <a:r>
              <a:rPr lang="en-US" sz="2000" dirty="0">
                <a:latin typeface="Big Caslon Medium" panose="02000603090000020003" pitchFamily="2" charset="-79"/>
                <a:cs typeface="Big Caslon Medium" panose="02000603090000020003" pitchFamily="2" charset="-79"/>
              </a:rPr>
              <a:t>ideas.</a:t>
            </a:r>
          </a:p>
          <a:p>
            <a:endParaRPr lang="en-US" sz="4000" dirty="0">
              <a:latin typeface="Footlight MT Light" panose="0204060206030A020304" pitchFamily="18" charset="77"/>
            </a:endParaRPr>
          </a:p>
        </p:txBody>
      </p:sp>
      <p:pic>
        <p:nvPicPr>
          <p:cNvPr id="3" name="Picture 2" descr="Icon&#10;&#10;Description automatically generated">
            <a:extLst>
              <a:ext uri="{FF2B5EF4-FFF2-40B4-BE49-F238E27FC236}">
                <a16:creationId xmlns:a16="http://schemas.microsoft.com/office/drawing/2014/main" id="{34638815-9340-C04B-B3EA-74324F316F78}"/>
              </a:ext>
            </a:extLst>
          </p:cNvPr>
          <p:cNvPicPr>
            <a:picLocks noChangeAspect="1"/>
          </p:cNvPicPr>
          <p:nvPr/>
        </p:nvPicPr>
        <p:blipFill>
          <a:blip r:embed="rId2"/>
          <a:stretch>
            <a:fillRect/>
          </a:stretch>
        </p:blipFill>
        <p:spPr>
          <a:xfrm>
            <a:off x="0" y="0"/>
            <a:ext cx="5662484" cy="6858000"/>
          </a:xfrm>
          <a:prstGeom prst="rect">
            <a:avLst/>
          </a:prstGeom>
        </p:spPr>
      </p:pic>
      <p:sp>
        <p:nvSpPr>
          <p:cNvPr id="4" name="TextBox 3">
            <a:extLst>
              <a:ext uri="{FF2B5EF4-FFF2-40B4-BE49-F238E27FC236}">
                <a16:creationId xmlns:a16="http://schemas.microsoft.com/office/drawing/2014/main" id="{1B72504E-6BFE-7E4E-AF10-847B9089F3C7}"/>
              </a:ext>
            </a:extLst>
          </p:cNvPr>
          <p:cNvSpPr txBox="1"/>
          <p:nvPr/>
        </p:nvSpPr>
        <p:spPr>
          <a:xfrm>
            <a:off x="1905000" y="1079500"/>
            <a:ext cx="667170" cy="677108"/>
          </a:xfrm>
          <a:prstGeom prst="rect">
            <a:avLst/>
          </a:prstGeom>
          <a:noFill/>
        </p:spPr>
        <p:txBody>
          <a:bodyPr wrap="none" rtlCol="0">
            <a:spAutoFit/>
          </a:bodyPr>
          <a:lstStyle/>
          <a:p>
            <a:r>
              <a:rPr lang="en-US" sz="2000" dirty="0">
                <a:latin typeface="Big Caslon Medium" panose="02000603090000020003" pitchFamily="2" charset="-79"/>
                <a:cs typeface="Big Caslon Medium" panose="02000603090000020003" pitchFamily="2" charset="-79"/>
              </a:rPr>
              <a:t>God</a:t>
            </a:r>
          </a:p>
          <a:p>
            <a:endParaRPr lang="en-US" dirty="0"/>
          </a:p>
        </p:txBody>
      </p:sp>
      <p:sp>
        <p:nvSpPr>
          <p:cNvPr id="7" name="TextBox 6">
            <a:extLst>
              <a:ext uri="{FF2B5EF4-FFF2-40B4-BE49-F238E27FC236}">
                <a16:creationId xmlns:a16="http://schemas.microsoft.com/office/drawing/2014/main" id="{FB591750-A8B8-5840-85DA-FAAC0FCF3464}"/>
              </a:ext>
            </a:extLst>
          </p:cNvPr>
          <p:cNvSpPr txBox="1"/>
          <p:nvPr/>
        </p:nvSpPr>
        <p:spPr>
          <a:xfrm>
            <a:off x="3454400" y="1244600"/>
            <a:ext cx="795411" cy="369332"/>
          </a:xfrm>
          <a:prstGeom prst="rect">
            <a:avLst/>
          </a:prstGeom>
          <a:noFill/>
        </p:spPr>
        <p:txBody>
          <a:bodyPr wrap="none" rtlCol="0">
            <a:spAutoFit/>
          </a:bodyPr>
          <a:lstStyle/>
          <a:p>
            <a:r>
              <a:rPr lang="en-US" dirty="0"/>
              <a:t>myself</a:t>
            </a:r>
          </a:p>
        </p:txBody>
      </p:sp>
      <p:sp>
        <p:nvSpPr>
          <p:cNvPr id="8" name="TextBox 7">
            <a:extLst>
              <a:ext uri="{FF2B5EF4-FFF2-40B4-BE49-F238E27FC236}">
                <a16:creationId xmlns:a16="http://schemas.microsoft.com/office/drawing/2014/main" id="{F15226F1-D988-0B4B-B308-8B5B8B84ADD4}"/>
              </a:ext>
            </a:extLst>
          </p:cNvPr>
          <p:cNvSpPr txBox="1"/>
          <p:nvPr/>
        </p:nvSpPr>
        <p:spPr>
          <a:xfrm>
            <a:off x="3365500" y="1968500"/>
            <a:ext cx="1087670" cy="369332"/>
          </a:xfrm>
          <a:prstGeom prst="rect">
            <a:avLst/>
          </a:prstGeom>
          <a:noFill/>
        </p:spPr>
        <p:txBody>
          <a:bodyPr wrap="none" rtlCol="0">
            <a:spAutoFit/>
          </a:bodyPr>
          <a:lstStyle/>
          <a:p>
            <a:r>
              <a:rPr lang="en-US" dirty="0"/>
              <a:t>my hands</a:t>
            </a:r>
          </a:p>
        </p:txBody>
      </p:sp>
      <p:sp>
        <p:nvSpPr>
          <p:cNvPr id="9" name="TextBox 8">
            <a:extLst>
              <a:ext uri="{FF2B5EF4-FFF2-40B4-BE49-F238E27FC236}">
                <a16:creationId xmlns:a16="http://schemas.microsoft.com/office/drawing/2014/main" id="{3FBA539E-0093-6D4A-A143-B5534B3666A3}"/>
              </a:ext>
            </a:extLst>
          </p:cNvPr>
          <p:cNvSpPr txBox="1"/>
          <p:nvPr/>
        </p:nvSpPr>
        <p:spPr>
          <a:xfrm>
            <a:off x="1905000" y="1756608"/>
            <a:ext cx="1402948" cy="369332"/>
          </a:xfrm>
          <a:prstGeom prst="rect">
            <a:avLst/>
          </a:prstGeom>
          <a:noFill/>
        </p:spPr>
        <p:txBody>
          <a:bodyPr wrap="none" rtlCol="0">
            <a:spAutoFit/>
          </a:bodyPr>
          <a:lstStyle/>
          <a:p>
            <a:r>
              <a:rPr lang="en-US" dirty="0"/>
              <a:t>other people</a:t>
            </a:r>
          </a:p>
        </p:txBody>
      </p:sp>
      <p:sp>
        <p:nvSpPr>
          <p:cNvPr id="10" name="TextBox 9">
            <a:extLst>
              <a:ext uri="{FF2B5EF4-FFF2-40B4-BE49-F238E27FC236}">
                <a16:creationId xmlns:a16="http://schemas.microsoft.com/office/drawing/2014/main" id="{2A7F2BC0-7AE5-804C-A044-06AF4DE5A9BE}"/>
              </a:ext>
            </a:extLst>
          </p:cNvPr>
          <p:cNvSpPr txBox="1"/>
          <p:nvPr/>
        </p:nvSpPr>
        <p:spPr>
          <a:xfrm>
            <a:off x="3759200" y="2628900"/>
            <a:ext cx="499047" cy="369332"/>
          </a:xfrm>
          <a:prstGeom prst="rect">
            <a:avLst/>
          </a:prstGeom>
          <a:noFill/>
        </p:spPr>
        <p:txBody>
          <a:bodyPr wrap="none" rtlCol="0">
            <a:spAutoFit/>
          </a:bodyPr>
          <a:lstStyle/>
          <a:p>
            <a:r>
              <a:rPr lang="en-US" dirty="0"/>
              <a:t>red</a:t>
            </a:r>
          </a:p>
        </p:txBody>
      </p:sp>
    </p:spTree>
    <p:extLst>
      <p:ext uri="{BB962C8B-B14F-4D97-AF65-F5344CB8AC3E}">
        <p14:creationId xmlns:p14="http://schemas.microsoft.com/office/powerpoint/2010/main" val="3100546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8B7961-8709-9849-8C08-5DD43D327EBA}"/>
              </a:ext>
            </a:extLst>
          </p:cNvPr>
          <p:cNvSpPr txBox="1"/>
          <p:nvPr/>
        </p:nvSpPr>
        <p:spPr>
          <a:xfrm>
            <a:off x="6529518" y="1435100"/>
            <a:ext cx="5349661" cy="3477875"/>
          </a:xfrm>
          <a:prstGeom prst="rect">
            <a:avLst/>
          </a:prstGeom>
          <a:noFill/>
        </p:spPr>
        <p:txBody>
          <a:bodyPr wrap="square" rtlCol="0">
            <a:spAutoFit/>
          </a:bodyPr>
          <a:lstStyle/>
          <a:p>
            <a:r>
              <a:rPr lang="en-US" sz="4000" dirty="0">
                <a:latin typeface="Footlight MT Light" panose="0204060206030A020304" pitchFamily="18" charset="77"/>
              </a:rPr>
              <a:t>Empiricism</a:t>
            </a:r>
          </a:p>
          <a:p>
            <a:r>
              <a:rPr lang="en-US" sz="2000" dirty="0">
                <a:latin typeface="Footlight MT Light" panose="0204060206030A020304" pitchFamily="18" charset="77"/>
              </a:rPr>
              <a:t>Begins with Locke’s assertion that there are no innate ideas.</a:t>
            </a:r>
          </a:p>
          <a:p>
            <a:r>
              <a:rPr lang="en-US" sz="2000" dirty="0">
                <a:latin typeface="Footlight MT Light" panose="0204060206030A020304" pitchFamily="18" charset="77"/>
              </a:rPr>
              <a:t>The mind at birth is a </a:t>
            </a:r>
            <a:r>
              <a:rPr lang="en-US" sz="2000" i="1" dirty="0">
                <a:latin typeface="Footlight MT Light" panose="0204060206030A020304" pitchFamily="18" charset="77"/>
              </a:rPr>
              <a:t>tabula rasa</a:t>
            </a:r>
            <a:r>
              <a:rPr lang="en-US" sz="2000" dirty="0">
                <a:latin typeface="Footlight MT Light" panose="0204060206030A020304" pitchFamily="18" charset="77"/>
              </a:rPr>
              <a:t>—a blank slate.</a:t>
            </a:r>
          </a:p>
          <a:p>
            <a:endParaRPr lang="en-US" sz="2000" dirty="0">
              <a:latin typeface="Footlight MT Light" panose="0204060206030A020304" pitchFamily="18" charset="77"/>
            </a:endParaRPr>
          </a:p>
          <a:p>
            <a:r>
              <a:rPr lang="en-US" sz="2000" dirty="0">
                <a:latin typeface="Footlight MT Light" panose="0204060206030A020304" pitchFamily="18" charset="77"/>
              </a:rPr>
              <a:t>All ideas get into the mind through sensation.</a:t>
            </a:r>
          </a:p>
          <a:p>
            <a:endParaRPr lang="en-US" sz="2000" dirty="0">
              <a:latin typeface="Footlight MT Light" panose="0204060206030A020304" pitchFamily="18" charset="77"/>
            </a:endParaRPr>
          </a:p>
          <a:p>
            <a:r>
              <a:rPr lang="en-US" sz="2000" dirty="0">
                <a:latin typeface="Footlight MT Light" panose="0204060206030A020304" pitchFamily="18" charset="77"/>
              </a:rPr>
              <a:t>All ideas come from </a:t>
            </a:r>
            <a:r>
              <a:rPr lang="en-US" sz="2000" i="1" dirty="0">
                <a:latin typeface="Footlight MT Light" panose="0204060206030A020304" pitchFamily="18" charset="77"/>
              </a:rPr>
              <a:t>sensation</a:t>
            </a:r>
            <a:r>
              <a:rPr lang="en-US" sz="2000" dirty="0">
                <a:latin typeface="Footlight MT Light" panose="0204060206030A020304" pitchFamily="18" charset="77"/>
              </a:rPr>
              <a:t> or </a:t>
            </a:r>
            <a:r>
              <a:rPr lang="en-US" sz="2000" i="1" dirty="0">
                <a:latin typeface="Footlight MT Light" panose="0204060206030A020304" pitchFamily="18" charset="77"/>
              </a:rPr>
              <a:t>reflection</a:t>
            </a:r>
            <a:r>
              <a:rPr lang="en-US" sz="2000" dirty="0">
                <a:latin typeface="Footlight MT Light" panose="0204060206030A020304" pitchFamily="18" charset="77"/>
              </a:rPr>
              <a:t> on the ideas we get from sensation.</a:t>
            </a:r>
          </a:p>
          <a:p>
            <a:endParaRPr lang="en-US" sz="2000" dirty="0">
              <a:latin typeface="Footlight MT Light" panose="0204060206030A020304" pitchFamily="18" charset="77"/>
            </a:endParaRPr>
          </a:p>
        </p:txBody>
      </p:sp>
      <p:pic>
        <p:nvPicPr>
          <p:cNvPr id="3" name="Picture 2" descr="Icon&#10;&#10;Description automatically generated">
            <a:extLst>
              <a:ext uri="{FF2B5EF4-FFF2-40B4-BE49-F238E27FC236}">
                <a16:creationId xmlns:a16="http://schemas.microsoft.com/office/drawing/2014/main" id="{34638815-9340-C04B-B3EA-74324F316F78}"/>
              </a:ext>
            </a:extLst>
          </p:cNvPr>
          <p:cNvPicPr>
            <a:picLocks noChangeAspect="1"/>
          </p:cNvPicPr>
          <p:nvPr/>
        </p:nvPicPr>
        <p:blipFill>
          <a:blip r:embed="rId2"/>
          <a:stretch>
            <a:fillRect/>
          </a:stretch>
        </p:blipFill>
        <p:spPr>
          <a:xfrm>
            <a:off x="0" y="0"/>
            <a:ext cx="5662484" cy="6858000"/>
          </a:xfrm>
          <a:prstGeom prst="rect">
            <a:avLst/>
          </a:prstGeom>
        </p:spPr>
      </p:pic>
    </p:spTree>
    <p:extLst>
      <p:ext uri="{BB962C8B-B14F-4D97-AF65-F5344CB8AC3E}">
        <p14:creationId xmlns:p14="http://schemas.microsoft.com/office/powerpoint/2010/main" val="3405684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34638815-9340-C04B-B3EA-74324F316F78}"/>
              </a:ext>
            </a:extLst>
          </p:cNvPr>
          <p:cNvPicPr>
            <a:picLocks noChangeAspect="1"/>
          </p:cNvPicPr>
          <p:nvPr/>
        </p:nvPicPr>
        <p:blipFill>
          <a:blip r:embed="rId2"/>
          <a:stretch>
            <a:fillRect/>
          </a:stretch>
        </p:blipFill>
        <p:spPr>
          <a:xfrm>
            <a:off x="0" y="1166902"/>
            <a:ext cx="4699000" cy="5691097"/>
          </a:xfrm>
          <a:prstGeom prst="rect">
            <a:avLst/>
          </a:prstGeom>
        </p:spPr>
      </p:pic>
      <p:sp>
        <p:nvSpPr>
          <p:cNvPr id="2" name="TextBox 1">
            <a:extLst>
              <a:ext uri="{FF2B5EF4-FFF2-40B4-BE49-F238E27FC236}">
                <a16:creationId xmlns:a16="http://schemas.microsoft.com/office/drawing/2014/main" id="{97F6E04A-3324-4C41-943B-A3A5CB08EC71}"/>
              </a:ext>
            </a:extLst>
          </p:cNvPr>
          <p:cNvSpPr txBox="1"/>
          <p:nvPr/>
        </p:nvSpPr>
        <p:spPr>
          <a:xfrm>
            <a:off x="1754970" y="2019300"/>
            <a:ext cx="1928030" cy="369332"/>
          </a:xfrm>
          <a:prstGeom prst="rect">
            <a:avLst/>
          </a:prstGeom>
          <a:noFill/>
        </p:spPr>
        <p:txBody>
          <a:bodyPr wrap="square" rtlCol="0">
            <a:spAutoFit/>
          </a:bodyPr>
          <a:lstStyle/>
          <a:p>
            <a:r>
              <a:rPr lang="en-US" u="sng" dirty="0">
                <a:latin typeface="Big Caslon Medium" panose="02000603090000020003" pitchFamily="2" charset="-79"/>
                <a:cs typeface="Big Caslon Medium" panose="02000603090000020003" pitchFamily="2" charset="-79"/>
              </a:rPr>
              <a:t>Ideas in the Mind</a:t>
            </a:r>
          </a:p>
        </p:txBody>
      </p:sp>
      <p:sp>
        <p:nvSpPr>
          <p:cNvPr id="4" name="TextBox 3">
            <a:extLst>
              <a:ext uri="{FF2B5EF4-FFF2-40B4-BE49-F238E27FC236}">
                <a16:creationId xmlns:a16="http://schemas.microsoft.com/office/drawing/2014/main" id="{6707E2F1-5F6A-6248-95AF-00A873ED2860}"/>
              </a:ext>
            </a:extLst>
          </p:cNvPr>
          <p:cNvSpPr txBox="1"/>
          <p:nvPr/>
        </p:nvSpPr>
        <p:spPr>
          <a:xfrm>
            <a:off x="1866900" y="2460029"/>
            <a:ext cx="1816100" cy="369332"/>
          </a:xfrm>
          <a:prstGeom prst="rect">
            <a:avLst/>
          </a:prstGeom>
          <a:noFill/>
        </p:spPr>
        <p:txBody>
          <a:bodyPr wrap="square" rtlCol="0">
            <a:spAutoFit/>
          </a:bodyPr>
          <a:lstStyle/>
          <a:p>
            <a:r>
              <a:rPr lang="en-US" dirty="0"/>
              <a:t>Simple ideas: red</a:t>
            </a:r>
          </a:p>
        </p:txBody>
      </p:sp>
      <p:sp>
        <p:nvSpPr>
          <p:cNvPr id="5" name="TextBox 4">
            <a:extLst>
              <a:ext uri="{FF2B5EF4-FFF2-40B4-BE49-F238E27FC236}">
                <a16:creationId xmlns:a16="http://schemas.microsoft.com/office/drawing/2014/main" id="{33CE11D5-15BF-424E-8BE1-9C3893CCCEED}"/>
              </a:ext>
            </a:extLst>
          </p:cNvPr>
          <p:cNvSpPr txBox="1"/>
          <p:nvPr/>
        </p:nvSpPr>
        <p:spPr>
          <a:xfrm>
            <a:off x="2959100" y="3102510"/>
            <a:ext cx="1308100" cy="926129"/>
          </a:xfrm>
          <a:prstGeom prst="rect">
            <a:avLst/>
          </a:prstGeom>
          <a:noFill/>
        </p:spPr>
        <p:txBody>
          <a:bodyPr wrap="square" rtlCol="0">
            <a:spAutoFit/>
          </a:bodyPr>
          <a:lstStyle/>
          <a:p>
            <a:r>
              <a:rPr lang="en-US" dirty="0"/>
              <a:t>Complex ideas: Red Apple</a:t>
            </a:r>
          </a:p>
        </p:txBody>
      </p:sp>
      <p:sp>
        <p:nvSpPr>
          <p:cNvPr id="7" name="TextBox 6">
            <a:extLst>
              <a:ext uri="{FF2B5EF4-FFF2-40B4-BE49-F238E27FC236}">
                <a16:creationId xmlns:a16="http://schemas.microsoft.com/office/drawing/2014/main" id="{998ED50C-7CCA-B047-A6AB-95C632B68AC6}"/>
              </a:ext>
            </a:extLst>
          </p:cNvPr>
          <p:cNvSpPr txBox="1"/>
          <p:nvPr/>
        </p:nvSpPr>
        <p:spPr>
          <a:xfrm>
            <a:off x="4699000" y="1444366"/>
            <a:ext cx="7492999" cy="461665"/>
          </a:xfrm>
          <a:prstGeom prst="rect">
            <a:avLst/>
          </a:prstGeom>
          <a:noFill/>
        </p:spPr>
        <p:txBody>
          <a:bodyPr wrap="square" rtlCol="0">
            <a:spAutoFit/>
          </a:bodyPr>
          <a:lstStyle/>
          <a:p>
            <a:pPr algn="ctr"/>
            <a:r>
              <a:rPr lang="en-US" sz="2400" u="sng" dirty="0">
                <a:latin typeface="Footlight MT Light" panose="0204060206030A020304" pitchFamily="18" charset="77"/>
              </a:rPr>
              <a:t>Qualities in Bodies</a:t>
            </a:r>
          </a:p>
        </p:txBody>
      </p:sp>
      <p:sp>
        <p:nvSpPr>
          <p:cNvPr id="8" name="TextBox 7">
            <a:extLst>
              <a:ext uri="{FF2B5EF4-FFF2-40B4-BE49-F238E27FC236}">
                <a16:creationId xmlns:a16="http://schemas.microsoft.com/office/drawing/2014/main" id="{C926EAE0-6406-4E4F-9AE1-615C1E89237F}"/>
              </a:ext>
            </a:extLst>
          </p:cNvPr>
          <p:cNvSpPr txBox="1"/>
          <p:nvPr/>
        </p:nvSpPr>
        <p:spPr>
          <a:xfrm>
            <a:off x="0" y="228600"/>
            <a:ext cx="12031579" cy="707886"/>
          </a:xfrm>
          <a:prstGeom prst="rect">
            <a:avLst/>
          </a:prstGeom>
          <a:noFill/>
        </p:spPr>
        <p:txBody>
          <a:bodyPr wrap="square" rtlCol="0">
            <a:spAutoFit/>
          </a:bodyPr>
          <a:lstStyle/>
          <a:p>
            <a:pPr algn="ctr"/>
            <a:r>
              <a:rPr lang="en-US" sz="4000" dirty="0">
                <a:latin typeface="Footlight MT Light" panose="0204060206030A020304" pitchFamily="18" charset="77"/>
              </a:rPr>
              <a:t>Locke’s Empiricism</a:t>
            </a:r>
          </a:p>
        </p:txBody>
      </p:sp>
      <p:sp>
        <p:nvSpPr>
          <p:cNvPr id="9" name="TextBox 8">
            <a:extLst>
              <a:ext uri="{FF2B5EF4-FFF2-40B4-BE49-F238E27FC236}">
                <a16:creationId xmlns:a16="http://schemas.microsoft.com/office/drawing/2014/main" id="{EAED2095-3CA9-4B4F-8ED0-829323E16232}"/>
              </a:ext>
            </a:extLst>
          </p:cNvPr>
          <p:cNvSpPr txBox="1"/>
          <p:nvPr/>
        </p:nvSpPr>
        <p:spPr>
          <a:xfrm>
            <a:off x="5372100" y="2374900"/>
            <a:ext cx="2120902" cy="1200329"/>
          </a:xfrm>
          <a:prstGeom prst="rect">
            <a:avLst/>
          </a:prstGeom>
          <a:noFill/>
        </p:spPr>
        <p:txBody>
          <a:bodyPr wrap="square" rtlCol="0">
            <a:spAutoFit/>
          </a:bodyPr>
          <a:lstStyle/>
          <a:p>
            <a:r>
              <a:rPr lang="en-US" u="sng" dirty="0">
                <a:latin typeface="Big Caslon Medium" panose="02000603090000020003" pitchFamily="2" charset="-79"/>
                <a:cs typeface="Big Caslon Medium" panose="02000603090000020003" pitchFamily="2" charset="-79"/>
              </a:rPr>
              <a:t>Primary Qualities:</a:t>
            </a:r>
          </a:p>
          <a:p>
            <a:endParaRPr lang="en-US" dirty="0"/>
          </a:p>
          <a:p>
            <a:r>
              <a:rPr lang="en-US" dirty="0"/>
              <a:t>solidity, extension, figure, and mobility</a:t>
            </a:r>
          </a:p>
        </p:txBody>
      </p:sp>
      <p:sp>
        <p:nvSpPr>
          <p:cNvPr id="10" name="TextBox 9">
            <a:extLst>
              <a:ext uri="{FF2B5EF4-FFF2-40B4-BE49-F238E27FC236}">
                <a16:creationId xmlns:a16="http://schemas.microsoft.com/office/drawing/2014/main" id="{1C9E8456-0881-7949-A1FA-C956884C1532}"/>
              </a:ext>
            </a:extLst>
          </p:cNvPr>
          <p:cNvSpPr txBox="1"/>
          <p:nvPr/>
        </p:nvSpPr>
        <p:spPr>
          <a:xfrm>
            <a:off x="8166102" y="2374900"/>
            <a:ext cx="2539998" cy="1200329"/>
          </a:xfrm>
          <a:prstGeom prst="rect">
            <a:avLst/>
          </a:prstGeom>
          <a:noFill/>
        </p:spPr>
        <p:txBody>
          <a:bodyPr wrap="square" rtlCol="0">
            <a:spAutoFit/>
          </a:bodyPr>
          <a:lstStyle/>
          <a:p>
            <a:r>
              <a:rPr lang="en-US" u="sng" dirty="0">
                <a:latin typeface="Big Caslon Medium" panose="02000603090000020003" pitchFamily="2" charset="-79"/>
                <a:cs typeface="Big Caslon Medium" panose="02000603090000020003" pitchFamily="2" charset="-79"/>
              </a:rPr>
              <a:t>Secondary Qualities</a:t>
            </a:r>
          </a:p>
          <a:p>
            <a:endParaRPr lang="en-US" dirty="0"/>
          </a:p>
          <a:p>
            <a:r>
              <a:rPr lang="en-US" dirty="0" err="1"/>
              <a:t>colours</a:t>
            </a:r>
            <a:r>
              <a:rPr lang="en-US" dirty="0"/>
              <a:t>, sounds, tastes, &amp;c.</a:t>
            </a:r>
          </a:p>
        </p:txBody>
      </p:sp>
    </p:spTree>
    <p:extLst>
      <p:ext uri="{BB962C8B-B14F-4D97-AF65-F5344CB8AC3E}">
        <p14:creationId xmlns:p14="http://schemas.microsoft.com/office/powerpoint/2010/main" val="1521536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34638815-9340-C04B-B3EA-74324F316F78}"/>
              </a:ext>
            </a:extLst>
          </p:cNvPr>
          <p:cNvPicPr>
            <a:picLocks noChangeAspect="1"/>
          </p:cNvPicPr>
          <p:nvPr/>
        </p:nvPicPr>
        <p:blipFill>
          <a:blip r:embed="rId2"/>
          <a:stretch>
            <a:fillRect/>
          </a:stretch>
        </p:blipFill>
        <p:spPr>
          <a:xfrm>
            <a:off x="0" y="1166902"/>
            <a:ext cx="4699000" cy="5691097"/>
          </a:xfrm>
          <a:prstGeom prst="rect">
            <a:avLst/>
          </a:prstGeom>
        </p:spPr>
      </p:pic>
      <p:sp>
        <p:nvSpPr>
          <p:cNvPr id="2" name="TextBox 1">
            <a:extLst>
              <a:ext uri="{FF2B5EF4-FFF2-40B4-BE49-F238E27FC236}">
                <a16:creationId xmlns:a16="http://schemas.microsoft.com/office/drawing/2014/main" id="{97F6E04A-3324-4C41-943B-A3A5CB08EC71}"/>
              </a:ext>
            </a:extLst>
          </p:cNvPr>
          <p:cNvSpPr txBox="1"/>
          <p:nvPr/>
        </p:nvSpPr>
        <p:spPr>
          <a:xfrm>
            <a:off x="1754970" y="2019300"/>
            <a:ext cx="1928030" cy="369332"/>
          </a:xfrm>
          <a:prstGeom prst="rect">
            <a:avLst/>
          </a:prstGeom>
          <a:noFill/>
        </p:spPr>
        <p:txBody>
          <a:bodyPr wrap="square" rtlCol="0">
            <a:spAutoFit/>
          </a:bodyPr>
          <a:lstStyle/>
          <a:p>
            <a:r>
              <a:rPr lang="en-US" u="sng" dirty="0">
                <a:latin typeface="Big Caslon Medium" panose="02000603090000020003" pitchFamily="2" charset="-79"/>
                <a:cs typeface="Big Caslon Medium" panose="02000603090000020003" pitchFamily="2" charset="-79"/>
              </a:rPr>
              <a:t>Ideas in the Mind</a:t>
            </a:r>
          </a:p>
        </p:txBody>
      </p:sp>
      <p:sp>
        <p:nvSpPr>
          <p:cNvPr id="7" name="TextBox 6">
            <a:extLst>
              <a:ext uri="{FF2B5EF4-FFF2-40B4-BE49-F238E27FC236}">
                <a16:creationId xmlns:a16="http://schemas.microsoft.com/office/drawing/2014/main" id="{998ED50C-7CCA-B047-A6AB-95C632B68AC6}"/>
              </a:ext>
            </a:extLst>
          </p:cNvPr>
          <p:cNvSpPr txBox="1"/>
          <p:nvPr/>
        </p:nvSpPr>
        <p:spPr>
          <a:xfrm>
            <a:off x="4699000" y="1444366"/>
            <a:ext cx="7492999" cy="461665"/>
          </a:xfrm>
          <a:prstGeom prst="rect">
            <a:avLst/>
          </a:prstGeom>
          <a:noFill/>
        </p:spPr>
        <p:txBody>
          <a:bodyPr wrap="square" rtlCol="0">
            <a:spAutoFit/>
          </a:bodyPr>
          <a:lstStyle/>
          <a:p>
            <a:pPr algn="ctr"/>
            <a:r>
              <a:rPr lang="en-US" sz="2400" u="sng" dirty="0">
                <a:latin typeface="Footlight MT Light" panose="0204060206030A020304" pitchFamily="18" charset="77"/>
              </a:rPr>
              <a:t>Qualities in Bodies</a:t>
            </a:r>
          </a:p>
        </p:txBody>
      </p:sp>
      <p:sp>
        <p:nvSpPr>
          <p:cNvPr id="8" name="TextBox 7">
            <a:extLst>
              <a:ext uri="{FF2B5EF4-FFF2-40B4-BE49-F238E27FC236}">
                <a16:creationId xmlns:a16="http://schemas.microsoft.com/office/drawing/2014/main" id="{C926EAE0-6406-4E4F-9AE1-615C1E89237F}"/>
              </a:ext>
            </a:extLst>
          </p:cNvPr>
          <p:cNvSpPr txBox="1"/>
          <p:nvPr/>
        </p:nvSpPr>
        <p:spPr>
          <a:xfrm>
            <a:off x="0" y="228600"/>
            <a:ext cx="12031579" cy="707886"/>
          </a:xfrm>
          <a:prstGeom prst="rect">
            <a:avLst/>
          </a:prstGeom>
          <a:noFill/>
        </p:spPr>
        <p:txBody>
          <a:bodyPr wrap="square" rtlCol="0">
            <a:spAutoFit/>
          </a:bodyPr>
          <a:lstStyle/>
          <a:p>
            <a:pPr algn="ctr"/>
            <a:r>
              <a:rPr lang="en-US" sz="4000" dirty="0">
                <a:latin typeface="Footlight MT Light" panose="0204060206030A020304" pitchFamily="18" charset="77"/>
              </a:rPr>
              <a:t>Locke’s Empiricism</a:t>
            </a:r>
          </a:p>
        </p:txBody>
      </p:sp>
      <p:sp>
        <p:nvSpPr>
          <p:cNvPr id="9" name="TextBox 8">
            <a:extLst>
              <a:ext uri="{FF2B5EF4-FFF2-40B4-BE49-F238E27FC236}">
                <a16:creationId xmlns:a16="http://schemas.microsoft.com/office/drawing/2014/main" id="{EAED2095-3CA9-4B4F-8ED0-829323E16232}"/>
              </a:ext>
            </a:extLst>
          </p:cNvPr>
          <p:cNvSpPr txBox="1"/>
          <p:nvPr/>
        </p:nvSpPr>
        <p:spPr>
          <a:xfrm>
            <a:off x="5372100" y="2374900"/>
            <a:ext cx="2120902" cy="1200329"/>
          </a:xfrm>
          <a:prstGeom prst="rect">
            <a:avLst/>
          </a:prstGeom>
          <a:noFill/>
        </p:spPr>
        <p:txBody>
          <a:bodyPr wrap="square" rtlCol="0">
            <a:spAutoFit/>
          </a:bodyPr>
          <a:lstStyle/>
          <a:p>
            <a:r>
              <a:rPr lang="en-US" u="sng" dirty="0">
                <a:latin typeface="Big Caslon Medium" panose="02000603090000020003" pitchFamily="2" charset="-79"/>
                <a:cs typeface="Big Caslon Medium" panose="02000603090000020003" pitchFamily="2" charset="-79"/>
              </a:rPr>
              <a:t>Primary Qualities:</a:t>
            </a:r>
          </a:p>
          <a:p>
            <a:endParaRPr lang="en-US" dirty="0"/>
          </a:p>
          <a:p>
            <a:r>
              <a:rPr lang="en-US" dirty="0"/>
              <a:t>solidity, extension, figure, and mobility</a:t>
            </a:r>
          </a:p>
        </p:txBody>
      </p:sp>
      <p:sp>
        <p:nvSpPr>
          <p:cNvPr id="10" name="TextBox 9">
            <a:extLst>
              <a:ext uri="{FF2B5EF4-FFF2-40B4-BE49-F238E27FC236}">
                <a16:creationId xmlns:a16="http://schemas.microsoft.com/office/drawing/2014/main" id="{1C9E8456-0881-7949-A1FA-C956884C1532}"/>
              </a:ext>
            </a:extLst>
          </p:cNvPr>
          <p:cNvSpPr txBox="1"/>
          <p:nvPr/>
        </p:nvSpPr>
        <p:spPr>
          <a:xfrm>
            <a:off x="8166102" y="2374900"/>
            <a:ext cx="2539998" cy="1200329"/>
          </a:xfrm>
          <a:prstGeom prst="rect">
            <a:avLst/>
          </a:prstGeom>
          <a:noFill/>
        </p:spPr>
        <p:txBody>
          <a:bodyPr wrap="square" rtlCol="0">
            <a:spAutoFit/>
          </a:bodyPr>
          <a:lstStyle/>
          <a:p>
            <a:r>
              <a:rPr lang="en-US" u="sng" dirty="0">
                <a:latin typeface="Big Caslon Medium" panose="02000603090000020003" pitchFamily="2" charset="-79"/>
                <a:cs typeface="Big Caslon Medium" panose="02000603090000020003" pitchFamily="2" charset="-79"/>
              </a:rPr>
              <a:t>Secondary Qualities</a:t>
            </a:r>
          </a:p>
          <a:p>
            <a:endParaRPr lang="en-US" dirty="0"/>
          </a:p>
          <a:p>
            <a:r>
              <a:rPr lang="en-US" dirty="0" err="1"/>
              <a:t>colours</a:t>
            </a:r>
            <a:r>
              <a:rPr lang="en-US" dirty="0"/>
              <a:t>, sounds, tastes, &amp;c.</a:t>
            </a:r>
          </a:p>
        </p:txBody>
      </p:sp>
      <p:sp>
        <p:nvSpPr>
          <p:cNvPr id="11" name="TextBox 10">
            <a:extLst>
              <a:ext uri="{FF2B5EF4-FFF2-40B4-BE49-F238E27FC236}">
                <a16:creationId xmlns:a16="http://schemas.microsoft.com/office/drawing/2014/main" id="{76602525-208A-1E41-A717-5E7D393D83B1}"/>
              </a:ext>
            </a:extLst>
          </p:cNvPr>
          <p:cNvSpPr txBox="1"/>
          <p:nvPr/>
        </p:nvSpPr>
        <p:spPr>
          <a:xfrm>
            <a:off x="5308600" y="4584700"/>
            <a:ext cx="184731" cy="369332"/>
          </a:xfrm>
          <a:prstGeom prst="rect">
            <a:avLst/>
          </a:prstGeom>
          <a:noFill/>
        </p:spPr>
        <p:txBody>
          <a:bodyPr wrap="none" rtlCol="0">
            <a:spAutoFit/>
          </a:bodyPr>
          <a:lstStyle/>
          <a:p>
            <a:endParaRPr lang="en-US" dirty="0"/>
          </a:p>
        </p:txBody>
      </p:sp>
      <p:pic>
        <p:nvPicPr>
          <p:cNvPr id="12" name="Picture 11" descr="A red apple with a green leaf&#10;&#10;Description automatically generated">
            <a:extLst>
              <a:ext uri="{FF2B5EF4-FFF2-40B4-BE49-F238E27FC236}">
                <a16:creationId xmlns:a16="http://schemas.microsoft.com/office/drawing/2014/main" id="{F7D82D54-643E-AE48-B3FB-86E71E10AF94}"/>
              </a:ext>
            </a:extLst>
          </p:cNvPr>
          <p:cNvPicPr>
            <a:picLocks noChangeAspect="1"/>
          </p:cNvPicPr>
          <p:nvPr/>
        </p:nvPicPr>
        <p:blipFill>
          <a:blip r:embed="rId3"/>
          <a:stretch>
            <a:fillRect/>
          </a:stretch>
        </p:blipFill>
        <p:spPr>
          <a:xfrm>
            <a:off x="2582268" y="2553051"/>
            <a:ext cx="1100732" cy="1236236"/>
          </a:xfrm>
          <a:prstGeom prst="rect">
            <a:avLst/>
          </a:prstGeom>
        </p:spPr>
      </p:pic>
      <p:pic>
        <p:nvPicPr>
          <p:cNvPr id="14" name="Picture 13" descr="A black apple with a leaf&#10;&#10;Description automatically generated with medium confidence">
            <a:extLst>
              <a:ext uri="{FF2B5EF4-FFF2-40B4-BE49-F238E27FC236}">
                <a16:creationId xmlns:a16="http://schemas.microsoft.com/office/drawing/2014/main" id="{A1AABCF7-7BC3-BA45-B984-965C36F5F68A}"/>
              </a:ext>
            </a:extLst>
          </p:cNvPr>
          <p:cNvPicPr>
            <a:picLocks noChangeAspect="1"/>
          </p:cNvPicPr>
          <p:nvPr/>
        </p:nvPicPr>
        <p:blipFill>
          <a:blip r:embed="rId4"/>
          <a:stretch>
            <a:fillRect/>
          </a:stretch>
        </p:blipFill>
        <p:spPr>
          <a:xfrm>
            <a:off x="5493331" y="3816351"/>
            <a:ext cx="1682885" cy="1906030"/>
          </a:xfrm>
          <a:prstGeom prst="rect">
            <a:avLst/>
          </a:prstGeom>
        </p:spPr>
      </p:pic>
      <p:sp>
        <p:nvSpPr>
          <p:cNvPr id="15" name="TextBox 14">
            <a:extLst>
              <a:ext uri="{FF2B5EF4-FFF2-40B4-BE49-F238E27FC236}">
                <a16:creationId xmlns:a16="http://schemas.microsoft.com/office/drawing/2014/main" id="{86E3C884-D3F2-6A44-9E02-D42A47DD3FD8}"/>
              </a:ext>
            </a:extLst>
          </p:cNvPr>
          <p:cNvSpPr txBox="1"/>
          <p:nvPr/>
        </p:nvSpPr>
        <p:spPr>
          <a:xfrm>
            <a:off x="7970547" y="3816353"/>
            <a:ext cx="3853153" cy="286232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Ideas of primary Qualities are Resemblances; of secondary, not</a:t>
            </a:r>
            <a:r>
              <a:rPr lang="en-US" dirty="0">
                <a:latin typeface="Times New Roman" panose="02020603050405020304" pitchFamily="18" charset="0"/>
                <a:cs typeface="Times New Roman" panose="02020603050405020304" pitchFamily="18" charset="0"/>
              </a:rPr>
              <a:t>. —From whence I think it easy to draw this observation,—that the ideas of primary qualities of bodies are resemblances of them, and their patterns do really exist in the bodies themselves, but the ideas produced in us by these secondary qualities have no resemblance of them at all.</a:t>
            </a:r>
          </a:p>
        </p:txBody>
      </p:sp>
    </p:spTree>
    <p:extLst>
      <p:ext uri="{BB962C8B-B14F-4D97-AF65-F5344CB8AC3E}">
        <p14:creationId xmlns:p14="http://schemas.microsoft.com/office/powerpoint/2010/main" val="2034608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302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4165604" y="310244"/>
            <a:ext cx="8026396" cy="1159328"/>
          </a:xfrm>
        </p:spPr>
        <p:txBody>
          <a:bodyPr>
            <a:normAutofit fontScale="90000"/>
          </a:bodyPr>
          <a:lstStyle/>
          <a:p>
            <a:r>
              <a:rPr lang="en-US" sz="3600" i="1" dirty="0">
                <a:latin typeface="BIG CASLON MEDIUM" panose="02000603090000020003" pitchFamily="2" charset="-79"/>
                <a:cs typeface="BIG CASLON MEDIUM" panose="02000603090000020003" pitchFamily="2" charset="-79"/>
              </a:rPr>
              <a:t>Hume’s Fork</a:t>
            </a:r>
            <a:br>
              <a:rPr lang="en-US" sz="3600" i="1" dirty="0">
                <a:latin typeface="BIG CASLON MEDIUM" panose="02000603090000020003" pitchFamily="2" charset="-79"/>
                <a:cs typeface="BIG CASLON MEDIUM" panose="02000603090000020003" pitchFamily="2" charset="-79"/>
              </a:rPr>
            </a:br>
            <a:r>
              <a:rPr lang="en-US" sz="3600" i="1" dirty="0">
                <a:latin typeface="BIG CASLON MEDIUM" panose="02000603090000020003" pitchFamily="2" charset="-79"/>
                <a:cs typeface="BIG CASLON MEDIUM" panose="02000603090000020003" pitchFamily="2" charset="-79"/>
              </a:rPr>
              <a:t>All knowledge statements are of two kinds:</a:t>
            </a:r>
          </a:p>
        </p:txBody>
      </p:sp>
      <p:sp>
        <p:nvSpPr>
          <p:cNvPr id="3" name="TextBox 2">
            <a:extLst>
              <a:ext uri="{FF2B5EF4-FFF2-40B4-BE49-F238E27FC236}">
                <a16:creationId xmlns:a16="http://schemas.microsoft.com/office/drawing/2014/main" id="{AA7F55AC-D9F4-4D4D-B95F-D2AA537D0520}"/>
              </a:ext>
            </a:extLst>
          </p:cNvPr>
          <p:cNvSpPr txBox="1"/>
          <p:nvPr/>
        </p:nvSpPr>
        <p:spPr>
          <a:xfrm>
            <a:off x="4236723" y="1469572"/>
            <a:ext cx="3474714" cy="4278094"/>
          </a:xfrm>
          <a:prstGeom prst="rect">
            <a:avLst/>
          </a:prstGeom>
          <a:noFill/>
        </p:spPr>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Relations of Ideas</a:t>
            </a:r>
            <a:endParaRPr lang="en-US" sz="28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True by definition</a:t>
            </a:r>
          </a:p>
          <a:p>
            <a:pPr algn="ctr"/>
            <a:r>
              <a:rPr lang="en-US" sz="2000" dirty="0">
                <a:latin typeface="Times New Roman" panose="02020603050405020304" pitchFamily="18" charset="0"/>
                <a:cs typeface="Times New Roman" panose="02020603050405020304" pitchFamily="18" charset="0"/>
              </a:rPr>
              <a:t>Certain truths</a:t>
            </a:r>
          </a:p>
          <a:p>
            <a:pPr algn="ctr"/>
            <a:r>
              <a:rPr lang="en-US" sz="2000" i="1" dirty="0">
                <a:latin typeface="Times New Roman" panose="02020603050405020304" pitchFamily="18" charset="0"/>
                <a:cs typeface="Times New Roman" panose="02020603050405020304" pitchFamily="18" charset="0"/>
              </a:rPr>
              <a:t>A priori </a:t>
            </a:r>
            <a:r>
              <a:rPr lang="en-US" sz="2000" dirty="0">
                <a:latin typeface="Times New Roman" panose="02020603050405020304" pitchFamily="18" charset="0"/>
                <a:cs typeface="Times New Roman" panose="02020603050405020304" pitchFamily="18" charset="0"/>
              </a:rPr>
              <a:t>truths</a:t>
            </a:r>
          </a:p>
          <a:p>
            <a:pPr algn="ctr"/>
            <a:r>
              <a:rPr lang="en-US" sz="2000" dirty="0">
                <a:latin typeface="Times New Roman" panose="02020603050405020304" pitchFamily="18" charset="0"/>
                <a:cs typeface="Times New Roman" panose="02020603050405020304" pitchFamily="18" charset="0"/>
              </a:rPr>
              <a:t>(No sense evidence needed)</a:t>
            </a:r>
          </a:p>
          <a:p>
            <a:pPr algn="ct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All bachelors are unmarried men.</a:t>
            </a: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7FC703B-B3E0-224D-A623-63BBD07F1498}"/>
              </a:ext>
            </a:extLst>
          </p:cNvPr>
          <p:cNvSpPr txBox="1"/>
          <p:nvPr/>
        </p:nvSpPr>
        <p:spPr>
          <a:xfrm>
            <a:off x="8229602" y="1469572"/>
            <a:ext cx="3566154" cy="2462213"/>
          </a:xfrm>
          <a:prstGeom prst="rect">
            <a:avLst/>
          </a:prstGeom>
          <a:noFill/>
        </p:spPr>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Matters of Fact</a:t>
            </a:r>
          </a:p>
          <a:p>
            <a:pPr algn="ctr"/>
            <a:r>
              <a:rPr lang="en-US" dirty="0">
                <a:latin typeface="Times New Roman" panose="02020603050405020304" pitchFamily="18" charset="0"/>
                <a:cs typeface="Times New Roman" panose="02020603050405020304" pitchFamily="18" charset="0"/>
              </a:rPr>
              <a:t>Not true by definition</a:t>
            </a:r>
          </a:p>
          <a:p>
            <a:pPr algn="ctr"/>
            <a:r>
              <a:rPr lang="en-US" dirty="0">
                <a:latin typeface="Times New Roman" panose="02020603050405020304" pitchFamily="18" charset="0"/>
                <a:cs typeface="Times New Roman" panose="02020603050405020304" pitchFamily="18" charset="0"/>
              </a:rPr>
              <a:t>Contingent (probable) truths</a:t>
            </a:r>
          </a:p>
          <a:p>
            <a:pPr algn="ctr"/>
            <a:r>
              <a:rPr lang="en-US" i="1" dirty="0">
                <a:latin typeface="Times New Roman" panose="02020603050405020304" pitchFamily="18" charset="0"/>
                <a:cs typeface="Times New Roman" panose="02020603050405020304" pitchFamily="18" charset="0"/>
              </a:rPr>
              <a:t>A posteriori </a:t>
            </a:r>
            <a:r>
              <a:rPr lang="en-US" dirty="0">
                <a:latin typeface="Times New Roman" panose="02020603050405020304" pitchFamily="18" charset="0"/>
                <a:cs typeface="Times New Roman" panose="02020603050405020304" pitchFamily="18" charset="0"/>
              </a:rPr>
              <a:t>truths</a:t>
            </a:r>
          </a:p>
          <a:p>
            <a:pPr algn="ctr"/>
            <a:r>
              <a:rPr lang="en-US" dirty="0">
                <a:latin typeface="Times New Roman" panose="02020603050405020304" pitchFamily="18" charset="0"/>
                <a:cs typeface="Times New Roman" panose="02020603050405020304" pitchFamily="18" charset="0"/>
              </a:rPr>
              <a:t>(require sense evidence)</a:t>
            </a: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All Swans are white</a:t>
            </a:r>
          </a:p>
        </p:txBody>
      </p:sp>
      <p:cxnSp>
        <p:nvCxnSpPr>
          <p:cNvPr id="7" name="Straight Connector 6">
            <a:extLst>
              <a:ext uri="{FF2B5EF4-FFF2-40B4-BE49-F238E27FC236}">
                <a16:creationId xmlns:a16="http://schemas.microsoft.com/office/drawing/2014/main" id="{E870479D-B6AE-694F-BD89-94917C8DB6B7}"/>
              </a:ext>
            </a:extLst>
          </p:cNvPr>
          <p:cNvCxnSpPr>
            <a:cxnSpLocks/>
          </p:cNvCxnSpPr>
          <p:nvPr/>
        </p:nvCxnSpPr>
        <p:spPr>
          <a:xfrm>
            <a:off x="8033670" y="1718129"/>
            <a:ext cx="0" cy="39367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6CCB56F-3DA9-4043-9518-D05B2652C956}"/>
              </a:ext>
            </a:extLst>
          </p:cNvPr>
          <p:cNvPicPr>
            <a:picLocks noChangeAspect="1"/>
          </p:cNvPicPr>
          <p:nvPr/>
        </p:nvPicPr>
        <p:blipFill>
          <a:blip r:embed="rId2"/>
          <a:stretch>
            <a:fillRect/>
          </a:stretch>
        </p:blipFill>
        <p:spPr>
          <a:xfrm>
            <a:off x="441713" y="680720"/>
            <a:ext cx="3633893" cy="4511040"/>
          </a:xfrm>
          <a:prstGeom prst="rect">
            <a:avLst/>
          </a:prstGeom>
        </p:spPr>
      </p:pic>
    </p:spTree>
    <p:extLst>
      <p:ext uri="{BB962C8B-B14F-4D97-AF65-F5344CB8AC3E}">
        <p14:creationId xmlns:p14="http://schemas.microsoft.com/office/powerpoint/2010/main" val="908153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54208</TotalTime>
  <Words>831</Words>
  <Application>Microsoft Macintosh PowerPoint</Application>
  <PresentationFormat>Widescreen</PresentationFormat>
  <Paragraphs>103</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Big Caslon Medium</vt:lpstr>
      <vt:lpstr>Big Caslon Medium</vt:lpstr>
      <vt:lpstr>Calibri</vt:lpstr>
      <vt:lpstr>Calibri Light</vt:lpstr>
      <vt:lpstr>Footlight MT Light</vt:lpstr>
      <vt:lpstr>Times New Roman</vt:lpstr>
      <vt:lpstr>Office Theme</vt:lpstr>
      <vt:lpstr>Modern Philosophy</vt:lpstr>
      <vt:lpstr>The Epistemological Problem</vt:lpstr>
      <vt:lpstr>PowerPoint Presentation</vt:lpstr>
      <vt:lpstr>Mind as a Mirror of Nature</vt:lpstr>
      <vt:lpstr>PowerPoint Presentation</vt:lpstr>
      <vt:lpstr>PowerPoint Presentation</vt:lpstr>
      <vt:lpstr>PowerPoint Presentation</vt:lpstr>
      <vt:lpstr>PowerPoint Presentation</vt:lpstr>
      <vt:lpstr>Hume’s Fork All knowledge statements are of two kinds:</vt:lpstr>
      <vt:lpstr>Hume’s Analysis of Causality  All cause and effect statements are matter of fact statements thus require sense evidence  What four things would you need sense evidence for in order to prove  that event A was the cause of event B?</vt:lpstr>
      <vt:lpstr>Hume’s Analysis of Causality All cause and effect statements are matter of fact statements thus require sense evidence  What four things would you need sense evidence for in order to prove  that event A was the cause of event B?  1. Temporal Priority  (A happens then B happens)   </vt:lpstr>
      <vt:lpstr>Hume’s Analysis of Causality All cause and effect statements are matter of fact statements thus require sense evidence  What four things would you need sense evidence for in order to prove  that event A was the cause of event B?  1. Temporal Priority  (A happens then B happens)  2. Spatial contiguity  (There is a spatial connection between event A and event B)   </vt:lpstr>
      <vt:lpstr>Hume’s Analysis of Causality All cause and effect statements are matter of fact statements thus require sense evidence  What four things would you need sense evidence for in order to prove  that event A was the cause of event B?  1. Temporal Priority  (A happens then B happens)  2. Spatial contiguity  (There is a spatial connection between event A and event B)  3. Constant Conjunction  (would have to see it many times)   </vt:lpstr>
      <vt:lpstr>Hume’s Analysis of Causality All cause and effect statements are matter of fact statements thus require sense evidence  What four things would you need sense evidence for in order to prove  that event A was the cause of event B?  1. Temporal Priority  (A happens then B happens)  2. Spatial contiguity  (There is a spatial connection between event A and event B)  3. Constant Conjunction  (would have to see it many times)  4. Necessary connection  (the next time that A happens, B will happen)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Philosophy of Art</dc:title>
  <dc:creator>Microsoft Office User</dc:creator>
  <cp:lastModifiedBy>Microsoft Office User</cp:lastModifiedBy>
  <cp:revision>111</cp:revision>
  <dcterms:created xsi:type="dcterms:W3CDTF">2020-08-31T07:07:45Z</dcterms:created>
  <dcterms:modified xsi:type="dcterms:W3CDTF">2021-04-07T19:45:40Z</dcterms:modified>
</cp:coreProperties>
</file>