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58" r:id="rId5"/>
    <p:sldId id="261" r:id="rId6"/>
    <p:sldId id="263" r:id="rId7"/>
    <p:sldId id="262" r:id="rId8"/>
    <p:sldId id="264" r:id="rId9"/>
    <p:sldId id="265" r:id="rId10"/>
    <p:sldId id="271" r:id="rId11"/>
    <p:sldId id="267" r:id="rId12"/>
    <p:sldId id="268" r:id="rId13"/>
    <p:sldId id="269" r:id="rId14"/>
    <p:sldId id="266" r:id="rId15"/>
    <p:sldId id="272" r:id="rId16"/>
    <p:sldId id="270" r:id="rId17"/>
    <p:sldId id="274" r:id="rId18"/>
    <p:sldId id="260" r:id="rId19"/>
    <p:sldId id="275" r:id="rId20"/>
    <p:sldId id="276"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63"/>
    <p:restoredTop sz="94670"/>
  </p:normalViewPr>
  <p:slideViewPr>
    <p:cSldViewPr snapToGrid="0" snapToObjects="1">
      <p:cViewPr varScale="1">
        <p:scale>
          <a:sx n="91" d="100"/>
          <a:sy n="91" d="100"/>
        </p:scale>
        <p:origin x="208" y="6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8943F-F639-954A-85E4-67732A0620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37C224-655F-0D47-96E7-739B1954A6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F86B85-6450-A849-B23E-43DC6C47C0ED}"/>
              </a:ext>
            </a:extLst>
          </p:cNvPr>
          <p:cNvSpPr>
            <a:spLocks noGrp="1"/>
          </p:cNvSpPr>
          <p:nvPr>
            <p:ph type="dt" sz="half" idx="10"/>
          </p:nvPr>
        </p:nvSpPr>
        <p:spPr/>
        <p:txBody>
          <a:bodyPr/>
          <a:lstStyle/>
          <a:p>
            <a:fld id="{599ED756-DC89-E443-8274-689172FDF05F}" type="datetimeFigureOut">
              <a:rPr lang="en-US" smtClean="0"/>
              <a:t>8/25/21</a:t>
            </a:fld>
            <a:endParaRPr lang="en-US"/>
          </a:p>
        </p:txBody>
      </p:sp>
      <p:sp>
        <p:nvSpPr>
          <p:cNvPr id="5" name="Footer Placeholder 4">
            <a:extLst>
              <a:ext uri="{FF2B5EF4-FFF2-40B4-BE49-F238E27FC236}">
                <a16:creationId xmlns:a16="http://schemas.microsoft.com/office/drawing/2014/main" id="{598B7807-3F61-0442-AEBA-58AC86CBBF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72D40-80A2-9846-A107-A88D53CDF758}"/>
              </a:ext>
            </a:extLst>
          </p:cNvPr>
          <p:cNvSpPr>
            <a:spLocks noGrp="1"/>
          </p:cNvSpPr>
          <p:nvPr>
            <p:ph type="sldNum" sz="quarter" idx="12"/>
          </p:nvPr>
        </p:nvSpPr>
        <p:spPr/>
        <p:txBody>
          <a:bodyPr/>
          <a:lstStyle/>
          <a:p>
            <a:fld id="{045FB53D-FFC8-1047-98AB-40706EC73ECC}" type="slidenum">
              <a:rPr lang="en-US" smtClean="0"/>
              <a:t>‹#›</a:t>
            </a:fld>
            <a:endParaRPr lang="en-US"/>
          </a:p>
        </p:txBody>
      </p:sp>
    </p:spTree>
    <p:extLst>
      <p:ext uri="{BB962C8B-B14F-4D97-AF65-F5344CB8AC3E}">
        <p14:creationId xmlns:p14="http://schemas.microsoft.com/office/powerpoint/2010/main" val="888728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2F131-C895-F941-9A18-18B3734E73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4DB05-674D-D740-8141-4066019FA0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5DE6E-7F7B-A449-94AE-6BA27260B22B}"/>
              </a:ext>
            </a:extLst>
          </p:cNvPr>
          <p:cNvSpPr>
            <a:spLocks noGrp="1"/>
          </p:cNvSpPr>
          <p:nvPr>
            <p:ph type="dt" sz="half" idx="10"/>
          </p:nvPr>
        </p:nvSpPr>
        <p:spPr/>
        <p:txBody>
          <a:bodyPr/>
          <a:lstStyle/>
          <a:p>
            <a:fld id="{599ED756-DC89-E443-8274-689172FDF05F}" type="datetimeFigureOut">
              <a:rPr lang="en-US" smtClean="0"/>
              <a:t>8/25/21</a:t>
            </a:fld>
            <a:endParaRPr lang="en-US"/>
          </a:p>
        </p:txBody>
      </p:sp>
      <p:sp>
        <p:nvSpPr>
          <p:cNvPr id="5" name="Footer Placeholder 4">
            <a:extLst>
              <a:ext uri="{FF2B5EF4-FFF2-40B4-BE49-F238E27FC236}">
                <a16:creationId xmlns:a16="http://schemas.microsoft.com/office/drawing/2014/main" id="{7BE66627-1E7D-7F41-A035-5123073101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BCFA8-1153-1F48-96C4-E1D982ED8146}"/>
              </a:ext>
            </a:extLst>
          </p:cNvPr>
          <p:cNvSpPr>
            <a:spLocks noGrp="1"/>
          </p:cNvSpPr>
          <p:nvPr>
            <p:ph type="sldNum" sz="quarter" idx="12"/>
          </p:nvPr>
        </p:nvSpPr>
        <p:spPr/>
        <p:txBody>
          <a:bodyPr/>
          <a:lstStyle/>
          <a:p>
            <a:fld id="{045FB53D-FFC8-1047-98AB-40706EC73ECC}" type="slidenum">
              <a:rPr lang="en-US" smtClean="0"/>
              <a:t>‹#›</a:t>
            </a:fld>
            <a:endParaRPr lang="en-US"/>
          </a:p>
        </p:txBody>
      </p:sp>
    </p:spTree>
    <p:extLst>
      <p:ext uri="{BB962C8B-B14F-4D97-AF65-F5344CB8AC3E}">
        <p14:creationId xmlns:p14="http://schemas.microsoft.com/office/powerpoint/2010/main" val="902385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316BB3-5E18-FC45-A842-4B5FF3758B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BB7BBA-D896-A44C-AFA5-A0ABF44795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0FA77-DE1C-994F-B6E8-FEB48D233BD0}"/>
              </a:ext>
            </a:extLst>
          </p:cNvPr>
          <p:cNvSpPr>
            <a:spLocks noGrp="1"/>
          </p:cNvSpPr>
          <p:nvPr>
            <p:ph type="dt" sz="half" idx="10"/>
          </p:nvPr>
        </p:nvSpPr>
        <p:spPr/>
        <p:txBody>
          <a:bodyPr/>
          <a:lstStyle/>
          <a:p>
            <a:fld id="{599ED756-DC89-E443-8274-689172FDF05F}" type="datetimeFigureOut">
              <a:rPr lang="en-US" smtClean="0"/>
              <a:t>8/25/21</a:t>
            </a:fld>
            <a:endParaRPr lang="en-US"/>
          </a:p>
        </p:txBody>
      </p:sp>
      <p:sp>
        <p:nvSpPr>
          <p:cNvPr id="5" name="Footer Placeholder 4">
            <a:extLst>
              <a:ext uri="{FF2B5EF4-FFF2-40B4-BE49-F238E27FC236}">
                <a16:creationId xmlns:a16="http://schemas.microsoft.com/office/drawing/2014/main" id="{616D388C-EDC1-F543-9D24-60EE2E333B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BEF40-9EF1-5D4F-9036-9C1B19C43703}"/>
              </a:ext>
            </a:extLst>
          </p:cNvPr>
          <p:cNvSpPr>
            <a:spLocks noGrp="1"/>
          </p:cNvSpPr>
          <p:nvPr>
            <p:ph type="sldNum" sz="quarter" idx="12"/>
          </p:nvPr>
        </p:nvSpPr>
        <p:spPr/>
        <p:txBody>
          <a:bodyPr/>
          <a:lstStyle/>
          <a:p>
            <a:fld id="{045FB53D-FFC8-1047-98AB-40706EC73ECC}" type="slidenum">
              <a:rPr lang="en-US" smtClean="0"/>
              <a:t>‹#›</a:t>
            </a:fld>
            <a:endParaRPr lang="en-US"/>
          </a:p>
        </p:txBody>
      </p:sp>
    </p:spTree>
    <p:extLst>
      <p:ext uri="{BB962C8B-B14F-4D97-AF65-F5344CB8AC3E}">
        <p14:creationId xmlns:p14="http://schemas.microsoft.com/office/powerpoint/2010/main" val="37957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3FD59-0633-5C48-A4AD-39DA7EFCFD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8570C4-D992-C344-8C26-498DE7EDA5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F227A-9EC4-8341-A0CD-6C6A201F3062}"/>
              </a:ext>
            </a:extLst>
          </p:cNvPr>
          <p:cNvSpPr>
            <a:spLocks noGrp="1"/>
          </p:cNvSpPr>
          <p:nvPr>
            <p:ph type="dt" sz="half" idx="10"/>
          </p:nvPr>
        </p:nvSpPr>
        <p:spPr/>
        <p:txBody>
          <a:bodyPr/>
          <a:lstStyle/>
          <a:p>
            <a:fld id="{599ED756-DC89-E443-8274-689172FDF05F}" type="datetimeFigureOut">
              <a:rPr lang="en-US" smtClean="0"/>
              <a:t>8/25/21</a:t>
            </a:fld>
            <a:endParaRPr lang="en-US"/>
          </a:p>
        </p:txBody>
      </p:sp>
      <p:sp>
        <p:nvSpPr>
          <p:cNvPr id="5" name="Footer Placeholder 4">
            <a:extLst>
              <a:ext uri="{FF2B5EF4-FFF2-40B4-BE49-F238E27FC236}">
                <a16:creationId xmlns:a16="http://schemas.microsoft.com/office/drawing/2014/main" id="{AC5E31AF-6B5B-7644-9476-58E566CFF7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D2C2F0-CB7A-5B42-B294-DC50EA25340E}"/>
              </a:ext>
            </a:extLst>
          </p:cNvPr>
          <p:cNvSpPr>
            <a:spLocks noGrp="1"/>
          </p:cNvSpPr>
          <p:nvPr>
            <p:ph type="sldNum" sz="quarter" idx="12"/>
          </p:nvPr>
        </p:nvSpPr>
        <p:spPr/>
        <p:txBody>
          <a:bodyPr/>
          <a:lstStyle/>
          <a:p>
            <a:fld id="{045FB53D-FFC8-1047-98AB-40706EC73ECC}" type="slidenum">
              <a:rPr lang="en-US" smtClean="0"/>
              <a:t>‹#›</a:t>
            </a:fld>
            <a:endParaRPr lang="en-US"/>
          </a:p>
        </p:txBody>
      </p:sp>
    </p:spTree>
    <p:extLst>
      <p:ext uri="{BB962C8B-B14F-4D97-AF65-F5344CB8AC3E}">
        <p14:creationId xmlns:p14="http://schemas.microsoft.com/office/powerpoint/2010/main" val="4079660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CC498-4463-724C-86B9-03F7495281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81B13-3001-A74D-A5E0-35E4B5761F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74AD8D-52A5-374E-BAA1-DC8DCD4F8AC0}"/>
              </a:ext>
            </a:extLst>
          </p:cNvPr>
          <p:cNvSpPr>
            <a:spLocks noGrp="1"/>
          </p:cNvSpPr>
          <p:nvPr>
            <p:ph type="dt" sz="half" idx="10"/>
          </p:nvPr>
        </p:nvSpPr>
        <p:spPr/>
        <p:txBody>
          <a:bodyPr/>
          <a:lstStyle/>
          <a:p>
            <a:fld id="{599ED756-DC89-E443-8274-689172FDF05F}" type="datetimeFigureOut">
              <a:rPr lang="en-US" smtClean="0"/>
              <a:t>8/25/21</a:t>
            </a:fld>
            <a:endParaRPr lang="en-US"/>
          </a:p>
        </p:txBody>
      </p:sp>
      <p:sp>
        <p:nvSpPr>
          <p:cNvPr id="5" name="Footer Placeholder 4">
            <a:extLst>
              <a:ext uri="{FF2B5EF4-FFF2-40B4-BE49-F238E27FC236}">
                <a16:creationId xmlns:a16="http://schemas.microsoft.com/office/drawing/2014/main" id="{F75DFAAC-A73A-F34C-B1FA-0BE89B9379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2FBAD-4E3D-F04D-9CA3-ED61F75974F9}"/>
              </a:ext>
            </a:extLst>
          </p:cNvPr>
          <p:cNvSpPr>
            <a:spLocks noGrp="1"/>
          </p:cNvSpPr>
          <p:nvPr>
            <p:ph type="sldNum" sz="quarter" idx="12"/>
          </p:nvPr>
        </p:nvSpPr>
        <p:spPr/>
        <p:txBody>
          <a:bodyPr/>
          <a:lstStyle/>
          <a:p>
            <a:fld id="{045FB53D-FFC8-1047-98AB-40706EC73ECC}" type="slidenum">
              <a:rPr lang="en-US" smtClean="0"/>
              <a:t>‹#›</a:t>
            </a:fld>
            <a:endParaRPr lang="en-US"/>
          </a:p>
        </p:txBody>
      </p:sp>
    </p:spTree>
    <p:extLst>
      <p:ext uri="{BB962C8B-B14F-4D97-AF65-F5344CB8AC3E}">
        <p14:creationId xmlns:p14="http://schemas.microsoft.com/office/powerpoint/2010/main" val="3125833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658EA-93AA-8B4D-B79E-4C477F9FCE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238671-D394-8944-9768-618DF9469F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419CD2-B811-6F4D-8A7F-1FBE475C37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A3EAD2-51C4-0743-896E-DB729F9371ED}"/>
              </a:ext>
            </a:extLst>
          </p:cNvPr>
          <p:cNvSpPr>
            <a:spLocks noGrp="1"/>
          </p:cNvSpPr>
          <p:nvPr>
            <p:ph type="dt" sz="half" idx="10"/>
          </p:nvPr>
        </p:nvSpPr>
        <p:spPr/>
        <p:txBody>
          <a:bodyPr/>
          <a:lstStyle/>
          <a:p>
            <a:fld id="{599ED756-DC89-E443-8274-689172FDF05F}" type="datetimeFigureOut">
              <a:rPr lang="en-US" smtClean="0"/>
              <a:t>8/25/21</a:t>
            </a:fld>
            <a:endParaRPr lang="en-US"/>
          </a:p>
        </p:txBody>
      </p:sp>
      <p:sp>
        <p:nvSpPr>
          <p:cNvPr id="6" name="Footer Placeholder 5">
            <a:extLst>
              <a:ext uri="{FF2B5EF4-FFF2-40B4-BE49-F238E27FC236}">
                <a16:creationId xmlns:a16="http://schemas.microsoft.com/office/drawing/2014/main" id="{13BA0265-FB1A-3B42-A5F2-E508EFF2CB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D25C99-F76B-0F4C-8130-6C945483C941}"/>
              </a:ext>
            </a:extLst>
          </p:cNvPr>
          <p:cNvSpPr>
            <a:spLocks noGrp="1"/>
          </p:cNvSpPr>
          <p:nvPr>
            <p:ph type="sldNum" sz="quarter" idx="12"/>
          </p:nvPr>
        </p:nvSpPr>
        <p:spPr/>
        <p:txBody>
          <a:bodyPr/>
          <a:lstStyle/>
          <a:p>
            <a:fld id="{045FB53D-FFC8-1047-98AB-40706EC73ECC}" type="slidenum">
              <a:rPr lang="en-US" smtClean="0"/>
              <a:t>‹#›</a:t>
            </a:fld>
            <a:endParaRPr lang="en-US"/>
          </a:p>
        </p:txBody>
      </p:sp>
    </p:spTree>
    <p:extLst>
      <p:ext uri="{BB962C8B-B14F-4D97-AF65-F5344CB8AC3E}">
        <p14:creationId xmlns:p14="http://schemas.microsoft.com/office/powerpoint/2010/main" val="1139115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B3FD1-C82D-5145-BEAA-82761CA4B5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E86FB6-910E-134F-A5E3-41C9B19C53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F44961-2C77-7C44-B462-9C7730A0E0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8F9CA1-FC49-BF4D-BD4A-3F86582691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6ED08C-6E66-2E4C-800E-A5F80DCADB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5E1D1B-EAC4-CF4B-B3A8-2BDCD57978E0}"/>
              </a:ext>
            </a:extLst>
          </p:cNvPr>
          <p:cNvSpPr>
            <a:spLocks noGrp="1"/>
          </p:cNvSpPr>
          <p:nvPr>
            <p:ph type="dt" sz="half" idx="10"/>
          </p:nvPr>
        </p:nvSpPr>
        <p:spPr/>
        <p:txBody>
          <a:bodyPr/>
          <a:lstStyle/>
          <a:p>
            <a:fld id="{599ED756-DC89-E443-8274-689172FDF05F}" type="datetimeFigureOut">
              <a:rPr lang="en-US" smtClean="0"/>
              <a:t>8/25/21</a:t>
            </a:fld>
            <a:endParaRPr lang="en-US"/>
          </a:p>
        </p:txBody>
      </p:sp>
      <p:sp>
        <p:nvSpPr>
          <p:cNvPr id="8" name="Footer Placeholder 7">
            <a:extLst>
              <a:ext uri="{FF2B5EF4-FFF2-40B4-BE49-F238E27FC236}">
                <a16:creationId xmlns:a16="http://schemas.microsoft.com/office/drawing/2014/main" id="{E062F091-5A55-2948-B8B8-67EAF4EE2D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34A140-F5A7-F942-AA0F-6DDA8A4FAE2A}"/>
              </a:ext>
            </a:extLst>
          </p:cNvPr>
          <p:cNvSpPr>
            <a:spLocks noGrp="1"/>
          </p:cNvSpPr>
          <p:nvPr>
            <p:ph type="sldNum" sz="quarter" idx="12"/>
          </p:nvPr>
        </p:nvSpPr>
        <p:spPr/>
        <p:txBody>
          <a:bodyPr/>
          <a:lstStyle/>
          <a:p>
            <a:fld id="{045FB53D-FFC8-1047-98AB-40706EC73ECC}" type="slidenum">
              <a:rPr lang="en-US" smtClean="0"/>
              <a:t>‹#›</a:t>
            </a:fld>
            <a:endParaRPr lang="en-US"/>
          </a:p>
        </p:txBody>
      </p:sp>
    </p:spTree>
    <p:extLst>
      <p:ext uri="{BB962C8B-B14F-4D97-AF65-F5344CB8AC3E}">
        <p14:creationId xmlns:p14="http://schemas.microsoft.com/office/powerpoint/2010/main" val="2868240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0961-E336-9E45-B420-658556BDB1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7BFD0B-6BA1-5C4F-B565-39B6DB93A2E5}"/>
              </a:ext>
            </a:extLst>
          </p:cNvPr>
          <p:cNvSpPr>
            <a:spLocks noGrp="1"/>
          </p:cNvSpPr>
          <p:nvPr>
            <p:ph type="dt" sz="half" idx="10"/>
          </p:nvPr>
        </p:nvSpPr>
        <p:spPr/>
        <p:txBody>
          <a:bodyPr/>
          <a:lstStyle/>
          <a:p>
            <a:fld id="{599ED756-DC89-E443-8274-689172FDF05F}" type="datetimeFigureOut">
              <a:rPr lang="en-US" smtClean="0"/>
              <a:t>8/25/21</a:t>
            </a:fld>
            <a:endParaRPr lang="en-US"/>
          </a:p>
        </p:txBody>
      </p:sp>
      <p:sp>
        <p:nvSpPr>
          <p:cNvPr id="4" name="Footer Placeholder 3">
            <a:extLst>
              <a:ext uri="{FF2B5EF4-FFF2-40B4-BE49-F238E27FC236}">
                <a16:creationId xmlns:a16="http://schemas.microsoft.com/office/drawing/2014/main" id="{7D4F87E2-F101-4145-8941-35BDD382CA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DC00EC-3A8B-E147-BE74-2C2CA3683410}"/>
              </a:ext>
            </a:extLst>
          </p:cNvPr>
          <p:cNvSpPr>
            <a:spLocks noGrp="1"/>
          </p:cNvSpPr>
          <p:nvPr>
            <p:ph type="sldNum" sz="quarter" idx="12"/>
          </p:nvPr>
        </p:nvSpPr>
        <p:spPr/>
        <p:txBody>
          <a:bodyPr/>
          <a:lstStyle/>
          <a:p>
            <a:fld id="{045FB53D-FFC8-1047-98AB-40706EC73ECC}" type="slidenum">
              <a:rPr lang="en-US" smtClean="0"/>
              <a:t>‹#›</a:t>
            </a:fld>
            <a:endParaRPr lang="en-US"/>
          </a:p>
        </p:txBody>
      </p:sp>
    </p:spTree>
    <p:extLst>
      <p:ext uri="{BB962C8B-B14F-4D97-AF65-F5344CB8AC3E}">
        <p14:creationId xmlns:p14="http://schemas.microsoft.com/office/powerpoint/2010/main" val="3481616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9ECBF4-80C9-124B-8854-B9466ACD0E1E}"/>
              </a:ext>
            </a:extLst>
          </p:cNvPr>
          <p:cNvSpPr>
            <a:spLocks noGrp="1"/>
          </p:cNvSpPr>
          <p:nvPr>
            <p:ph type="dt" sz="half" idx="10"/>
          </p:nvPr>
        </p:nvSpPr>
        <p:spPr/>
        <p:txBody>
          <a:bodyPr/>
          <a:lstStyle/>
          <a:p>
            <a:fld id="{599ED756-DC89-E443-8274-689172FDF05F}" type="datetimeFigureOut">
              <a:rPr lang="en-US" smtClean="0"/>
              <a:t>8/25/21</a:t>
            </a:fld>
            <a:endParaRPr lang="en-US"/>
          </a:p>
        </p:txBody>
      </p:sp>
      <p:sp>
        <p:nvSpPr>
          <p:cNvPr id="3" name="Footer Placeholder 2">
            <a:extLst>
              <a:ext uri="{FF2B5EF4-FFF2-40B4-BE49-F238E27FC236}">
                <a16:creationId xmlns:a16="http://schemas.microsoft.com/office/drawing/2014/main" id="{32451EAA-EB3B-F449-A43D-7FC844453F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C0D5BC-B714-6143-8E63-65FED1B5E2A5}"/>
              </a:ext>
            </a:extLst>
          </p:cNvPr>
          <p:cNvSpPr>
            <a:spLocks noGrp="1"/>
          </p:cNvSpPr>
          <p:nvPr>
            <p:ph type="sldNum" sz="quarter" idx="12"/>
          </p:nvPr>
        </p:nvSpPr>
        <p:spPr/>
        <p:txBody>
          <a:bodyPr/>
          <a:lstStyle/>
          <a:p>
            <a:fld id="{045FB53D-FFC8-1047-98AB-40706EC73ECC}" type="slidenum">
              <a:rPr lang="en-US" smtClean="0"/>
              <a:t>‹#›</a:t>
            </a:fld>
            <a:endParaRPr lang="en-US"/>
          </a:p>
        </p:txBody>
      </p:sp>
    </p:spTree>
    <p:extLst>
      <p:ext uri="{BB962C8B-B14F-4D97-AF65-F5344CB8AC3E}">
        <p14:creationId xmlns:p14="http://schemas.microsoft.com/office/powerpoint/2010/main" val="4273684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5AC4-1DBF-8A43-8513-8668453EAE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F5B601-65F9-FE4B-9E8C-C31B869278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C96C87-A5C5-194C-A7C6-57EDF1297C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2086F3-0DF4-1F48-947D-67DD857B16A8}"/>
              </a:ext>
            </a:extLst>
          </p:cNvPr>
          <p:cNvSpPr>
            <a:spLocks noGrp="1"/>
          </p:cNvSpPr>
          <p:nvPr>
            <p:ph type="dt" sz="half" idx="10"/>
          </p:nvPr>
        </p:nvSpPr>
        <p:spPr/>
        <p:txBody>
          <a:bodyPr/>
          <a:lstStyle/>
          <a:p>
            <a:fld id="{599ED756-DC89-E443-8274-689172FDF05F}" type="datetimeFigureOut">
              <a:rPr lang="en-US" smtClean="0"/>
              <a:t>8/25/21</a:t>
            </a:fld>
            <a:endParaRPr lang="en-US"/>
          </a:p>
        </p:txBody>
      </p:sp>
      <p:sp>
        <p:nvSpPr>
          <p:cNvPr id="6" name="Footer Placeholder 5">
            <a:extLst>
              <a:ext uri="{FF2B5EF4-FFF2-40B4-BE49-F238E27FC236}">
                <a16:creationId xmlns:a16="http://schemas.microsoft.com/office/drawing/2014/main" id="{68550FB8-E9DF-FC46-BDE4-095E7727B1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31CD69-E59A-3D4C-96AB-F680146CB9B0}"/>
              </a:ext>
            </a:extLst>
          </p:cNvPr>
          <p:cNvSpPr>
            <a:spLocks noGrp="1"/>
          </p:cNvSpPr>
          <p:nvPr>
            <p:ph type="sldNum" sz="quarter" idx="12"/>
          </p:nvPr>
        </p:nvSpPr>
        <p:spPr/>
        <p:txBody>
          <a:bodyPr/>
          <a:lstStyle/>
          <a:p>
            <a:fld id="{045FB53D-FFC8-1047-98AB-40706EC73ECC}" type="slidenum">
              <a:rPr lang="en-US" smtClean="0"/>
              <a:t>‹#›</a:t>
            </a:fld>
            <a:endParaRPr lang="en-US"/>
          </a:p>
        </p:txBody>
      </p:sp>
    </p:spTree>
    <p:extLst>
      <p:ext uri="{BB962C8B-B14F-4D97-AF65-F5344CB8AC3E}">
        <p14:creationId xmlns:p14="http://schemas.microsoft.com/office/powerpoint/2010/main" val="3512286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C2E53-02CC-B945-86BC-B57C1DAB5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3E6051-03A0-FA4C-8F91-F0A2A9B5F3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ABF66A-C12F-3541-955F-4F4ABB6A87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EB3152-4ED6-6D49-AFFA-EB4798ECA259}"/>
              </a:ext>
            </a:extLst>
          </p:cNvPr>
          <p:cNvSpPr>
            <a:spLocks noGrp="1"/>
          </p:cNvSpPr>
          <p:nvPr>
            <p:ph type="dt" sz="half" idx="10"/>
          </p:nvPr>
        </p:nvSpPr>
        <p:spPr/>
        <p:txBody>
          <a:bodyPr/>
          <a:lstStyle/>
          <a:p>
            <a:fld id="{599ED756-DC89-E443-8274-689172FDF05F}" type="datetimeFigureOut">
              <a:rPr lang="en-US" smtClean="0"/>
              <a:t>8/25/21</a:t>
            </a:fld>
            <a:endParaRPr lang="en-US"/>
          </a:p>
        </p:txBody>
      </p:sp>
      <p:sp>
        <p:nvSpPr>
          <p:cNvPr id="6" name="Footer Placeholder 5">
            <a:extLst>
              <a:ext uri="{FF2B5EF4-FFF2-40B4-BE49-F238E27FC236}">
                <a16:creationId xmlns:a16="http://schemas.microsoft.com/office/drawing/2014/main" id="{38AA55C8-A85A-9542-8B1F-7C28DE3B8F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B864FE-A90D-0241-BFED-E3525DACE949}"/>
              </a:ext>
            </a:extLst>
          </p:cNvPr>
          <p:cNvSpPr>
            <a:spLocks noGrp="1"/>
          </p:cNvSpPr>
          <p:nvPr>
            <p:ph type="sldNum" sz="quarter" idx="12"/>
          </p:nvPr>
        </p:nvSpPr>
        <p:spPr/>
        <p:txBody>
          <a:bodyPr/>
          <a:lstStyle/>
          <a:p>
            <a:fld id="{045FB53D-FFC8-1047-98AB-40706EC73ECC}" type="slidenum">
              <a:rPr lang="en-US" smtClean="0"/>
              <a:t>‹#›</a:t>
            </a:fld>
            <a:endParaRPr lang="en-US"/>
          </a:p>
        </p:txBody>
      </p:sp>
    </p:spTree>
    <p:extLst>
      <p:ext uri="{BB962C8B-B14F-4D97-AF65-F5344CB8AC3E}">
        <p14:creationId xmlns:p14="http://schemas.microsoft.com/office/powerpoint/2010/main" val="1872776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8F9447-D0B2-4E48-B82B-C7D24342F9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8F1E2E-859A-7A44-83E1-ED18893B82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47054-3E1A-5E4C-A9B4-E852D205EF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9ED756-DC89-E443-8274-689172FDF05F}" type="datetimeFigureOut">
              <a:rPr lang="en-US" smtClean="0"/>
              <a:t>8/25/21</a:t>
            </a:fld>
            <a:endParaRPr lang="en-US"/>
          </a:p>
        </p:txBody>
      </p:sp>
      <p:sp>
        <p:nvSpPr>
          <p:cNvPr id="5" name="Footer Placeholder 4">
            <a:extLst>
              <a:ext uri="{FF2B5EF4-FFF2-40B4-BE49-F238E27FC236}">
                <a16:creationId xmlns:a16="http://schemas.microsoft.com/office/drawing/2014/main" id="{4CBDEB6B-F78D-FD4E-870B-6482444505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2DCDA4-42C9-9643-91BB-BF5A5546BC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5FB53D-FFC8-1047-98AB-40706EC73ECC}" type="slidenum">
              <a:rPr lang="en-US" smtClean="0"/>
              <a:t>‹#›</a:t>
            </a:fld>
            <a:endParaRPr lang="en-US"/>
          </a:p>
        </p:txBody>
      </p:sp>
    </p:spTree>
    <p:extLst>
      <p:ext uri="{BB962C8B-B14F-4D97-AF65-F5344CB8AC3E}">
        <p14:creationId xmlns:p14="http://schemas.microsoft.com/office/powerpoint/2010/main" val="1392855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plato.stanford.edu/entries/paradox-zeno/"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person&#10;&#10;Description automatically generated">
            <a:extLst>
              <a:ext uri="{FF2B5EF4-FFF2-40B4-BE49-F238E27FC236}">
                <a16:creationId xmlns:a16="http://schemas.microsoft.com/office/drawing/2014/main" id="{09EC38DC-3E12-FE44-BA28-ECE6ECD76EB8}"/>
              </a:ext>
            </a:extLst>
          </p:cNvPr>
          <p:cNvPicPr>
            <a:picLocks noChangeAspect="1"/>
          </p:cNvPicPr>
          <p:nvPr/>
        </p:nvPicPr>
        <p:blipFill rotWithShape="1">
          <a:blip r:embed="rId2"/>
          <a:srcRect l="13000" r="2500"/>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12" name="Rectangle 41">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8350" cy="6038850"/>
          </a:xfrm>
          <a:custGeom>
            <a:avLst/>
            <a:gdLst>
              <a:gd name="connsiteX0" fmla="*/ 0 w 12192000"/>
              <a:gd name="connsiteY0" fmla="*/ 0 h 5835650"/>
              <a:gd name="connsiteX1" fmla="*/ 12192000 w 12192000"/>
              <a:gd name="connsiteY1" fmla="*/ 0 h 5835650"/>
              <a:gd name="connsiteX2" fmla="*/ 12192000 w 12192000"/>
              <a:gd name="connsiteY2" fmla="*/ 5835650 h 5835650"/>
              <a:gd name="connsiteX3" fmla="*/ 0 w 12192000"/>
              <a:gd name="connsiteY3" fmla="*/ 5835650 h 5835650"/>
              <a:gd name="connsiteX4" fmla="*/ 0 w 12192000"/>
              <a:gd name="connsiteY4"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0 w 12198350"/>
              <a:gd name="connsiteY4" fmla="*/ 5835650 h 5835650"/>
              <a:gd name="connsiteX5" fmla="*/ 0 w 12198350"/>
              <a:gd name="connsiteY5"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0 w 12198350"/>
              <a:gd name="connsiteY5" fmla="*/ 5835650 h 5835650"/>
              <a:gd name="connsiteX6" fmla="*/ 0 w 12198350"/>
              <a:gd name="connsiteY6"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822450 w 12198350"/>
              <a:gd name="connsiteY5" fmla="*/ 58293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727200 w 12198350"/>
              <a:gd name="connsiteY5" fmla="*/ 54864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3854450 w 12198350"/>
              <a:gd name="connsiteY5" fmla="*/ 5695950 h 5835650"/>
              <a:gd name="connsiteX6" fmla="*/ 1727200 w 12198350"/>
              <a:gd name="connsiteY6" fmla="*/ 5486400 h 5835650"/>
              <a:gd name="connsiteX7" fmla="*/ 0 w 12198350"/>
              <a:gd name="connsiteY7" fmla="*/ 5835650 h 5835650"/>
              <a:gd name="connsiteX8" fmla="*/ 0 w 12198350"/>
              <a:gd name="connsiteY8" fmla="*/ 0 h 5835650"/>
              <a:gd name="connsiteX0" fmla="*/ 0 w 12198350"/>
              <a:gd name="connsiteY0" fmla="*/ 0 h 5842000"/>
              <a:gd name="connsiteX1" fmla="*/ 12192000 w 12198350"/>
              <a:gd name="connsiteY1" fmla="*/ 0 h 5842000"/>
              <a:gd name="connsiteX2" fmla="*/ 12198350 w 12198350"/>
              <a:gd name="connsiteY2" fmla="*/ 3505200 h 5842000"/>
              <a:gd name="connsiteX3" fmla="*/ 12192000 w 12198350"/>
              <a:gd name="connsiteY3" fmla="*/ 5835650 h 5842000"/>
              <a:gd name="connsiteX4" fmla="*/ 5060950 w 12198350"/>
              <a:gd name="connsiteY4" fmla="*/ 5835650 h 5842000"/>
              <a:gd name="connsiteX5" fmla="*/ 3663950 w 12198350"/>
              <a:gd name="connsiteY5" fmla="*/ 5842000 h 5842000"/>
              <a:gd name="connsiteX6" fmla="*/ 1727200 w 12198350"/>
              <a:gd name="connsiteY6" fmla="*/ 5486400 h 5842000"/>
              <a:gd name="connsiteX7" fmla="*/ 0 w 12198350"/>
              <a:gd name="connsiteY7" fmla="*/ 5835650 h 5842000"/>
              <a:gd name="connsiteX8" fmla="*/ 0 w 12198350"/>
              <a:gd name="connsiteY8" fmla="*/ 0 h 584200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4883150 w 12198350"/>
              <a:gd name="connsiteY4" fmla="*/ 5924550 h 5924550"/>
              <a:gd name="connsiteX5" fmla="*/ 3663950 w 12198350"/>
              <a:gd name="connsiteY5" fmla="*/ 5842000 h 5924550"/>
              <a:gd name="connsiteX6" fmla="*/ 1727200 w 12198350"/>
              <a:gd name="connsiteY6" fmla="*/ 5486400 h 5924550"/>
              <a:gd name="connsiteX7" fmla="*/ 0 w 12198350"/>
              <a:gd name="connsiteY7" fmla="*/ 5835650 h 5924550"/>
              <a:gd name="connsiteX8" fmla="*/ 0 w 12198350"/>
              <a:gd name="connsiteY8" fmla="*/ 0 h 592455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8318500 w 12198350"/>
              <a:gd name="connsiteY4" fmla="*/ 5867400 h 5924550"/>
              <a:gd name="connsiteX5" fmla="*/ 4883150 w 12198350"/>
              <a:gd name="connsiteY5" fmla="*/ 5924550 h 5924550"/>
              <a:gd name="connsiteX6" fmla="*/ 3663950 w 12198350"/>
              <a:gd name="connsiteY6" fmla="*/ 5842000 h 5924550"/>
              <a:gd name="connsiteX7" fmla="*/ 1727200 w 12198350"/>
              <a:gd name="connsiteY7" fmla="*/ 5486400 h 5924550"/>
              <a:gd name="connsiteX8" fmla="*/ 0 w 12198350"/>
              <a:gd name="connsiteY8" fmla="*/ 5835650 h 5924550"/>
              <a:gd name="connsiteX9" fmla="*/ 0 w 12198350"/>
              <a:gd name="connsiteY9" fmla="*/ 0 h 59245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9766300 w 12198350"/>
              <a:gd name="connsiteY4" fmla="*/ 59245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25525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8813800 w 12198350"/>
              <a:gd name="connsiteY3" fmla="*/ 57467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623550 w 12198350"/>
              <a:gd name="connsiteY3" fmla="*/ 48006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18540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766550 w 12198350"/>
              <a:gd name="connsiteY3" fmla="*/ 410845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8350" h="6038850">
                <a:moveTo>
                  <a:pt x="0" y="0"/>
                </a:moveTo>
                <a:lnTo>
                  <a:pt x="12192000" y="0"/>
                </a:lnTo>
                <a:cubicBezTo>
                  <a:pt x="12194117" y="1168400"/>
                  <a:pt x="12196233" y="2336800"/>
                  <a:pt x="12198350" y="3505200"/>
                </a:cubicBezTo>
                <a:cubicBezTo>
                  <a:pt x="11828992" y="3872442"/>
                  <a:pt x="11606741" y="4015317"/>
                  <a:pt x="11341100" y="4267200"/>
                </a:cubicBezTo>
                <a:cubicBezTo>
                  <a:pt x="11005609" y="4512733"/>
                  <a:pt x="10677525" y="4705350"/>
                  <a:pt x="10185400" y="4978400"/>
                </a:cubicBezTo>
                <a:cubicBezTo>
                  <a:pt x="9693275" y="5251450"/>
                  <a:pt x="9381067" y="5540375"/>
                  <a:pt x="8813800" y="5746750"/>
                </a:cubicBezTo>
                <a:lnTo>
                  <a:pt x="7219950" y="6038850"/>
                </a:lnTo>
                <a:lnTo>
                  <a:pt x="4883150" y="5924550"/>
                </a:lnTo>
                <a:lnTo>
                  <a:pt x="3663950" y="5842000"/>
                </a:lnTo>
                <a:lnTo>
                  <a:pt x="1727200" y="5486400"/>
                </a:lnTo>
                <a:lnTo>
                  <a:pt x="0" y="5835650"/>
                </a:lnTo>
                <a:lnTo>
                  <a:pt x="0" y="0"/>
                </a:lnTo>
                <a:close/>
              </a:path>
            </a:pathLst>
          </a:custGeom>
          <a:gradFill flip="none" rotWithShape="1">
            <a:gsLst>
              <a:gs pos="0">
                <a:srgbClr val="000000">
                  <a:alpha val="60000"/>
                </a:srgbClr>
              </a:gs>
              <a:gs pos="100000">
                <a:srgbClr val="000000">
                  <a:alpha val="0"/>
                </a:srgbClr>
              </a:gs>
              <a:gs pos="68000">
                <a:srgbClr val="000000">
                  <a:alpha val="4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4" name="Group 13">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5" name="Freeform: Shape 14">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A743DD36-7496-6640-A5FD-186026A9780E}"/>
              </a:ext>
            </a:extLst>
          </p:cNvPr>
          <p:cNvSpPr>
            <a:spLocks noGrp="1"/>
          </p:cNvSpPr>
          <p:nvPr>
            <p:ph type="ctrTitle"/>
          </p:nvPr>
        </p:nvSpPr>
        <p:spPr>
          <a:xfrm>
            <a:off x="838199" y="1120676"/>
            <a:ext cx="7021513" cy="2308324"/>
          </a:xfrm>
        </p:spPr>
        <p:txBody>
          <a:bodyPr>
            <a:normAutofit/>
          </a:bodyPr>
          <a:lstStyle/>
          <a:p>
            <a:pPr algn="l"/>
            <a:r>
              <a:rPr lang="en-US" sz="5600">
                <a:solidFill>
                  <a:srgbClr val="FFFFFF"/>
                </a:solidFill>
                <a:latin typeface="Engravers MT" panose="02090707080505020304" pitchFamily="18" charset="77"/>
              </a:rPr>
              <a:t>Early Greek Philosophy</a:t>
            </a:r>
          </a:p>
        </p:txBody>
      </p:sp>
      <p:sp>
        <p:nvSpPr>
          <p:cNvPr id="3" name="Subtitle 2">
            <a:extLst>
              <a:ext uri="{FF2B5EF4-FFF2-40B4-BE49-F238E27FC236}">
                <a16:creationId xmlns:a16="http://schemas.microsoft.com/office/drawing/2014/main" id="{54AD4112-F8A2-3545-9A6F-121CFAA73868}"/>
              </a:ext>
            </a:extLst>
          </p:cNvPr>
          <p:cNvSpPr>
            <a:spLocks noGrp="1"/>
          </p:cNvSpPr>
          <p:nvPr>
            <p:ph type="subTitle" idx="1"/>
          </p:nvPr>
        </p:nvSpPr>
        <p:spPr>
          <a:xfrm>
            <a:off x="835024" y="3809999"/>
            <a:ext cx="7025753" cy="1012778"/>
          </a:xfrm>
        </p:spPr>
        <p:txBody>
          <a:bodyPr>
            <a:normAutofit/>
          </a:bodyPr>
          <a:lstStyle/>
          <a:p>
            <a:pPr algn="l"/>
            <a:r>
              <a:rPr lang="en-US" i="1">
                <a:solidFill>
                  <a:srgbClr val="FFFFFF"/>
                </a:solidFill>
                <a:latin typeface="Times New Roman" panose="02020603050405020304" pitchFamily="18" charset="0"/>
                <a:cs typeface="Times New Roman" panose="02020603050405020304" pitchFamily="18" charset="0"/>
              </a:rPr>
              <a:t>The Pre-Socratics and the Sophists</a:t>
            </a:r>
          </a:p>
        </p:txBody>
      </p:sp>
    </p:spTree>
    <p:extLst>
      <p:ext uri="{BB962C8B-B14F-4D97-AF65-F5344CB8AC3E}">
        <p14:creationId xmlns:p14="http://schemas.microsoft.com/office/powerpoint/2010/main" val="151956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75FAE-0C83-6943-8DD6-32771FF2078C}"/>
              </a:ext>
            </a:extLst>
          </p:cNvPr>
          <p:cNvSpPr>
            <a:spLocks noGrp="1"/>
          </p:cNvSpPr>
          <p:nvPr>
            <p:ph type="title"/>
          </p:nvPr>
        </p:nvSpPr>
        <p:spPr>
          <a:xfrm>
            <a:off x="4986338" y="365125"/>
            <a:ext cx="6367462" cy="1325563"/>
          </a:xfrm>
        </p:spPr>
        <p:txBody>
          <a:bodyPr/>
          <a:lstStyle/>
          <a:p>
            <a:r>
              <a:rPr lang="en-US" dirty="0">
                <a:latin typeface="Herculanum" panose="02000505000000020004" pitchFamily="2" charset="77"/>
                <a:cs typeface="Times New Roman" panose="02020603050405020304" pitchFamily="18" charset="0"/>
              </a:rPr>
              <a:t>Xenophanes</a:t>
            </a:r>
          </a:p>
        </p:txBody>
      </p:sp>
      <p:sp>
        <p:nvSpPr>
          <p:cNvPr id="3" name="Content Placeholder 2">
            <a:extLst>
              <a:ext uri="{FF2B5EF4-FFF2-40B4-BE49-F238E27FC236}">
                <a16:creationId xmlns:a16="http://schemas.microsoft.com/office/drawing/2014/main" id="{F2C6DBCB-553F-A044-B39F-85015FDE83FB}"/>
              </a:ext>
            </a:extLst>
          </p:cNvPr>
          <p:cNvSpPr>
            <a:spLocks noGrp="1"/>
          </p:cNvSpPr>
          <p:nvPr>
            <p:ph idx="1"/>
          </p:nvPr>
        </p:nvSpPr>
        <p:spPr>
          <a:xfrm>
            <a:off x="4986338" y="1471613"/>
            <a:ext cx="6915149" cy="2575950"/>
          </a:xfrm>
        </p:spPr>
        <p:txBody>
          <a:bodyPr>
            <a:normAutofit/>
          </a:bodyPr>
          <a:lstStyle/>
          <a:p>
            <a:pPr marL="0" indent="0" algn="just">
              <a:buNone/>
            </a:pPr>
            <a:r>
              <a:rPr lang="en-US" sz="2000" dirty="0">
                <a:latin typeface="Times New Roman" panose="02020603050405020304" pitchFamily="18" charset="0"/>
                <a:cs typeface="Times New Roman" panose="02020603050405020304" pitchFamily="18" charset="0"/>
              </a:rPr>
              <a:t>“One of the more attractive of the pre-Socratic philosophers is Xenophanes, who flourished in the latter part of the 6</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century BC. […] He seems to have understood in a rather deep way that human views of things are human creations, including what we take to be our knowledge. By learning more and more, and changing our ideas in the light of what we learn, we may get nearer and nearer to the truth, but our ideas remain always ours, and there is always an element of guesswork involved. […] Xenophanes was shrewd, indeed witty, on the subject of the gods:</a:t>
            </a:r>
          </a:p>
          <a:p>
            <a:pPr marL="0" indent="0" algn="just">
              <a:buNone/>
            </a:pPr>
            <a:endParaRPr lang="en-US" sz="2000" dirty="0"/>
          </a:p>
        </p:txBody>
      </p:sp>
      <p:sp>
        <p:nvSpPr>
          <p:cNvPr id="4" name="TextBox 3">
            <a:extLst>
              <a:ext uri="{FF2B5EF4-FFF2-40B4-BE49-F238E27FC236}">
                <a16:creationId xmlns:a16="http://schemas.microsoft.com/office/drawing/2014/main" id="{9AB26C39-DC5B-6B42-92FF-63FDDE33A1BC}"/>
              </a:ext>
            </a:extLst>
          </p:cNvPr>
          <p:cNvSpPr txBox="1"/>
          <p:nvPr/>
        </p:nvSpPr>
        <p:spPr>
          <a:xfrm>
            <a:off x="5500688" y="4271963"/>
            <a:ext cx="6143625" cy="2585323"/>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The </a:t>
            </a:r>
            <a:r>
              <a:rPr lang="en-US" i="1" dirty="0" err="1">
                <a:latin typeface="Times New Roman" panose="02020603050405020304" pitchFamily="18" charset="0"/>
                <a:cs typeface="Times New Roman" panose="02020603050405020304" pitchFamily="18" charset="0"/>
              </a:rPr>
              <a:t>Ethiops</a:t>
            </a:r>
            <a:r>
              <a:rPr lang="en-US" i="1" dirty="0">
                <a:latin typeface="Times New Roman" panose="02020603050405020304" pitchFamily="18" charset="0"/>
                <a:cs typeface="Times New Roman" panose="02020603050405020304" pitchFamily="18" charset="0"/>
              </a:rPr>
              <a:t> say that their gods are flat-nosed and black.</a:t>
            </a:r>
          </a:p>
          <a:p>
            <a:r>
              <a:rPr lang="en-US" i="1" dirty="0">
                <a:latin typeface="Times New Roman" panose="02020603050405020304" pitchFamily="18" charset="0"/>
                <a:cs typeface="Times New Roman" panose="02020603050405020304" pitchFamily="18" charset="0"/>
              </a:rPr>
              <a:t>While the Thracians say that theirs have blue eyes and red hair:</a:t>
            </a:r>
          </a:p>
          <a:p>
            <a:r>
              <a:rPr lang="en-US" i="1" dirty="0">
                <a:latin typeface="Times New Roman" panose="02020603050405020304" pitchFamily="18" charset="0"/>
                <a:cs typeface="Times New Roman" panose="02020603050405020304" pitchFamily="18" charset="0"/>
              </a:rPr>
              <a:t>Yet if cattle or horses or lions had hands and could draw</a:t>
            </a:r>
          </a:p>
          <a:p>
            <a:r>
              <a:rPr lang="en-US" i="1" dirty="0">
                <a:latin typeface="Times New Roman" panose="02020603050405020304" pitchFamily="18" charset="0"/>
                <a:cs typeface="Times New Roman" panose="02020603050405020304" pitchFamily="18" charset="0"/>
              </a:rPr>
              <a:t>And could sculpture like men, the the horses would draw their gods</a:t>
            </a:r>
          </a:p>
          <a:p>
            <a:r>
              <a:rPr lang="en-US" i="1" dirty="0">
                <a:latin typeface="Times New Roman" panose="02020603050405020304" pitchFamily="18" charset="0"/>
                <a:cs typeface="Times New Roman" panose="02020603050405020304" pitchFamily="18" charset="0"/>
              </a:rPr>
              <a:t>Like horses, and cattle like cattle, and each would then shape</a:t>
            </a:r>
          </a:p>
          <a:p>
            <a:r>
              <a:rPr lang="en-US" i="1" dirty="0">
                <a:latin typeface="Times New Roman" panose="02020603050405020304" pitchFamily="18" charset="0"/>
                <a:cs typeface="Times New Roman" panose="02020603050405020304" pitchFamily="18" charset="0"/>
              </a:rPr>
              <a:t>Bodies of their gods in the likeness, each kind, of its own.</a:t>
            </a:r>
          </a:p>
          <a:p>
            <a:endParaRPr lang="en-US" i="1" dirty="0">
              <a:latin typeface="Times New Roman" panose="02020603050405020304" pitchFamily="18" charset="0"/>
              <a:cs typeface="Times New Roman" panose="02020603050405020304" pitchFamily="18" charset="0"/>
            </a:endParaRPr>
          </a:p>
          <a:p>
            <a:pPr algn="r"/>
            <a:r>
              <a:rPr lang="en-US" dirty="0">
                <a:latin typeface="Times New Roman" panose="02020603050405020304" pitchFamily="18" charset="0"/>
                <a:cs typeface="Times New Roman" panose="02020603050405020304" pitchFamily="18" charset="0"/>
              </a:rPr>
              <a:t>(Magee 2001, 16)</a:t>
            </a:r>
          </a:p>
        </p:txBody>
      </p:sp>
      <p:pic>
        <p:nvPicPr>
          <p:cNvPr id="6" name="Picture 5" descr="A sculpture of a person&#10;&#10;Description automatically generated">
            <a:extLst>
              <a:ext uri="{FF2B5EF4-FFF2-40B4-BE49-F238E27FC236}">
                <a16:creationId xmlns:a16="http://schemas.microsoft.com/office/drawing/2014/main" id="{E22D164D-A109-634A-8B09-8711C31FC4CD}"/>
              </a:ext>
            </a:extLst>
          </p:cNvPr>
          <p:cNvPicPr>
            <a:picLocks noChangeAspect="1"/>
          </p:cNvPicPr>
          <p:nvPr/>
        </p:nvPicPr>
        <p:blipFill>
          <a:blip r:embed="rId2"/>
          <a:stretch>
            <a:fillRect/>
          </a:stretch>
        </p:blipFill>
        <p:spPr>
          <a:xfrm>
            <a:off x="0" y="0"/>
            <a:ext cx="4872038" cy="6878172"/>
          </a:xfrm>
          <a:prstGeom prst="rect">
            <a:avLst/>
          </a:prstGeom>
        </p:spPr>
      </p:pic>
    </p:spTree>
    <p:extLst>
      <p:ext uri="{BB962C8B-B14F-4D97-AF65-F5344CB8AC3E}">
        <p14:creationId xmlns:p14="http://schemas.microsoft.com/office/powerpoint/2010/main" val="2433859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n old photo of a person&#10;&#10;Description automatically generated">
            <a:extLst>
              <a:ext uri="{FF2B5EF4-FFF2-40B4-BE49-F238E27FC236}">
                <a16:creationId xmlns:a16="http://schemas.microsoft.com/office/drawing/2014/main" id="{E2172397-58BB-454A-A3BC-77871FDA8B1E}"/>
              </a:ext>
            </a:extLst>
          </p:cNvPr>
          <p:cNvPicPr>
            <a:picLocks noChangeAspect="1"/>
          </p:cNvPicPr>
          <p:nvPr/>
        </p:nvPicPr>
        <p:blipFill rotWithShape="1">
          <a:blip r:embed="rId2">
            <a:alphaModFix/>
          </a:blip>
          <a:srcRect t="14048" b="6852"/>
          <a:stretch/>
        </p:blipFill>
        <p:spPr>
          <a:xfrm>
            <a:off x="5797534" y="0"/>
            <a:ext cx="6394161" cy="6858000"/>
          </a:xfrm>
          <a:prstGeom prst="rect">
            <a:avLst/>
          </a:prstGeom>
        </p:spPr>
      </p:pic>
      <p:sp>
        <p:nvSpPr>
          <p:cNvPr id="2" name="Title 1">
            <a:extLst>
              <a:ext uri="{FF2B5EF4-FFF2-40B4-BE49-F238E27FC236}">
                <a16:creationId xmlns:a16="http://schemas.microsoft.com/office/drawing/2014/main" id="{12475FAE-0C83-6943-8DD6-32771FF2078C}"/>
              </a:ext>
            </a:extLst>
          </p:cNvPr>
          <p:cNvSpPr>
            <a:spLocks noGrp="1"/>
          </p:cNvSpPr>
          <p:nvPr>
            <p:ph type="title"/>
          </p:nvPr>
        </p:nvSpPr>
        <p:spPr>
          <a:xfrm>
            <a:off x="485775" y="228600"/>
            <a:ext cx="5122859" cy="1176453"/>
          </a:xfrm>
        </p:spPr>
        <p:txBody>
          <a:bodyPr>
            <a:normAutofit/>
          </a:bodyPr>
          <a:lstStyle/>
          <a:p>
            <a:r>
              <a:rPr lang="en-US" sz="5400" dirty="0">
                <a:solidFill>
                  <a:srgbClr val="000000"/>
                </a:solidFill>
                <a:latin typeface="Herculanum" panose="02000505000000020004" pitchFamily="2" charset="77"/>
                <a:cs typeface="Times New Roman" panose="02020603050405020304" pitchFamily="18" charset="0"/>
              </a:rPr>
              <a:t>Heraclitus</a:t>
            </a:r>
            <a:r>
              <a:rPr lang="en-US" dirty="0">
                <a:solidFill>
                  <a:srgbClr val="000000"/>
                </a:solidFill>
                <a:latin typeface="Times New Roman" panose="02020603050405020304" pitchFamily="18" charset="0"/>
                <a:cs typeface="Times New Roman" panose="02020603050405020304" pitchFamily="18" charset="0"/>
              </a:rPr>
              <a:t> </a:t>
            </a:r>
            <a:br>
              <a:rPr lang="en-US" dirty="0">
                <a:solidFill>
                  <a:srgbClr val="000000"/>
                </a:solidFill>
                <a:latin typeface="Times New Roman" panose="02020603050405020304" pitchFamily="18" charset="0"/>
                <a:cs typeface="Times New Roman" panose="02020603050405020304" pitchFamily="18" charset="0"/>
              </a:rPr>
            </a:br>
            <a:r>
              <a:rPr lang="en-US" sz="2400" dirty="0">
                <a:solidFill>
                  <a:srgbClr val="000000"/>
                </a:solidFill>
                <a:latin typeface="Times New Roman" panose="02020603050405020304" pitchFamily="18" charset="0"/>
                <a:cs typeface="Times New Roman" panose="02020603050405020304" pitchFamily="18" charset="0"/>
              </a:rPr>
              <a:t>(c. 535-475 B.C.)</a:t>
            </a:r>
          </a:p>
        </p:txBody>
      </p:sp>
      <p:sp>
        <p:nvSpPr>
          <p:cNvPr id="3" name="Content Placeholder 2">
            <a:extLst>
              <a:ext uri="{FF2B5EF4-FFF2-40B4-BE49-F238E27FC236}">
                <a16:creationId xmlns:a16="http://schemas.microsoft.com/office/drawing/2014/main" id="{F2C6DBCB-553F-A044-B39F-85015FDE83FB}"/>
              </a:ext>
            </a:extLst>
          </p:cNvPr>
          <p:cNvSpPr>
            <a:spLocks noGrp="1"/>
          </p:cNvSpPr>
          <p:nvPr>
            <p:ph idx="1"/>
          </p:nvPr>
        </p:nvSpPr>
        <p:spPr>
          <a:xfrm>
            <a:off x="485775" y="1485902"/>
            <a:ext cx="5610225" cy="4575071"/>
          </a:xfrm>
        </p:spPr>
        <p:txBody>
          <a:bodyPr anchor="ctr">
            <a:noAutofit/>
          </a:bodyPr>
          <a:lstStyle/>
          <a:p>
            <a:pPr marL="0" indent="0">
              <a:buNone/>
            </a:pPr>
            <a:r>
              <a:rPr lang="en-US" sz="1800" dirty="0">
                <a:solidFill>
                  <a:srgbClr val="000000"/>
                </a:solidFill>
              </a:rPr>
              <a:t>A Greek nobleman from Ephesus who proposed another candidate as the basic element: fire. Heraclitus was not simply proposing an alternative to Thales’ water and Anaximenes's air. He wished to call attention to what he thought was the essential feature of reality, namely, that it is ceaselessly changing. He is known for the </a:t>
            </a:r>
            <a:r>
              <a:rPr lang="en-US" sz="1800" dirty="0" err="1">
                <a:solidFill>
                  <a:srgbClr val="000000"/>
                </a:solidFill>
              </a:rPr>
              <a:t>epigramic</a:t>
            </a:r>
            <a:r>
              <a:rPr lang="en-US" sz="1800" dirty="0">
                <a:solidFill>
                  <a:srgbClr val="000000"/>
                </a:solidFill>
              </a:rPr>
              <a:t> sayings "You can't step in the same river twice" and "Everything changes but change itself." There is no reality, he maintained, save the reality of change; permanence is an illusion. Thus fire, whose nature it is to ceaselessly change, is the root substance of the universe.</a:t>
            </a:r>
          </a:p>
          <a:p>
            <a:pPr marL="0" indent="0">
              <a:buNone/>
            </a:pPr>
            <a:r>
              <a:rPr lang="en-US" sz="1800" dirty="0">
                <a:solidFill>
                  <a:srgbClr val="000000"/>
                </a:solidFill>
              </a:rPr>
              <a:t>Heraclitus, however, did not believe that the process of change is random or haphazard. Instead, he saw all change as determined by a cosmic order that he called the logos, which is Greek for "word." This logos he thought of as an unobservable order or "logic" which governed change, made the process of change a rational phenomenon.</a:t>
            </a:r>
          </a:p>
        </p:txBody>
      </p:sp>
    </p:spTree>
    <p:extLst>
      <p:ext uri="{BB962C8B-B14F-4D97-AF65-F5344CB8AC3E}">
        <p14:creationId xmlns:p14="http://schemas.microsoft.com/office/powerpoint/2010/main" val="1325954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75FAE-0C83-6943-8DD6-32771FF2078C}"/>
              </a:ext>
            </a:extLst>
          </p:cNvPr>
          <p:cNvSpPr>
            <a:spLocks noGrp="1"/>
          </p:cNvSpPr>
          <p:nvPr>
            <p:ph type="title"/>
          </p:nvPr>
        </p:nvSpPr>
        <p:spPr>
          <a:xfrm>
            <a:off x="4965431" y="629267"/>
            <a:ext cx="6586490" cy="1188381"/>
          </a:xfrm>
        </p:spPr>
        <p:txBody>
          <a:bodyPr anchor="b">
            <a:normAutofit fontScale="90000"/>
          </a:bodyPr>
          <a:lstStyle/>
          <a:p>
            <a:br>
              <a:rPr lang="en-US" sz="3700" dirty="0">
                <a:latin typeface="Times New Roman" panose="02020603050405020304" pitchFamily="18" charset="0"/>
                <a:cs typeface="Times New Roman" panose="02020603050405020304" pitchFamily="18" charset="0"/>
              </a:rPr>
            </a:br>
            <a:r>
              <a:rPr lang="en-US" sz="6000" dirty="0">
                <a:latin typeface="Herculanum" panose="02000505000000020004" pitchFamily="2" charset="77"/>
                <a:cs typeface="Times New Roman" panose="02020603050405020304" pitchFamily="18" charset="0"/>
              </a:rPr>
              <a:t>Parmenides</a:t>
            </a:r>
            <a:r>
              <a:rPr lang="en-US" sz="3700" dirty="0">
                <a:latin typeface="Times New Roman" panose="02020603050405020304" pitchFamily="18" charset="0"/>
                <a:cs typeface="Times New Roman" panose="02020603050405020304" pitchFamily="18" charset="0"/>
              </a:rPr>
              <a:t> </a:t>
            </a:r>
            <a:br>
              <a:rPr lang="en-US" sz="37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(fifth century B.C.)</a:t>
            </a:r>
          </a:p>
        </p:txBody>
      </p:sp>
      <p:sp>
        <p:nvSpPr>
          <p:cNvPr id="3" name="Content Placeholder 2">
            <a:extLst>
              <a:ext uri="{FF2B5EF4-FFF2-40B4-BE49-F238E27FC236}">
                <a16:creationId xmlns:a16="http://schemas.microsoft.com/office/drawing/2014/main" id="{F2C6DBCB-553F-A044-B39F-85015FDE83FB}"/>
              </a:ext>
            </a:extLst>
          </p:cNvPr>
          <p:cNvSpPr>
            <a:spLocks noGrp="1"/>
          </p:cNvSpPr>
          <p:nvPr>
            <p:ph idx="1"/>
          </p:nvPr>
        </p:nvSpPr>
        <p:spPr>
          <a:xfrm>
            <a:off x="4965431" y="2115116"/>
            <a:ext cx="6765652" cy="4108703"/>
          </a:xfrm>
        </p:spPr>
        <p:txBody>
          <a:bodyPr>
            <a:noAutofit/>
          </a:bodyPr>
          <a:lstStyle/>
          <a:p>
            <a:pPr marL="0" indent="0">
              <a:buNone/>
            </a:pPr>
            <a:r>
              <a:rPr lang="en-US" sz="1800" dirty="0">
                <a:latin typeface="Times New Roman" panose="02020603050405020304" pitchFamily="18" charset="0"/>
                <a:cs typeface="Times New Roman" panose="02020603050405020304" pitchFamily="18" charset="0"/>
              </a:rPr>
              <a:t>Parmenides takes the next step in this philosophical revolution. Unlike the Milesians, Heraclitus, and Pythagoras, who probably reached their conclusions by observation of the world around them, Parmenides approached the problem of the real by means of a purely abstract rational logic. As with the early Ionians, Parmenides' thought possessed a peculiar combination of traditional religious and novel secular elements. From what he described as a divine revelation emerged his achievement of an unprecedentedly rigorous deductive logic. In their search for simplicity in explaining nature, the Ionian philosophers had stated that the world was one thing, but had become many. But in Parmenides' early struggle with language and logic, "to be" something made it impossible for it to change into something it is not, for what “is not” cannot be said to exist at all. Similarly, he argued that "what is" can never have come into being or pass away, since something cannot come from nothing or turn into nothing if nothing cannot exist at all. Things cannot be as they appear to the senses: the familiar world of change, motion, and multiplicity must be mere opinion, for the true reality by logical necessity is changeless and unitary.</a:t>
            </a:r>
          </a:p>
        </p:txBody>
      </p:sp>
      <p:pic>
        <p:nvPicPr>
          <p:cNvPr id="5" name="Picture 4" descr="A statue of a person&#10;&#10;Description automatically generated">
            <a:extLst>
              <a:ext uri="{FF2B5EF4-FFF2-40B4-BE49-F238E27FC236}">
                <a16:creationId xmlns:a16="http://schemas.microsoft.com/office/drawing/2014/main" id="{232D0D29-17E0-E444-AF24-A19FBDC3AFCC}"/>
              </a:ext>
            </a:extLst>
          </p:cNvPr>
          <p:cNvPicPr>
            <a:picLocks noChangeAspect="1"/>
          </p:cNvPicPr>
          <p:nvPr/>
        </p:nvPicPr>
        <p:blipFill rotWithShape="1">
          <a:blip r:embed="rId2"/>
          <a:srcRect l="4601" r="4601"/>
          <a:stretch/>
        </p:blipFill>
        <p:spPr>
          <a:xfrm>
            <a:off x="20" y="10"/>
            <a:ext cx="4635571" cy="6857990"/>
          </a:xfrm>
          <a:prstGeom prst="rect">
            <a:avLst/>
          </a:prstGeom>
          <a:effectLst/>
        </p:spPr>
      </p:pic>
    </p:spTree>
    <p:extLst>
      <p:ext uri="{BB962C8B-B14F-4D97-AF65-F5344CB8AC3E}">
        <p14:creationId xmlns:p14="http://schemas.microsoft.com/office/powerpoint/2010/main" val="1104916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75FAE-0C83-6943-8DD6-32771FF2078C}"/>
              </a:ext>
            </a:extLst>
          </p:cNvPr>
          <p:cNvSpPr>
            <a:spLocks noGrp="1"/>
          </p:cNvSpPr>
          <p:nvPr>
            <p:ph type="title"/>
          </p:nvPr>
        </p:nvSpPr>
        <p:spPr>
          <a:xfrm>
            <a:off x="5096436" y="342901"/>
            <a:ext cx="6489681" cy="1157287"/>
          </a:xfrm>
        </p:spPr>
        <p:txBody>
          <a:bodyPr anchor="b">
            <a:normAutofit fontScale="90000"/>
          </a:bodyPr>
          <a:lstStyle/>
          <a:p>
            <a:br>
              <a:rPr lang="en-US" sz="3700" dirty="0">
                <a:latin typeface="Times New Roman" panose="02020603050405020304" pitchFamily="18" charset="0"/>
                <a:cs typeface="Times New Roman" panose="02020603050405020304" pitchFamily="18" charset="0"/>
              </a:rPr>
            </a:br>
            <a:r>
              <a:rPr lang="en-US" sz="3700" dirty="0">
                <a:latin typeface="Herculanum" panose="02000505000000020004" pitchFamily="2" charset="77"/>
                <a:cs typeface="Times New Roman" panose="02020603050405020304" pitchFamily="18" charset="0"/>
              </a:rPr>
              <a:t>Parmenides</a:t>
            </a:r>
            <a:br>
              <a:rPr lang="en-US" sz="37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Rationalism: Knowledge comes from Reason and not the Senses</a:t>
            </a:r>
          </a:p>
        </p:txBody>
      </p:sp>
      <p:sp>
        <p:nvSpPr>
          <p:cNvPr id="3" name="Content Placeholder 2">
            <a:extLst>
              <a:ext uri="{FF2B5EF4-FFF2-40B4-BE49-F238E27FC236}">
                <a16:creationId xmlns:a16="http://schemas.microsoft.com/office/drawing/2014/main" id="{F2C6DBCB-553F-A044-B39F-85015FDE83FB}"/>
              </a:ext>
            </a:extLst>
          </p:cNvPr>
          <p:cNvSpPr>
            <a:spLocks noGrp="1"/>
          </p:cNvSpPr>
          <p:nvPr>
            <p:ph idx="1"/>
          </p:nvPr>
        </p:nvSpPr>
        <p:spPr>
          <a:xfrm>
            <a:off x="5219100" y="1639928"/>
            <a:ext cx="6676464" cy="4706556"/>
          </a:xfrm>
        </p:spPr>
        <p:txBody>
          <a:bodyPr>
            <a:noAutofit/>
          </a:bodyPr>
          <a:lstStyle/>
          <a:p>
            <a:pPr marL="0" indent="0">
              <a:buNone/>
            </a:pPr>
            <a:r>
              <a:rPr lang="en-US" sz="1800" dirty="0">
                <a:latin typeface="Times New Roman" panose="02020603050405020304" pitchFamily="18" charset="0"/>
                <a:cs typeface="Times New Roman" panose="02020603050405020304" pitchFamily="18" charset="0"/>
              </a:rPr>
              <a:t>Parmenides is an example of a </a:t>
            </a:r>
            <a:r>
              <a:rPr lang="en-US" sz="1800" b="1" dirty="0">
                <a:latin typeface="Times New Roman" panose="02020603050405020304" pitchFamily="18" charset="0"/>
                <a:cs typeface="Times New Roman" panose="02020603050405020304" pitchFamily="18" charset="0"/>
              </a:rPr>
              <a:t>rationalist</a:t>
            </a:r>
            <a:r>
              <a:rPr lang="en-US" sz="1800" dirty="0">
                <a:latin typeface="Times New Roman" panose="02020603050405020304" pitchFamily="18" charset="0"/>
                <a:cs typeface="Times New Roman" panose="02020603050405020304" pitchFamily="18" charset="0"/>
              </a:rPr>
              <a:t>. Rather than relying on the testimony of his senses, he assumed some very basic principles and attempted to deduce from these what he thought must be the true nature of being. These "principles of reason" or </a:t>
            </a:r>
            <a:r>
              <a:rPr lang="en-US" sz="1800" b="1" dirty="0">
                <a:latin typeface="Times New Roman" panose="02020603050405020304" pitchFamily="18" charset="0"/>
                <a:cs typeface="Times New Roman" panose="02020603050405020304" pitchFamily="18" charset="0"/>
              </a:rPr>
              <a:t>a priori </a:t>
            </a:r>
            <a:r>
              <a:rPr lang="en-US" sz="1800" dirty="0">
                <a:latin typeface="Times New Roman" panose="02020603050405020304" pitchFamily="18" charset="0"/>
                <a:cs typeface="Times New Roman" panose="02020603050405020304" pitchFamily="18" charset="0"/>
              </a:rPr>
              <a:t>principles, are known "prior" to experience, that is, our knowledge of them does not depend on our senses. </a:t>
            </a:r>
          </a:p>
          <a:p>
            <a:pPr marL="0" indent="0">
              <a:buNone/>
            </a:pPr>
            <a:r>
              <a:rPr lang="en-US" sz="1800" dirty="0">
                <a:latin typeface="Times New Roman" panose="02020603050405020304" pitchFamily="18" charset="0"/>
                <a:cs typeface="Times New Roman" panose="02020603050405020304" pitchFamily="18" charset="0"/>
              </a:rPr>
              <a:t>“Parmenides considered it self-contradictory to say of nothing that it exists. There can never, he thought, have been nothing, and therefore it cannot be true to say that everything—or indeed, anything—came out of nothing. Everything must already have existed. For a similar reason it is not possible for anything to pass into nothing. Therefore not only must everything be beginningless and uncreated, it must also be eternal and imperishable. For similar reasons, too, there cannot be any gaps in reality, parts of reality where nothing is: reality must be continuous with itself at all points; all of space must be full, a plenum. This gives rise to a view of the universe being really a single unchanging entity. All is one.” (Magee 2001, 17)</a:t>
            </a:r>
          </a:p>
        </p:txBody>
      </p:sp>
      <p:pic>
        <p:nvPicPr>
          <p:cNvPr id="6" name="Picture 5" descr="A tattoo on his head&#10;&#10;Description automatically generated">
            <a:extLst>
              <a:ext uri="{FF2B5EF4-FFF2-40B4-BE49-F238E27FC236}">
                <a16:creationId xmlns:a16="http://schemas.microsoft.com/office/drawing/2014/main" id="{CE954F75-80DC-544D-827A-AAE5AA8830A3}"/>
              </a:ext>
            </a:extLst>
          </p:cNvPr>
          <p:cNvPicPr>
            <a:picLocks noChangeAspect="1"/>
          </p:cNvPicPr>
          <p:nvPr/>
        </p:nvPicPr>
        <p:blipFill>
          <a:blip r:embed="rId2"/>
          <a:stretch>
            <a:fillRect/>
          </a:stretch>
        </p:blipFill>
        <p:spPr>
          <a:xfrm>
            <a:off x="157125" y="342901"/>
            <a:ext cx="4939311" cy="5623001"/>
          </a:xfrm>
          <a:prstGeom prst="rect">
            <a:avLst/>
          </a:prstGeom>
        </p:spPr>
      </p:pic>
    </p:spTree>
    <p:extLst>
      <p:ext uri="{BB962C8B-B14F-4D97-AF65-F5344CB8AC3E}">
        <p14:creationId xmlns:p14="http://schemas.microsoft.com/office/powerpoint/2010/main" val="3489787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photo, holding, cup, person&#10;&#10;Description automatically generated">
            <a:extLst>
              <a:ext uri="{FF2B5EF4-FFF2-40B4-BE49-F238E27FC236}">
                <a16:creationId xmlns:a16="http://schemas.microsoft.com/office/drawing/2014/main" id="{31679EE1-37D0-6544-ABCE-B035B2EB9F5D}"/>
              </a:ext>
            </a:extLst>
          </p:cNvPr>
          <p:cNvPicPr>
            <a:picLocks noChangeAspect="1"/>
          </p:cNvPicPr>
          <p:nvPr/>
        </p:nvPicPr>
        <p:blipFill rotWithShape="1">
          <a:blip r:embed="rId2"/>
          <a:srcRect t="6867" b="1670"/>
          <a:stretch/>
        </p:blipFill>
        <p:spPr>
          <a:xfrm>
            <a:off x="-1" y="10"/>
            <a:ext cx="12192000" cy="6857990"/>
          </a:xfrm>
          <a:prstGeom prst="rect">
            <a:avLst/>
          </a:prstGeom>
        </p:spPr>
      </p:pic>
      <p:sp>
        <p:nvSpPr>
          <p:cNvPr id="1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12475FAE-0C83-6943-8DD6-32771FF2078C}"/>
              </a:ext>
            </a:extLst>
          </p:cNvPr>
          <p:cNvSpPr>
            <a:spLocks noGrp="1"/>
          </p:cNvSpPr>
          <p:nvPr>
            <p:ph type="title"/>
          </p:nvPr>
        </p:nvSpPr>
        <p:spPr>
          <a:xfrm>
            <a:off x="709448" y="1913950"/>
            <a:ext cx="4204137" cy="1342754"/>
          </a:xfrm>
        </p:spPr>
        <p:txBody>
          <a:bodyPr>
            <a:normAutofit/>
          </a:bodyPr>
          <a:lstStyle/>
          <a:p>
            <a:pPr algn="ctr"/>
            <a:r>
              <a:rPr lang="en-US" sz="5400" dirty="0">
                <a:latin typeface="Herculanum" panose="02000505000000020004" pitchFamily="2" charset="77"/>
                <a:cs typeface="Times New Roman" panose="02020603050405020304" pitchFamily="18" charset="0"/>
              </a:rPr>
              <a:t>Zeno</a:t>
            </a:r>
            <a:r>
              <a:rPr lang="en-US" sz="3600" dirty="0">
                <a:latin typeface="Times New Roman" panose="02020603050405020304" pitchFamily="18" charset="0"/>
                <a:cs typeface="Times New Roman" panose="02020603050405020304" pitchFamily="18" charset="0"/>
              </a:rPr>
              <a:t> </a:t>
            </a:r>
            <a:br>
              <a:rPr lang="en-US" sz="36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(c. 489-430 B.C.)</a:t>
            </a:r>
          </a:p>
        </p:txBody>
      </p:sp>
      <p:cxnSp>
        <p:nvCxnSpPr>
          <p:cNvPr id="17" name="Straight Connector 1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2C6DBCB-553F-A044-B39F-85015FDE83FB}"/>
              </a:ext>
            </a:extLst>
          </p:cNvPr>
          <p:cNvSpPr>
            <a:spLocks noGrp="1"/>
          </p:cNvSpPr>
          <p:nvPr>
            <p:ph idx="1"/>
          </p:nvPr>
        </p:nvSpPr>
        <p:spPr>
          <a:xfrm>
            <a:off x="525516" y="3417573"/>
            <a:ext cx="4593021" cy="2619839"/>
          </a:xfrm>
        </p:spPr>
        <p:txBody>
          <a:bodyPr anchor="ctr">
            <a:normAutofit/>
          </a:bodyPr>
          <a:lstStyle/>
          <a:p>
            <a:pPr marL="0" indent="0">
              <a:buNone/>
            </a:pPr>
            <a:r>
              <a:rPr lang="en-US" sz="1400">
                <a:latin typeface="Times New Roman" panose="02020603050405020304" pitchFamily="18" charset="0"/>
                <a:cs typeface="Times New Roman" panose="02020603050405020304" pitchFamily="18" charset="0"/>
              </a:rPr>
              <a:t>Zeno was Parmenides’ most famous disciple. He came up with a series of arguments, known as “Zeno’s Paradoxes,” to support Parmenides’ theory that reality was one and unchanging. “Almost everything that we know about Zeno of Elea is to be found in the opening pages of Plato’s Parmenides. There we learn that Zeno was nearly 40 years old when Socrates was a young man, say 20. Since Socrates was born in 469 BC we can estimate a birth date for Zeno around 490 BC. Beyond this, really all we know is that he was close to Parmenides (Plato reports the gossip that they were lovers when Zeno was young), and that he wrote a book of paradoxes defending Parmenides’ philosophy” (</a:t>
            </a:r>
            <a:r>
              <a:rPr lang="en-US" sz="1400">
                <a:latin typeface="Times New Roman" panose="02020603050405020304" pitchFamily="18" charset="0"/>
                <a:cs typeface="Times New Roman" panose="02020603050405020304" pitchFamily="18" charset="0"/>
                <a:hlinkClick r:id="rId3"/>
              </a:rPr>
              <a:t>Stanford Encyclopedia of Philosophy</a:t>
            </a:r>
            <a:r>
              <a:rPr lang="en-US" sz="14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59326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c 13">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12475FAE-0C83-6943-8DD6-32771FF2078C}"/>
              </a:ext>
            </a:extLst>
          </p:cNvPr>
          <p:cNvSpPr>
            <a:spLocks noGrp="1"/>
          </p:cNvSpPr>
          <p:nvPr>
            <p:ph type="title"/>
          </p:nvPr>
        </p:nvSpPr>
        <p:spPr>
          <a:xfrm>
            <a:off x="4184542" y="486184"/>
            <a:ext cx="7363990" cy="1325563"/>
          </a:xfrm>
        </p:spPr>
        <p:txBody>
          <a:bodyPr>
            <a:normAutofit fontScale="90000"/>
          </a:bodyPr>
          <a:lstStyle/>
          <a:p>
            <a:br>
              <a:rPr lang="en-US" sz="4100" dirty="0">
                <a:latin typeface="Times New Roman" panose="02020603050405020304" pitchFamily="18" charset="0"/>
                <a:cs typeface="Times New Roman" panose="02020603050405020304" pitchFamily="18" charset="0"/>
              </a:rPr>
            </a:br>
            <a:r>
              <a:rPr lang="en-US" sz="6000" dirty="0">
                <a:latin typeface="Herculanum" panose="02000505000000020004" pitchFamily="2" charset="77"/>
                <a:cs typeface="Times New Roman" panose="02020603050405020304" pitchFamily="18" charset="0"/>
              </a:rPr>
              <a:t>Empedocles</a:t>
            </a:r>
            <a:r>
              <a:rPr lang="en-US" sz="6000" dirty="0">
                <a:latin typeface="Times New Roman" panose="02020603050405020304" pitchFamily="18" charset="0"/>
                <a:cs typeface="Times New Roman" panose="02020603050405020304" pitchFamily="18" charset="0"/>
              </a:rPr>
              <a:t> </a:t>
            </a:r>
            <a:br>
              <a:rPr lang="en-US" sz="41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(c. 495-c. 435 B.C.)</a:t>
            </a:r>
          </a:p>
        </p:txBody>
      </p:sp>
      <p:pic>
        <p:nvPicPr>
          <p:cNvPr id="7" name="Picture 6" descr="A person posing for the camera&#10;&#10;Description automatically generated">
            <a:extLst>
              <a:ext uri="{FF2B5EF4-FFF2-40B4-BE49-F238E27FC236}">
                <a16:creationId xmlns:a16="http://schemas.microsoft.com/office/drawing/2014/main" id="{F7753034-CB7F-F046-AAD6-4D266DD954BE}"/>
              </a:ext>
            </a:extLst>
          </p:cNvPr>
          <p:cNvPicPr>
            <a:picLocks noChangeAspect="1"/>
          </p:cNvPicPr>
          <p:nvPr/>
        </p:nvPicPr>
        <p:blipFill rotWithShape="1">
          <a:blip r:embed="rId2"/>
          <a:srcRect t="8333" r="3" b="8336"/>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5" name="Picture 4" descr="Diagram&#10;&#10;Description automatically generated">
            <a:extLst>
              <a:ext uri="{FF2B5EF4-FFF2-40B4-BE49-F238E27FC236}">
                <a16:creationId xmlns:a16="http://schemas.microsoft.com/office/drawing/2014/main" id="{055C63B6-3192-D446-BD15-53C7A85258DD}"/>
              </a:ext>
            </a:extLst>
          </p:cNvPr>
          <p:cNvPicPr>
            <a:picLocks noChangeAspect="1"/>
          </p:cNvPicPr>
          <p:nvPr/>
        </p:nvPicPr>
        <p:blipFill rotWithShape="1">
          <a:blip r:embed="rId3"/>
          <a:srcRect l="1201" r="1046" b="-3"/>
          <a:stretch/>
        </p:blipFill>
        <p:spPr>
          <a:xfrm>
            <a:off x="581526" y="3486449"/>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3" name="Content Placeholder 2">
            <a:extLst>
              <a:ext uri="{FF2B5EF4-FFF2-40B4-BE49-F238E27FC236}">
                <a16:creationId xmlns:a16="http://schemas.microsoft.com/office/drawing/2014/main" id="{F2C6DBCB-553F-A044-B39F-85015FDE83FB}"/>
              </a:ext>
            </a:extLst>
          </p:cNvPr>
          <p:cNvSpPr>
            <a:spLocks noGrp="1"/>
          </p:cNvSpPr>
          <p:nvPr>
            <p:ph idx="1"/>
          </p:nvPr>
        </p:nvSpPr>
        <p:spPr>
          <a:xfrm>
            <a:off x="4184542" y="1946684"/>
            <a:ext cx="7363990" cy="4351338"/>
          </a:xfrm>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Empedocles also thought that reality is permanent and unchanging; nevertheless, he thought there should be a better account of why things seem to change. According to Empedocles the objects of experience do change, but these objects are composed of more basic elements which do not change. He held that there were four basic unchanging elements of which all things are made. These four elements are constantly being pulled together and apart by contrasting forces of </a:t>
            </a:r>
            <a:r>
              <a:rPr lang="en-US" sz="2400" i="1" dirty="0">
                <a:latin typeface="Times New Roman" panose="02020603050405020304" pitchFamily="18" charset="0"/>
                <a:cs typeface="Times New Roman" panose="02020603050405020304" pitchFamily="18" charset="0"/>
              </a:rPr>
              <a:t>love</a:t>
            </a:r>
            <a:r>
              <a:rPr lang="en-US" sz="2400" dirty="0">
                <a:latin typeface="Times New Roman" panose="02020603050405020304" pitchFamily="18" charset="0"/>
                <a:cs typeface="Times New Roman" panose="02020603050405020304" pitchFamily="18" charset="0"/>
              </a:rPr>
              <a:t> and </a:t>
            </a:r>
            <a:r>
              <a:rPr lang="en-US" sz="2400" i="1" dirty="0">
                <a:latin typeface="Times New Roman" panose="02020603050405020304" pitchFamily="18" charset="0"/>
                <a:cs typeface="Times New Roman" panose="02020603050405020304" pitchFamily="18" charset="0"/>
              </a:rPr>
              <a:t>strife </a:t>
            </a:r>
            <a:r>
              <a:rPr lang="en-US" sz="2400" dirty="0">
                <a:latin typeface="Times New Roman" panose="02020603050405020304" pitchFamily="18" charset="0"/>
                <a:cs typeface="Times New Roman" panose="02020603050405020304" pitchFamily="18" charset="0"/>
              </a:rPr>
              <a:t>to produce the ever- changing world. Legend has it that Empedocles died by hurling himself into a volcano.</a:t>
            </a:r>
          </a:p>
        </p:txBody>
      </p:sp>
    </p:spTree>
    <p:extLst>
      <p:ext uri="{BB962C8B-B14F-4D97-AF65-F5344CB8AC3E}">
        <p14:creationId xmlns:p14="http://schemas.microsoft.com/office/powerpoint/2010/main" val="2835441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C0DB9C61-90E0-484F-8602-02F49EDC1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6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1">
            <a:extLst>
              <a:ext uri="{FF2B5EF4-FFF2-40B4-BE49-F238E27FC236}">
                <a16:creationId xmlns:a16="http://schemas.microsoft.com/office/drawing/2014/main" id="{3F7ED563-E5DB-4937-BF78-7893C4D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28036"/>
            <a:ext cx="11724640" cy="63779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2475FAE-0C83-6943-8DD6-32771FF2078C}"/>
              </a:ext>
            </a:extLst>
          </p:cNvPr>
          <p:cNvSpPr>
            <a:spLocks noGrp="1"/>
          </p:cNvSpPr>
          <p:nvPr>
            <p:ph type="title"/>
          </p:nvPr>
        </p:nvSpPr>
        <p:spPr>
          <a:xfrm>
            <a:off x="871220" y="860028"/>
            <a:ext cx="6006192" cy="1324907"/>
          </a:xfrm>
        </p:spPr>
        <p:txBody>
          <a:bodyPr>
            <a:normAutofit fontScale="90000"/>
          </a:bodyPr>
          <a:lstStyle/>
          <a:p>
            <a:br>
              <a:rPr lang="en-US" sz="3400" dirty="0">
                <a:solidFill>
                  <a:srgbClr val="43666B"/>
                </a:solidFill>
                <a:latin typeface="Times New Roman" panose="02020603050405020304" pitchFamily="18" charset="0"/>
                <a:cs typeface="Times New Roman" panose="02020603050405020304" pitchFamily="18" charset="0"/>
              </a:rPr>
            </a:br>
            <a:r>
              <a:rPr lang="en-US" sz="6000" dirty="0">
                <a:solidFill>
                  <a:srgbClr val="43666B"/>
                </a:solidFill>
                <a:latin typeface="Herculanum" panose="02000505000000020004" pitchFamily="2" charset="77"/>
                <a:cs typeface="Times New Roman" panose="02020603050405020304" pitchFamily="18" charset="0"/>
              </a:rPr>
              <a:t>Anaxagoras</a:t>
            </a:r>
            <a:r>
              <a:rPr lang="en-US" sz="6000" dirty="0">
                <a:solidFill>
                  <a:srgbClr val="43666B"/>
                </a:solidFill>
                <a:latin typeface="Times New Roman" panose="02020603050405020304" pitchFamily="18" charset="0"/>
                <a:cs typeface="Times New Roman" panose="02020603050405020304" pitchFamily="18" charset="0"/>
              </a:rPr>
              <a:t> </a:t>
            </a:r>
            <a:br>
              <a:rPr lang="en-US" sz="3400" dirty="0">
                <a:solidFill>
                  <a:srgbClr val="43666B"/>
                </a:solidFill>
                <a:latin typeface="Times New Roman" panose="02020603050405020304" pitchFamily="18" charset="0"/>
                <a:cs typeface="Times New Roman" panose="02020603050405020304" pitchFamily="18" charset="0"/>
              </a:rPr>
            </a:br>
            <a:r>
              <a:rPr lang="en-US" sz="2700" dirty="0">
                <a:solidFill>
                  <a:srgbClr val="43666B"/>
                </a:solidFill>
                <a:latin typeface="Times New Roman" panose="02020603050405020304" pitchFamily="18" charset="0"/>
                <a:cs typeface="Times New Roman" panose="02020603050405020304" pitchFamily="18" charset="0"/>
              </a:rPr>
              <a:t>(c. 500-c. 528 B.C.)</a:t>
            </a:r>
          </a:p>
        </p:txBody>
      </p:sp>
      <p:sp>
        <p:nvSpPr>
          <p:cNvPr id="3" name="Content Placeholder 2">
            <a:extLst>
              <a:ext uri="{FF2B5EF4-FFF2-40B4-BE49-F238E27FC236}">
                <a16:creationId xmlns:a16="http://schemas.microsoft.com/office/drawing/2014/main" id="{F2C6DBCB-553F-A044-B39F-85015FDE83FB}"/>
              </a:ext>
            </a:extLst>
          </p:cNvPr>
          <p:cNvSpPr>
            <a:spLocks noGrp="1"/>
          </p:cNvSpPr>
          <p:nvPr>
            <p:ph idx="1"/>
          </p:nvPr>
        </p:nvSpPr>
        <p:spPr>
          <a:xfrm>
            <a:off x="871220" y="2631688"/>
            <a:ext cx="6006192" cy="3545274"/>
          </a:xfrm>
        </p:spPr>
        <p:txBody>
          <a:bodyPr>
            <a:normAutofit/>
          </a:bodyPr>
          <a:lstStyle/>
          <a:p>
            <a:pPr marL="0" indent="0">
              <a:buNone/>
            </a:pPr>
            <a:r>
              <a:rPr lang="en-US" sz="2400" dirty="0">
                <a:solidFill>
                  <a:srgbClr val="43666B"/>
                </a:solidFill>
                <a:latin typeface="Times New Roman" panose="02020603050405020304" pitchFamily="18" charset="0"/>
                <a:cs typeface="Times New Roman" panose="02020603050405020304" pitchFamily="18" charset="0"/>
              </a:rPr>
              <a:t>Anaxagoras introduced distinction between </a:t>
            </a:r>
            <a:r>
              <a:rPr lang="en-US" sz="2400" i="1" dirty="0">
                <a:solidFill>
                  <a:srgbClr val="43666B"/>
                </a:solidFill>
                <a:latin typeface="Times New Roman" panose="02020603050405020304" pitchFamily="18" charset="0"/>
                <a:cs typeface="Times New Roman" panose="02020603050405020304" pitchFamily="18" charset="0"/>
              </a:rPr>
              <a:t>matter</a:t>
            </a:r>
            <a:r>
              <a:rPr lang="en-US" sz="2400" dirty="0">
                <a:solidFill>
                  <a:srgbClr val="43666B"/>
                </a:solidFill>
                <a:latin typeface="Times New Roman" panose="02020603050405020304" pitchFamily="18" charset="0"/>
                <a:cs typeface="Times New Roman" panose="02020603050405020304" pitchFamily="18" charset="0"/>
              </a:rPr>
              <a:t> and </a:t>
            </a:r>
            <a:r>
              <a:rPr lang="en-US" sz="2400" i="1" dirty="0">
                <a:solidFill>
                  <a:srgbClr val="43666B"/>
                </a:solidFill>
                <a:latin typeface="Times New Roman" panose="02020603050405020304" pitchFamily="18" charset="0"/>
                <a:cs typeface="Times New Roman" panose="02020603050405020304" pitchFamily="18" charset="0"/>
              </a:rPr>
              <a:t>mind</a:t>
            </a:r>
            <a:r>
              <a:rPr lang="en-US" sz="2400" dirty="0">
                <a:solidFill>
                  <a:srgbClr val="43666B"/>
                </a:solidFill>
                <a:latin typeface="Times New Roman" panose="02020603050405020304" pitchFamily="18" charset="0"/>
                <a:cs typeface="Times New Roman" panose="02020603050405020304" pitchFamily="18" charset="0"/>
              </a:rPr>
              <a:t>. He thought that the source of all motion is something called </a:t>
            </a:r>
            <a:r>
              <a:rPr lang="en-US" sz="2400" i="1" dirty="0">
                <a:solidFill>
                  <a:srgbClr val="43666B"/>
                </a:solidFill>
                <a:latin typeface="Times New Roman" panose="02020603050405020304" pitchFamily="18" charset="0"/>
                <a:cs typeface="Times New Roman" panose="02020603050405020304" pitchFamily="18" charset="0"/>
              </a:rPr>
              <a:t>nous</a:t>
            </a:r>
            <a:r>
              <a:rPr lang="en-US" sz="2400" dirty="0">
                <a:solidFill>
                  <a:srgbClr val="43666B"/>
                </a:solidFill>
                <a:latin typeface="Times New Roman" panose="02020603050405020304" pitchFamily="18" charset="0"/>
                <a:cs typeface="Times New Roman" panose="02020603050405020304" pitchFamily="18" charset="0"/>
              </a:rPr>
              <a:t>, which can be translated as “reason” or “mind.”</a:t>
            </a:r>
          </a:p>
          <a:p>
            <a:pPr marL="0" indent="0">
              <a:buNone/>
            </a:pPr>
            <a:endParaRPr lang="en-US" sz="2400" dirty="0">
              <a:solidFill>
                <a:srgbClr val="43666B"/>
              </a:solidFill>
            </a:endParaRPr>
          </a:p>
        </p:txBody>
      </p:sp>
      <p:sp>
        <p:nvSpPr>
          <p:cNvPr id="14" name="Rectangle 13">
            <a:extLst>
              <a:ext uri="{FF2B5EF4-FFF2-40B4-BE49-F238E27FC236}">
                <a16:creationId xmlns:a16="http://schemas.microsoft.com/office/drawing/2014/main" id="{2306B647-FE95-4550-8350-3D2180C62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0466" y="699706"/>
            <a:ext cx="4114800" cy="5477256"/>
          </a:xfrm>
          <a:prstGeom prst="rect">
            <a:avLst/>
          </a:prstGeom>
          <a:solidFill>
            <a:srgbClr val="FFFFFF"/>
          </a:solidFill>
          <a:ln w="15875">
            <a:solidFill>
              <a:srgbClr val="4366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book&#10;&#10;Description automatically generated">
            <a:extLst>
              <a:ext uri="{FF2B5EF4-FFF2-40B4-BE49-F238E27FC236}">
                <a16:creationId xmlns:a16="http://schemas.microsoft.com/office/drawing/2014/main" id="{C0ECD623-5A3D-184F-B9B6-8ECD00E38214}"/>
              </a:ext>
            </a:extLst>
          </p:cNvPr>
          <p:cNvPicPr>
            <a:picLocks noChangeAspect="1"/>
          </p:cNvPicPr>
          <p:nvPr/>
        </p:nvPicPr>
        <p:blipFill rotWithShape="1">
          <a:blip r:embed="rId2"/>
          <a:srcRect l="14498" r="18316" b="2"/>
          <a:stretch/>
        </p:blipFill>
        <p:spPr>
          <a:xfrm>
            <a:off x="7523826" y="862763"/>
            <a:ext cx="3788081" cy="5151142"/>
          </a:xfrm>
          <a:prstGeom prst="rect">
            <a:avLst/>
          </a:prstGeom>
        </p:spPr>
      </p:pic>
    </p:spTree>
    <p:extLst>
      <p:ext uri="{BB962C8B-B14F-4D97-AF65-F5344CB8AC3E}">
        <p14:creationId xmlns:p14="http://schemas.microsoft.com/office/powerpoint/2010/main" val="1647542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21234B85-36F5-9342-B259-8B95E0744316}"/>
              </a:ext>
            </a:extLst>
          </p:cNvPr>
          <p:cNvPicPr>
            <a:picLocks noChangeAspect="1"/>
          </p:cNvPicPr>
          <p:nvPr/>
        </p:nvPicPr>
        <p:blipFill rotWithShape="1">
          <a:blip r:embed="rId2"/>
          <a:srcRect l="16508" r="17507" b="-1"/>
          <a:stretch/>
        </p:blipFill>
        <p:spPr>
          <a:xfrm>
            <a:off x="680483" y="685792"/>
            <a:ext cx="2931299" cy="5486400"/>
          </a:xfrm>
          <a:prstGeom prst="rect">
            <a:avLst/>
          </a:prstGeom>
        </p:spPr>
      </p:pic>
      <p:sp>
        <p:nvSpPr>
          <p:cNvPr id="27" name="Rectangle 26">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11782" y="685800"/>
            <a:ext cx="4994335"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475FAE-0C83-6943-8DD6-32771FF2078C}"/>
              </a:ext>
            </a:extLst>
          </p:cNvPr>
          <p:cNvSpPr>
            <a:spLocks noGrp="1"/>
          </p:cNvSpPr>
          <p:nvPr>
            <p:ph type="title"/>
          </p:nvPr>
        </p:nvSpPr>
        <p:spPr>
          <a:xfrm>
            <a:off x="4099396" y="1084521"/>
            <a:ext cx="4019107" cy="1513713"/>
          </a:xfrm>
        </p:spPr>
        <p:txBody>
          <a:bodyPr anchor="b">
            <a:normAutofit fontScale="90000"/>
          </a:bodyPr>
          <a:lstStyle/>
          <a:p>
            <a:pPr algn="ctr"/>
            <a:r>
              <a:rPr lang="en-US" dirty="0">
                <a:solidFill>
                  <a:srgbClr val="595959"/>
                </a:solidFill>
                <a:latin typeface="Herculanum" panose="02000505000000020004" pitchFamily="2" charset="77"/>
                <a:cs typeface="Times New Roman" panose="02020603050405020304" pitchFamily="18" charset="0"/>
              </a:rPr>
              <a:t>Leucippus</a:t>
            </a:r>
            <a:r>
              <a:rPr lang="en-US" dirty="0">
                <a:solidFill>
                  <a:srgbClr val="595959"/>
                </a:solidFill>
                <a:latin typeface="Times New Roman" panose="02020603050405020304" pitchFamily="18" charset="0"/>
                <a:cs typeface="Times New Roman" panose="02020603050405020304" pitchFamily="18" charset="0"/>
              </a:rPr>
              <a:t> </a:t>
            </a:r>
            <a:br>
              <a:rPr lang="en-US" sz="1500" dirty="0">
                <a:solidFill>
                  <a:srgbClr val="595959"/>
                </a:solidFill>
                <a:latin typeface="Times New Roman" panose="02020603050405020304" pitchFamily="18" charset="0"/>
                <a:cs typeface="Times New Roman" panose="02020603050405020304" pitchFamily="18" charset="0"/>
              </a:rPr>
            </a:br>
            <a:r>
              <a:rPr lang="en-US" sz="1500" dirty="0">
                <a:solidFill>
                  <a:srgbClr val="595959"/>
                </a:solidFill>
                <a:latin typeface="Times New Roman" panose="02020603050405020304" pitchFamily="18" charset="0"/>
                <a:cs typeface="Times New Roman" panose="02020603050405020304" pitchFamily="18" charset="0"/>
              </a:rPr>
              <a:t>(c. 430 B.C.) </a:t>
            </a:r>
            <a:br>
              <a:rPr lang="en-US" sz="1500" dirty="0">
                <a:solidFill>
                  <a:srgbClr val="595959"/>
                </a:solidFill>
                <a:latin typeface="Times New Roman" panose="02020603050405020304" pitchFamily="18" charset="0"/>
                <a:cs typeface="Times New Roman" panose="02020603050405020304" pitchFamily="18" charset="0"/>
              </a:rPr>
            </a:br>
            <a:r>
              <a:rPr lang="en-US" sz="1500" dirty="0">
                <a:solidFill>
                  <a:srgbClr val="595959"/>
                </a:solidFill>
                <a:latin typeface="Times New Roman" panose="02020603050405020304" pitchFamily="18" charset="0"/>
                <a:cs typeface="Times New Roman" panose="02020603050405020304" pitchFamily="18" charset="0"/>
              </a:rPr>
              <a:t> </a:t>
            </a:r>
            <a:br>
              <a:rPr lang="en-US" sz="1500" dirty="0">
                <a:solidFill>
                  <a:srgbClr val="595959"/>
                </a:solidFill>
                <a:latin typeface="Times New Roman" panose="02020603050405020304" pitchFamily="18" charset="0"/>
                <a:cs typeface="Times New Roman" panose="02020603050405020304" pitchFamily="18" charset="0"/>
              </a:rPr>
            </a:br>
            <a:r>
              <a:rPr lang="en-US" sz="4900" dirty="0">
                <a:solidFill>
                  <a:srgbClr val="595959"/>
                </a:solidFill>
                <a:latin typeface="Herculanum" panose="02000505000000020004" pitchFamily="2" charset="77"/>
                <a:cs typeface="Times New Roman" panose="02020603050405020304" pitchFamily="18" charset="0"/>
              </a:rPr>
              <a:t>Democritus</a:t>
            </a:r>
            <a:br>
              <a:rPr lang="en-US" sz="1500" dirty="0">
                <a:solidFill>
                  <a:srgbClr val="595959"/>
                </a:solidFill>
                <a:latin typeface="Times New Roman" panose="02020603050405020304" pitchFamily="18" charset="0"/>
                <a:cs typeface="Times New Roman" panose="02020603050405020304" pitchFamily="18" charset="0"/>
              </a:rPr>
            </a:br>
            <a:r>
              <a:rPr lang="en-US" sz="1500" dirty="0">
                <a:solidFill>
                  <a:srgbClr val="595959"/>
                </a:solidFill>
                <a:latin typeface="Times New Roman" panose="02020603050405020304" pitchFamily="18" charset="0"/>
                <a:cs typeface="Times New Roman" panose="02020603050405020304" pitchFamily="18" charset="0"/>
              </a:rPr>
              <a:t>(460-370 B.C.)</a:t>
            </a:r>
          </a:p>
        </p:txBody>
      </p:sp>
      <p:sp>
        <p:nvSpPr>
          <p:cNvPr id="3" name="Content Placeholder 2">
            <a:extLst>
              <a:ext uri="{FF2B5EF4-FFF2-40B4-BE49-F238E27FC236}">
                <a16:creationId xmlns:a16="http://schemas.microsoft.com/office/drawing/2014/main" id="{F2C6DBCB-553F-A044-B39F-85015FDE83FB}"/>
              </a:ext>
            </a:extLst>
          </p:cNvPr>
          <p:cNvSpPr>
            <a:spLocks noGrp="1"/>
          </p:cNvSpPr>
          <p:nvPr>
            <p:ph idx="1"/>
          </p:nvPr>
        </p:nvSpPr>
        <p:spPr>
          <a:xfrm>
            <a:off x="4120661" y="2996955"/>
            <a:ext cx="3976577" cy="2819054"/>
          </a:xfrm>
        </p:spPr>
        <p:txBody>
          <a:bodyPr anchor="t">
            <a:normAutofit lnSpcReduction="10000"/>
          </a:bodyPr>
          <a:lstStyle/>
          <a:p>
            <a:pPr marL="0" indent="0" algn="ctr">
              <a:buNone/>
            </a:pPr>
            <a:r>
              <a:rPr lang="en-US" sz="2000" dirty="0">
                <a:solidFill>
                  <a:srgbClr val="595959"/>
                </a:solidFill>
                <a:latin typeface="Times New Roman" panose="02020603050405020304" pitchFamily="18" charset="0"/>
                <a:cs typeface="Times New Roman" panose="02020603050405020304" pitchFamily="18" charset="0"/>
              </a:rPr>
              <a:t>These two philosophers are known as the “Atomists” since they held that all things are composed of physical atoms—tiny, imperceptible, indestructible, indivisible, eternal, and uncreated particles. They held that the experience of change can be accounted for by the constant movement of these unchanging atoms.</a:t>
            </a:r>
          </a:p>
          <a:p>
            <a:pPr algn="ctr"/>
            <a:endParaRPr lang="en-US" sz="2000" dirty="0">
              <a:solidFill>
                <a:srgbClr val="595959"/>
              </a:solidFill>
            </a:endParaRPr>
          </a:p>
        </p:txBody>
      </p:sp>
      <p:pic>
        <p:nvPicPr>
          <p:cNvPr id="5" name="Picture 4" descr="A picture containing person, indoor, sitting, person&#10;&#10;Description automatically generated">
            <a:extLst>
              <a:ext uri="{FF2B5EF4-FFF2-40B4-BE49-F238E27FC236}">
                <a16:creationId xmlns:a16="http://schemas.microsoft.com/office/drawing/2014/main" id="{10A5FAC1-B4C8-904A-88AF-CDC4A731B77B}"/>
              </a:ext>
            </a:extLst>
          </p:cNvPr>
          <p:cNvPicPr>
            <a:picLocks noChangeAspect="1"/>
          </p:cNvPicPr>
          <p:nvPr/>
        </p:nvPicPr>
        <p:blipFill rotWithShape="1">
          <a:blip r:embed="rId3"/>
          <a:srcRect l="6619" r="17557" b="-1"/>
          <a:stretch/>
        </p:blipFill>
        <p:spPr>
          <a:xfrm>
            <a:off x="8606117" y="685808"/>
            <a:ext cx="2905400" cy="5486399"/>
          </a:xfrm>
          <a:prstGeom prst="rect">
            <a:avLst/>
          </a:prstGeom>
        </p:spPr>
      </p:pic>
    </p:spTree>
    <p:extLst>
      <p:ext uri="{BB962C8B-B14F-4D97-AF65-F5344CB8AC3E}">
        <p14:creationId xmlns:p14="http://schemas.microsoft.com/office/powerpoint/2010/main" val="3704560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FD8AD-C2FE-CA46-A409-F677B257ED8A}"/>
              </a:ext>
            </a:extLst>
          </p:cNvPr>
          <p:cNvSpPr>
            <a:spLocks noGrp="1"/>
          </p:cNvSpPr>
          <p:nvPr>
            <p:ph type="title"/>
          </p:nvPr>
        </p:nvSpPr>
        <p:spPr>
          <a:xfrm>
            <a:off x="7172324" y="681037"/>
            <a:ext cx="4629151" cy="880135"/>
          </a:xfrm>
        </p:spPr>
        <p:txBody>
          <a:bodyPr/>
          <a:lstStyle/>
          <a:p>
            <a:r>
              <a:rPr lang="en-US" dirty="0">
                <a:latin typeface="Herculanum" panose="02000505000000020004" pitchFamily="2" charset="77"/>
              </a:rPr>
              <a:t>The Sophists</a:t>
            </a:r>
          </a:p>
        </p:txBody>
      </p:sp>
      <p:sp>
        <p:nvSpPr>
          <p:cNvPr id="7" name="Content Placeholder 6">
            <a:extLst>
              <a:ext uri="{FF2B5EF4-FFF2-40B4-BE49-F238E27FC236}">
                <a16:creationId xmlns:a16="http://schemas.microsoft.com/office/drawing/2014/main" id="{8868C254-DDAC-E54A-BB76-999F06A19927}"/>
              </a:ext>
            </a:extLst>
          </p:cNvPr>
          <p:cNvSpPr>
            <a:spLocks noGrp="1"/>
          </p:cNvSpPr>
          <p:nvPr>
            <p:ph idx="1"/>
          </p:nvPr>
        </p:nvSpPr>
        <p:spPr>
          <a:xfrm>
            <a:off x="6878907" y="1483112"/>
            <a:ext cx="4629151" cy="2545964"/>
          </a:xfrm>
        </p:spPr>
        <p:txBody>
          <a:bodyPr>
            <a:noAutofit/>
          </a:bodyPr>
          <a:lstStyle/>
          <a:p>
            <a:pPr marL="0" indent="0">
              <a:buNone/>
            </a:pPr>
            <a:r>
              <a:rPr lang="en-US" sz="1600" dirty="0">
                <a:latin typeface="Garamond" panose="02020404030301010803" pitchFamily="18" charset="0"/>
              </a:rPr>
              <a:t>Greek culture reached its climax in Athens with the convergence of various streams of art and thought during the fifth century B.C. The age of Pericles and the building of the Parthenon saw Athens at the peak of its cultural creativity and political influence in Greece. Athens had become the first Greek metropolis. The development of democratic self-government and technical advances in agriculture and navigation encouraged a new humanistic spirit. The most acute stage of this evolution was reached in the latter half of the fifth century with the emergence of the Sophists.</a:t>
            </a:r>
          </a:p>
        </p:txBody>
      </p:sp>
      <p:pic>
        <p:nvPicPr>
          <p:cNvPr id="9" name="Picture 8" descr="A picture containing building, outdoor, black, old&#10;&#10;Description automatically generated">
            <a:extLst>
              <a:ext uri="{FF2B5EF4-FFF2-40B4-BE49-F238E27FC236}">
                <a16:creationId xmlns:a16="http://schemas.microsoft.com/office/drawing/2014/main" id="{8B5996D2-5E3A-EF48-B117-8933CD997FF0}"/>
              </a:ext>
            </a:extLst>
          </p:cNvPr>
          <p:cNvPicPr>
            <a:picLocks noChangeAspect="1"/>
          </p:cNvPicPr>
          <p:nvPr/>
        </p:nvPicPr>
        <p:blipFill>
          <a:blip r:embed="rId2"/>
          <a:stretch>
            <a:fillRect/>
          </a:stretch>
        </p:blipFill>
        <p:spPr>
          <a:xfrm>
            <a:off x="683942" y="681037"/>
            <a:ext cx="5864733" cy="3261155"/>
          </a:xfrm>
          <a:prstGeom prst="rect">
            <a:avLst/>
          </a:prstGeom>
        </p:spPr>
      </p:pic>
      <p:sp>
        <p:nvSpPr>
          <p:cNvPr id="10" name="Content Placeholder 6">
            <a:extLst>
              <a:ext uri="{FF2B5EF4-FFF2-40B4-BE49-F238E27FC236}">
                <a16:creationId xmlns:a16="http://schemas.microsoft.com/office/drawing/2014/main" id="{BE830253-2D36-4844-BA56-28FF423D08D2}"/>
              </a:ext>
            </a:extLst>
          </p:cNvPr>
          <p:cNvSpPr txBox="1">
            <a:spLocks/>
          </p:cNvSpPr>
          <p:nvPr/>
        </p:nvSpPr>
        <p:spPr>
          <a:xfrm>
            <a:off x="536067" y="4155919"/>
            <a:ext cx="11124391" cy="25459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latin typeface="Garamond" panose="02020404030301010803" pitchFamily="18" charset="0"/>
              </a:rPr>
              <a:t>As the fifth century developed, the Sophists were the leading intellectuals of the day. They were professional teachers or "wise men" who traveled about Greece offering their services in intellectual instruction and practical affairs. Most importantly, they taught </a:t>
            </a:r>
            <a:r>
              <a:rPr lang="en-US" sz="1600" b="1" dirty="0">
                <a:latin typeface="Garamond" panose="02020404030301010803" pitchFamily="18" charset="0"/>
              </a:rPr>
              <a:t>rhetoric</a:t>
            </a:r>
            <a:r>
              <a:rPr lang="en-US" sz="1600" dirty="0">
                <a:latin typeface="Garamond" panose="02020404030301010803" pitchFamily="18" charset="0"/>
              </a:rPr>
              <a:t>—the art of persuasive speech. The services of the Sophists were in high demand, for with the development of democracy the art of speaking well could lead to political success and power. Their thought was marked by the same rationalism and naturalism that had characterized the development of the philosophers before them. With the Sophists, however, a new element of</a:t>
            </a:r>
            <a:r>
              <a:rPr lang="en-US" sz="1600" b="1" dirty="0">
                <a:latin typeface="Garamond" panose="02020404030301010803" pitchFamily="18" charset="0"/>
              </a:rPr>
              <a:t> pragmatism </a:t>
            </a:r>
            <a:r>
              <a:rPr lang="en-US" sz="1600" dirty="0">
                <a:latin typeface="Garamond" panose="02020404030301010803" pitchFamily="18" charset="0"/>
              </a:rPr>
              <a:t>entered Greek thought, signaling a turn away from the metaphysical speculations of their predecessors. Socrates shared the sophists concern with the more practical human questions as opposed to the abstract metaphysical speculations of the earlier philosophers. Yet Socrates' thought and then Plato's philosophy developed in opposition to the sophists. To understand the development of Plato’s philosophy it is therefore crucial to understand the opposition between Socrates and the sophists. The philosophical view of the Sophists can be described in terms of </a:t>
            </a:r>
            <a:r>
              <a:rPr lang="en-US" sz="1600" b="1" dirty="0">
                <a:latin typeface="Garamond" panose="02020404030301010803" pitchFamily="18" charset="0"/>
              </a:rPr>
              <a:t>relativism</a:t>
            </a:r>
            <a:r>
              <a:rPr lang="en-US" sz="1600" dirty="0">
                <a:latin typeface="Garamond" panose="02020404030301010803" pitchFamily="18" charset="0"/>
              </a:rPr>
              <a:t> or </a:t>
            </a:r>
            <a:r>
              <a:rPr lang="en-US" sz="1600" b="1" dirty="0">
                <a:latin typeface="Garamond" panose="02020404030301010803" pitchFamily="18" charset="0"/>
              </a:rPr>
              <a:t>subjectivism</a:t>
            </a:r>
            <a:r>
              <a:rPr lang="en-US" sz="1600" dirty="0">
                <a:latin typeface="Garamond" panose="02020404030301010803" pitchFamily="18" charset="0"/>
              </a:rPr>
              <a:t>, </a:t>
            </a:r>
            <a:r>
              <a:rPr lang="en-US" sz="1600" b="1" dirty="0">
                <a:latin typeface="Garamond" panose="02020404030301010803" pitchFamily="18" charset="0"/>
              </a:rPr>
              <a:t>skepticism</a:t>
            </a:r>
            <a:r>
              <a:rPr lang="en-US" sz="1600" dirty="0">
                <a:latin typeface="Garamond" panose="02020404030301010803" pitchFamily="18" charset="0"/>
              </a:rPr>
              <a:t>, and</a:t>
            </a:r>
            <a:r>
              <a:rPr lang="en-US" sz="1600" b="1" dirty="0">
                <a:latin typeface="Garamond" panose="02020404030301010803" pitchFamily="18" charset="0"/>
              </a:rPr>
              <a:t> nihilism</a:t>
            </a:r>
            <a:r>
              <a:rPr lang="en-US" sz="1600" dirty="0">
                <a:latin typeface="Garamond" panose="02020404030301010803" pitchFamily="18" charset="0"/>
              </a:rPr>
              <a:t>. </a:t>
            </a:r>
          </a:p>
        </p:txBody>
      </p:sp>
    </p:spTree>
    <p:extLst>
      <p:ext uri="{BB962C8B-B14F-4D97-AF65-F5344CB8AC3E}">
        <p14:creationId xmlns:p14="http://schemas.microsoft.com/office/powerpoint/2010/main" val="161187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FD8AD-C2FE-CA46-A409-F677B257ED8A}"/>
              </a:ext>
            </a:extLst>
          </p:cNvPr>
          <p:cNvSpPr>
            <a:spLocks noGrp="1"/>
          </p:cNvSpPr>
          <p:nvPr>
            <p:ph type="title"/>
          </p:nvPr>
        </p:nvSpPr>
        <p:spPr>
          <a:xfrm>
            <a:off x="5352584" y="681037"/>
            <a:ext cx="5129561" cy="880135"/>
          </a:xfrm>
        </p:spPr>
        <p:txBody>
          <a:bodyPr>
            <a:normAutofit/>
          </a:bodyPr>
          <a:lstStyle/>
          <a:p>
            <a:r>
              <a:rPr lang="en-US" dirty="0">
                <a:latin typeface="Herculanum" panose="02000505000000020004" pitchFamily="2" charset="77"/>
              </a:rPr>
              <a:t>Protagoras</a:t>
            </a:r>
          </a:p>
        </p:txBody>
      </p:sp>
      <p:sp>
        <p:nvSpPr>
          <p:cNvPr id="7" name="Content Placeholder 6">
            <a:extLst>
              <a:ext uri="{FF2B5EF4-FFF2-40B4-BE49-F238E27FC236}">
                <a16:creationId xmlns:a16="http://schemas.microsoft.com/office/drawing/2014/main" id="{8868C254-DDAC-E54A-BB76-999F06A19927}"/>
              </a:ext>
            </a:extLst>
          </p:cNvPr>
          <p:cNvSpPr>
            <a:spLocks noGrp="1"/>
          </p:cNvSpPr>
          <p:nvPr>
            <p:ph idx="1"/>
          </p:nvPr>
        </p:nvSpPr>
        <p:spPr>
          <a:xfrm>
            <a:off x="5441796" y="2888166"/>
            <a:ext cx="5798634" cy="3288797"/>
          </a:xfrm>
        </p:spPr>
        <p:txBody>
          <a:bodyPr>
            <a:noAutofit/>
          </a:bodyPr>
          <a:lstStyle/>
          <a:p>
            <a:pPr marL="0" indent="0">
              <a:buNone/>
            </a:pPr>
            <a:r>
              <a:rPr lang="en-US" sz="1800" dirty="0">
                <a:latin typeface="Garamond" panose="02020404030301010803" pitchFamily="18" charset="0"/>
              </a:rPr>
              <a:t>The relativism of the Sophists stands out in the famous phrase from the most well known of the Sophists, who is reported to have said that "Man is the measure of all things." One can also recognize the skepticism of the Sophists in Protagoras' statement: "Concerning the gods, I have no means of knowing whether they exist or not, nor of what form they are; for there are many obstacles to such knowledge, including the obscurity of the subject and the shortness of human life."</a:t>
            </a:r>
          </a:p>
        </p:txBody>
      </p:sp>
      <p:pic>
        <p:nvPicPr>
          <p:cNvPr id="4" name="Picture 3" descr="A person with a beard&#10;&#10;Description automatically generated with medium confidence">
            <a:extLst>
              <a:ext uri="{FF2B5EF4-FFF2-40B4-BE49-F238E27FC236}">
                <a16:creationId xmlns:a16="http://schemas.microsoft.com/office/drawing/2014/main" id="{9C519EEC-A980-8B43-9C75-21F3CE8ED5DE}"/>
              </a:ext>
            </a:extLst>
          </p:cNvPr>
          <p:cNvPicPr>
            <a:picLocks noChangeAspect="1"/>
          </p:cNvPicPr>
          <p:nvPr/>
        </p:nvPicPr>
        <p:blipFill>
          <a:blip r:embed="rId2"/>
          <a:stretch>
            <a:fillRect/>
          </a:stretch>
        </p:blipFill>
        <p:spPr>
          <a:xfrm flipH="1">
            <a:off x="852949" y="580675"/>
            <a:ext cx="4410428" cy="4983783"/>
          </a:xfrm>
          <a:prstGeom prst="rect">
            <a:avLst/>
          </a:prstGeom>
        </p:spPr>
      </p:pic>
      <p:sp>
        <p:nvSpPr>
          <p:cNvPr id="11" name="Content Placeholder 6">
            <a:extLst>
              <a:ext uri="{FF2B5EF4-FFF2-40B4-BE49-F238E27FC236}">
                <a16:creationId xmlns:a16="http://schemas.microsoft.com/office/drawing/2014/main" id="{BB37E3CB-15A1-A641-9ADF-1CC713A88452}"/>
              </a:ext>
            </a:extLst>
          </p:cNvPr>
          <p:cNvSpPr txBox="1">
            <a:spLocks/>
          </p:cNvSpPr>
          <p:nvPr/>
        </p:nvSpPr>
        <p:spPr>
          <a:xfrm>
            <a:off x="5649950" y="1873406"/>
            <a:ext cx="5902713" cy="8028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latin typeface="Big Caslon Medium" panose="02000603090000020003" pitchFamily="2" charset="-79"/>
                <a:cs typeface="Big Caslon Medium" panose="02000603090000020003" pitchFamily="2" charset="-79"/>
              </a:rPr>
              <a:t>"Man is the measure of all things."</a:t>
            </a:r>
            <a:endParaRPr lang="en-US" sz="3200" dirty="0">
              <a:latin typeface="Big Caslon Medium" panose="02000603090000020003" pitchFamily="2" charset="-79"/>
              <a:cs typeface="Big Caslon Medium" panose="02000603090000020003" pitchFamily="2" charset="-79"/>
            </a:endParaRPr>
          </a:p>
        </p:txBody>
      </p:sp>
      <p:sp>
        <p:nvSpPr>
          <p:cNvPr id="6" name="TextBox 5">
            <a:extLst>
              <a:ext uri="{FF2B5EF4-FFF2-40B4-BE49-F238E27FC236}">
                <a16:creationId xmlns:a16="http://schemas.microsoft.com/office/drawing/2014/main" id="{55B1F4A6-9F57-B84F-93D8-0CCB46F31D51}"/>
              </a:ext>
            </a:extLst>
          </p:cNvPr>
          <p:cNvSpPr txBox="1"/>
          <p:nvPr/>
        </p:nvSpPr>
        <p:spPr>
          <a:xfrm>
            <a:off x="852948" y="5720576"/>
            <a:ext cx="4410428" cy="380483"/>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Protagoras </a:t>
            </a:r>
            <a:r>
              <a:rPr lang="en-US" sz="1400" dirty="0">
                <a:latin typeface="Times New Roman" panose="02020603050405020304" pitchFamily="18" charset="0"/>
                <a:cs typeface="Times New Roman" panose="02020603050405020304" pitchFamily="18" charset="0"/>
              </a:rPr>
              <a:t>(c. 490-c.422 B.C.)</a:t>
            </a:r>
          </a:p>
        </p:txBody>
      </p:sp>
    </p:spTree>
    <p:extLst>
      <p:ext uri="{BB962C8B-B14F-4D97-AF65-F5344CB8AC3E}">
        <p14:creationId xmlns:p14="http://schemas.microsoft.com/office/powerpoint/2010/main" val="22352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A982F7-67BA-524A-832D-C8C7891F1264}"/>
              </a:ext>
            </a:extLst>
          </p:cNvPr>
          <p:cNvSpPr>
            <a:spLocks noGrp="1"/>
          </p:cNvSpPr>
          <p:nvPr>
            <p:ph type="ctrTitle"/>
          </p:nvPr>
        </p:nvSpPr>
        <p:spPr/>
        <p:txBody>
          <a:bodyPr/>
          <a:lstStyle/>
          <a:p>
            <a:endParaRPr lang="en-US" dirty="0"/>
          </a:p>
        </p:txBody>
      </p:sp>
      <p:sp>
        <p:nvSpPr>
          <p:cNvPr id="8" name="Subtitle 7">
            <a:extLst>
              <a:ext uri="{FF2B5EF4-FFF2-40B4-BE49-F238E27FC236}">
                <a16:creationId xmlns:a16="http://schemas.microsoft.com/office/drawing/2014/main" id="{311265DD-7099-AA45-BDF4-1EFFE13EA58B}"/>
              </a:ext>
            </a:extLst>
          </p:cNvPr>
          <p:cNvSpPr>
            <a:spLocks noGrp="1"/>
          </p:cNvSpPr>
          <p:nvPr>
            <p:ph type="subTitle" idx="1"/>
          </p:nvPr>
        </p:nvSpPr>
        <p:spPr/>
        <p:txBody>
          <a:bodyPr/>
          <a:lstStyle/>
          <a:p>
            <a:endParaRPr lang="en-US"/>
          </a:p>
        </p:txBody>
      </p:sp>
      <p:pic>
        <p:nvPicPr>
          <p:cNvPr id="10" name="Picture 9" descr="Map&#10;&#10;Description automatically generated">
            <a:extLst>
              <a:ext uri="{FF2B5EF4-FFF2-40B4-BE49-F238E27FC236}">
                <a16:creationId xmlns:a16="http://schemas.microsoft.com/office/drawing/2014/main" id="{1F313343-B2F2-784F-8F79-5A5CAA206FA6}"/>
              </a:ext>
            </a:extLst>
          </p:cNvPr>
          <p:cNvPicPr>
            <a:picLocks noChangeAspect="1"/>
          </p:cNvPicPr>
          <p:nvPr/>
        </p:nvPicPr>
        <p:blipFill>
          <a:blip r:embed="rId2"/>
          <a:stretch>
            <a:fillRect/>
          </a:stretch>
        </p:blipFill>
        <p:spPr>
          <a:xfrm>
            <a:off x="-1" y="-142875"/>
            <a:ext cx="12191999" cy="7229306"/>
          </a:xfrm>
          <a:prstGeom prst="rect">
            <a:avLst/>
          </a:prstGeom>
        </p:spPr>
      </p:pic>
    </p:spTree>
    <p:extLst>
      <p:ext uri="{BB962C8B-B14F-4D97-AF65-F5344CB8AC3E}">
        <p14:creationId xmlns:p14="http://schemas.microsoft.com/office/powerpoint/2010/main" val="1383592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FD8AD-C2FE-CA46-A409-F677B257ED8A}"/>
              </a:ext>
            </a:extLst>
          </p:cNvPr>
          <p:cNvSpPr>
            <a:spLocks noGrp="1"/>
          </p:cNvSpPr>
          <p:nvPr>
            <p:ph type="title"/>
          </p:nvPr>
        </p:nvSpPr>
        <p:spPr>
          <a:xfrm>
            <a:off x="5352584" y="681037"/>
            <a:ext cx="5129561" cy="880135"/>
          </a:xfrm>
        </p:spPr>
        <p:txBody>
          <a:bodyPr>
            <a:normAutofit/>
          </a:bodyPr>
          <a:lstStyle/>
          <a:p>
            <a:r>
              <a:rPr lang="en-US" dirty="0">
                <a:latin typeface="Herculanum" panose="02000505000000020004" pitchFamily="2" charset="77"/>
              </a:rPr>
              <a:t>Gorgias</a:t>
            </a:r>
          </a:p>
        </p:txBody>
      </p:sp>
      <p:sp>
        <p:nvSpPr>
          <p:cNvPr id="7" name="Content Placeholder 6">
            <a:extLst>
              <a:ext uri="{FF2B5EF4-FFF2-40B4-BE49-F238E27FC236}">
                <a16:creationId xmlns:a16="http://schemas.microsoft.com/office/drawing/2014/main" id="{8868C254-DDAC-E54A-BB76-999F06A19927}"/>
              </a:ext>
            </a:extLst>
          </p:cNvPr>
          <p:cNvSpPr>
            <a:spLocks noGrp="1"/>
          </p:cNvSpPr>
          <p:nvPr>
            <p:ph idx="1"/>
          </p:nvPr>
        </p:nvSpPr>
        <p:spPr>
          <a:xfrm>
            <a:off x="5441796" y="2888167"/>
            <a:ext cx="5798634" cy="2832410"/>
          </a:xfrm>
        </p:spPr>
        <p:txBody>
          <a:bodyPr>
            <a:noAutofit/>
          </a:bodyPr>
          <a:lstStyle/>
          <a:p>
            <a:pPr marL="0" indent="0">
              <a:buNone/>
            </a:pPr>
            <a:r>
              <a:rPr lang="en-US" sz="1800" dirty="0">
                <a:latin typeface="Garamond" panose="02020404030301010803" pitchFamily="18" charset="0"/>
              </a:rPr>
              <a:t>Gorgias, another skeptic, used arguments like the following to "prove" skepticism: </a:t>
            </a:r>
          </a:p>
          <a:p>
            <a:pPr marL="0" indent="0">
              <a:buNone/>
            </a:pPr>
            <a:r>
              <a:rPr lang="en-US" sz="1800" dirty="0">
                <a:latin typeface="Garamond" panose="02020404030301010803" pitchFamily="18" charset="0"/>
              </a:rPr>
              <a:t>(1) There is nothing.</a:t>
            </a:r>
          </a:p>
          <a:p>
            <a:pPr marL="0" indent="0">
              <a:buNone/>
            </a:pPr>
            <a:r>
              <a:rPr lang="en-US" sz="1800" dirty="0">
                <a:latin typeface="Garamond" panose="02020404030301010803" pitchFamily="18" charset="0"/>
              </a:rPr>
              <a:t>(2) If there were anything, no one could know it. </a:t>
            </a:r>
          </a:p>
          <a:p>
            <a:pPr marL="0" indent="0">
              <a:buNone/>
            </a:pPr>
            <a:r>
              <a:rPr lang="en-US" sz="1800" dirty="0">
                <a:latin typeface="Garamond" panose="02020404030301010803" pitchFamily="18" charset="0"/>
              </a:rPr>
              <a:t>( 3) If anyone did know it, no one could communicate it.</a:t>
            </a:r>
          </a:p>
          <a:p>
            <a:pPr marL="0" indent="0">
              <a:buNone/>
            </a:pPr>
            <a:r>
              <a:rPr lang="en-US" sz="1800" dirty="0">
                <a:latin typeface="Garamond" panose="02020404030301010803" pitchFamily="18" charset="0"/>
              </a:rPr>
              <a:t>The first assumption displays Gorgias' nihilistic view, for nihilism, coming from the Greek nihil ("nothing") is the view that "nothing exists" or "nothing is true." </a:t>
            </a:r>
          </a:p>
        </p:txBody>
      </p:sp>
      <p:sp>
        <p:nvSpPr>
          <p:cNvPr id="11" name="Content Placeholder 6">
            <a:extLst>
              <a:ext uri="{FF2B5EF4-FFF2-40B4-BE49-F238E27FC236}">
                <a16:creationId xmlns:a16="http://schemas.microsoft.com/office/drawing/2014/main" id="{BB37E3CB-15A1-A641-9ADF-1CC713A88452}"/>
              </a:ext>
            </a:extLst>
          </p:cNvPr>
          <p:cNvSpPr txBox="1">
            <a:spLocks/>
          </p:cNvSpPr>
          <p:nvPr/>
        </p:nvSpPr>
        <p:spPr>
          <a:xfrm>
            <a:off x="5649950" y="1873406"/>
            <a:ext cx="5902713" cy="8028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latin typeface="Big Caslon Medium" panose="02000603090000020003" pitchFamily="2" charset="-79"/>
                <a:cs typeface="Big Caslon Medium" panose="02000603090000020003" pitchFamily="2" charset="-79"/>
              </a:rPr>
              <a:t>“Nothing is true.”</a:t>
            </a:r>
          </a:p>
        </p:txBody>
      </p:sp>
      <p:sp>
        <p:nvSpPr>
          <p:cNvPr id="6" name="TextBox 5">
            <a:extLst>
              <a:ext uri="{FF2B5EF4-FFF2-40B4-BE49-F238E27FC236}">
                <a16:creationId xmlns:a16="http://schemas.microsoft.com/office/drawing/2014/main" id="{55B1F4A6-9F57-B84F-93D8-0CCB46F31D51}"/>
              </a:ext>
            </a:extLst>
          </p:cNvPr>
          <p:cNvSpPr txBox="1"/>
          <p:nvPr/>
        </p:nvSpPr>
        <p:spPr>
          <a:xfrm>
            <a:off x="668490" y="5572126"/>
            <a:ext cx="42926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Gorgias </a:t>
            </a:r>
            <a:r>
              <a:rPr lang="en-US" sz="1600" dirty="0">
                <a:latin typeface="Times New Roman" panose="02020603050405020304" pitchFamily="18" charset="0"/>
                <a:cs typeface="Times New Roman" panose="02020603050405020304" pitchFamily="18" charset="0"/>
              </a:rPr>
              <a:t>(c. 483-c.375 B.C.)</a:t>
            </a:r>
          </a:p>
        </p:txBody>
      </p:sp>
      <p:pic>
        <p:nvPicPr>
          <p:cNvPr id="5" name="Picture 4" descr="A statue of a person&#10;&#10;Description automatically generated with medium confidence">
            <a:extLst>
              <a:ext uri="{FF2B5EF4-FFF2-40B4-BE49-F238E27FC236}">
                <a16:creationId xmlns:a16="http://schemas.microsoft.com/office/drawing/2014/main" id="{DA16130C-A187-2C4D-9C7D-634ED526E31F}"/>
              </a:ext>
            </a:extLst>
          </p:cNvPr>
          <p:cNvPicPr>
            <a:picLocks noChangeAspect="1"/>
          </p:cNvPicPr>
          <p:nvPr/>
        </p:nvPicPr>
        <p:blipFill>
          <a:blip r:embed="rId2"/>
          <a:stretch>
            <a:fillRect/>
          </a:stretch>
        </p:blipFill>
        <p:spPr>
          <a:xfrm>
            <a:off x="668489" y="756941"/>
            <a:ext cx="4292600" cy="4559300"/>
          </a:xfrm>
          <a:prstGeom prst="rect">
            <a:avLst/>
          </a:prstGeom>
        </p:spPr>
      </p:pic>
    </p:spTree>
    <p:extLst>
      <p:ext uri="{BB962C8B-B14F-4D97-AF65-F5344CB8AC3E}">
        <p14:creationId xmlns:p14="http://schemas.microsoft.com/office/powerpoint/2010/main" val="790762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FD8AD-C2FE-CA46-A409-F677B257ED8A}"/>
              </a:ext>
            </a:extLst>
          </p:cNvPr>
          <p:cNvSpPr>
            <a:spLocks noGrp="1"/>
          </p:cNvSpPr>
          <p:nvPr>
            <p:ph type="title"/>
          </p:nvPr>
        </p:nvSpPr>
        <p:spPr>
          <a:xfrm>
            <a:off x="4427034" y="681037"/>
            <a:ext cx="6055111" cy="880135"/>
          </a:xfrm>
        </p:spPr>
        <p:txBody>
          <a:bodyPr>
            <a:normAutofit/>
          </a:bodyPr>
          <a:lstStyle/>
          <a:p>
            <a:r>
              <a:rPr lang="en-US" dirty="0">
                <a:latin typeface="Herculanum" panose="02000505000000020004" pitchFamily="2" charset="77"/>
              </a:rPr>
              <a:t>Thrasymachus</a:t>
            </a:r>
          </a:p>
        </p:txBody>
      </p:sp>
      <p:sp>
        <p:nvSpPr>
          <p:cNvPr id="7" name="Content Placeholder 6">
            <a:extLst>
              <a:ext uri="{FF2B5EF4-FFF2-40B4-BE49-F238E27FC236}">
                <a16:creationId xmlns:a16="http://schemas.microsoft.com/office/drawing/2014/main" id="{8868C254-DDAC-E54A-BB76-999F06A19927}"/>
              </a:ext>
            </a:extLst>
          </p:cNvPr>
          <p:cNvSpPr>
            <a:spLocks noGrp="1"/>
          </p:cNvSpPr>
          <p:nvPr>
            <p:ph idx="1"/>
          </p:nvPr>
        </p:nvSpPr>
        <p:spPr>
          <a:xfrm>
            <a:off x="4594302" y="2888166"/>
            <a:ext cx="6646128" cy="3288797"/>
          </a:xfrm>
        </p:spPr>
        <p:txBody>
          <a:bodyPr>
            <a:noAutofit/>
          </a:bodyPr>
          <a:lstStyle/>
          <a:p>
            <a:pPr marL="0" indent="0">
              <a:buNone/>
            </a:pPr>
            <a:r>
              <a:rPr lang="en-US" sz="1800" dirty="0">
                <a:latin typeface="Garamond" panose="02020404030301010803" pitchFamily="18" charset="0"/>
              </a:rPr>
              <a:t>Portrayed by Plato in the </a:t>
            </a:r>
            <a:r>
              <a:rPr lang="en-US" sz="1800" i="1" dirty="0">
                <a:latin typeface="Garamond" panose="02020404030301010803" pitchFamily="18" charset="0"/>
              </a:rPr>
              <a:t>Republic</a:t>
            </a:r>
            <a:r>
              <a:rPr lang="en-US" sz="1800" dirty="0">
                <a:latin typeface="Garamond" panose="02020404030301010803" pitchFamily="18" charset="0"/>
              </a:rPr>
              <a:t> as Socrates’ main opponent, Thrasymachus is reported to have drawn the consequence that since there is no truth then all disputation about morality is pointless. He is famous, or rather infamous, for having come to the conclusion that "might makes right" and "justice is in the interest of the stronger." </a:t>
            </a:r>
          </a:p>
        </p:txBody>
      </p:sp>
      <p:sp>
        <p:nvSpPr>
          <p:cNvPr id="11" name="Content Placeholder 6">
            <a:extLst>
              <a:ext uri="{FF2B5EF4-FFF2-40B4-BE49-F238E27FC236}">
                <a16:creationId xmlns:a16="http://schemas.microsoft.com/office/drawing/2014/main" id="{BB37E3CB-15A1-A641-9ADF-1CC713A88452}"/>
              </a:ext>
            </a:extLst>
          </p:cNvPr>
          <p:cNvSpPr txBox="1">
            <a:spLocks/>
          </p:cNvSpPr>
          <p:nvPr/>
        </p:nvSpPr>
        <p:spPr>
          <a:xfrm>
            <a:off x="4427034" y="1873406"/>
            <a:ext cx="7125629" cy="8028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latin typeface="Big Caslon Medium" panose="02000603090000020003" pitchFamily="2" charset="-79"/>
                <a:cs typeface="Big Caslon Medium" panose="02000603090000020003" pitchFamily="2" charset="-79"/>
              </a:rPr>
              <a:t>"Might makes right!"</a:t>
            </a:r>
          </a:p>
        </p:txBody>
      </p:sp>
      <p:sp>
        <p:nvSpPr>
          <p:cNvPr id="6" name="TextBox 5">
            <a:extLst>
              <a:ext uri="{FF2B5EF4-FFF2-40B4-BE49-F238E27FC236}">
                <a16:creationId xmlns:a16="http://schemas.microsoft.com/office/drawing/2014/main" id="{55B1F4A6-9F57-B84F-93D8-0CCB46F31D51}"/>
              </a:ext>
            </a:extLst>
          </p:cNvPr>
          <p:cNvSpPr txBox="1"/>
          <p:nvPr/>
        </p:nvSpPr>
        <p:spPr>
          <a:xfrm>
            <a:off x="852948" y="5720576"/>
            <a:ext cx="441042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Thrasymachus </a:t>
            </a:r>
            <a:r>
              <a:rPr lang="en-US" sz="1400" dirty="0">
                <a:latin typeface="Times New Roman" panose="02020603050405020304" pitchFamily="18" charset="0"/>
                <a:cs typeface="Times New Roman" panose="02020603050405020304" pitchFamily="18" charset="0"/>
              </a:rPr>
              <a:t>(c. 459—400 B.C.)</a:t>
            </a:r>
          </a:p>
        </p:txBody>
      </p:sp>
      <p:pic>
        <p:nvPicPr>
          <p:cNvPr id="5" name="Picture 4" descr="A statue of a person&#10;&#10;Description automatically generated with low confidence">
            <a:extLst>
              <a:ext uri="{FF2B5EF4-FFF2-40B4-BE49-F238E27FC236}">
                <a16:creationId xmlns:a16="http://schemas.microsoft.com/office/drawing/2014/main" id="{B51CB76F-1468-2A4E-B8F1-5F1228059266}"/>
              </a:ext>
            </a:extLst>
          </p:cNvPr>
          <p:cNvPicPr>
            <a:picLocks noChangeAspect="1"/>
          </p:cNvPicPr>
          <p:nvPr/>
        </p:nvPicPr>
        <p:blipFill>
          <a:blip r:embed="rId2"/>
          <a:stretch>
            <a:fillRect/>
          </a:stretch>
        </p:blipFill>
        <p:spPr>
          <a:xfrm>
            <a:off x="639337" y="681037"/>
            <a:ext cx="3467100" cy="4965700"/>
          </a:xfrm>
          <a:prstGeom prst="rect">
            <a:avLst/>
          </a:prstGeom>
        </p:spPr>
      </p:pic>
    </p:spTree>
    <p:extLst>
      <p:ext uri="{BB962C8B-B14F-4D97-AF65-F5344CB8AC3E}">
        <p14:creationId xmlns:p14="http://schemas.microsoft.com/office/powerpoint/2010/main" val="3825233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FD8AD-C2FE-CA46-A409-F677B257ED8A}"/>
              </a:ext>
            </a:extLst>
          </p:cNvPr>
          <p:cNvSpPr>
            <a:spLocks noGrp="1"/>
          </p:cNvSpPr>
          <p:nvPr>
            <p:ph type="title"/>
          </p:nvPr>
        </p:nvSpPr>
        <p:spPr>
          <a:xfrm>
            <a:off x="7738946" y="681037"/>
            <a:ext cx="3791067" cy="567901"/>
          </a:xfrm>
        </p:spPr>
        <p:txBody>
          <a:bodyPr>
            <a:normAutofit fontScale="90000"/>
          </a:bodyPr>
          <a:lstStyle/>
          <a:p>
            <a:r>
              <a:rPr lang="en-US" dirty="0">
                <a:latin typeface="Herculanum" panose="02000505000000020004" pitchFamily="2" charset="77"/>
              </a:rPr>
              <a:t>Callicles</a:t>
            </a:r>
          </a:p>
        </p:txBody>
      </p:sp>
      <p:sp>
        <p:nvSpPr>
          <p:cNvPr id="7" name="Content Placeholder 6">
            <a:extLst>
              <a:ext uri="{FF2B5EF4-FFF2-40B4-BE49-F238E27FC236}">
                <a16:creationId xmlns:a16="http://schemas.microsoft.com/office/drawing/2014/main" id="{8868C254-DDAC-E54A-BB76-999F06A19927}"/>
              </a:ext>
            </a:extLst>
          </p:cNvPr>
          <p:cNvSpPr>
            <a:spLocks noGrp="1"/>
          </p:cNvSpPr>
          <p:nvPr>
            <p:ph idx="1"/>
          </p:nvPr>
        </p:nvSpPr>
        <p:spPr>
          <a:xfrm>
            <a:off x="7828156" y="1248938"/>
            <a:ext cx="4084920" cy="2899316"/>
          </a:xfrm>
        </p:spPr>
        <p:txBody>
          <a:bodyPr>
            <a:noAutofit/>
          </a:bodyPr>
          <a:lstStyle/>
          <a:p>
            <a:pPr marL="0" indent="0">
              <a:buNone/>
            </a:pPr>
            <a:r>
              <a:rPr lang="en-US" sz="1800" dirty="0">
                <a:latin typeface="Garamond" panose="02020404030301010803" pitchFamily="18" charset="0"/>
              </a:rPr>
              <a:t>Callicles was one of Gorgias’ students. He is depicted in Plato’s dialogue the </a:t>
            </a:r>
            <a:r>
              <a:rPr lang="en-US" sz="1800" i="1" dirty="0">
                <a:latin typeface="Garamond" panose="02020404030301010803" pitchFamily="18" charset="0"/>
              </a:rPr>
              <a:t>Gorgias</a:t>
            </a:r>
            <a:r>
              <a:rPr lang="en-US" sz="1800" dirty="0">
                <a:latin typeface="Garamond" panose="02020404030301010803" pitchFamily="18" charset="0"/>
              </a:rPr>
              <a:t> as holding the view that “might makes right” and that traditional morality is only a means for the weak to gain power, and thus, what matters most is not justice but power.</a:t>
            </a:r>
          </a:p>
          <a:p>
            <a:pPr marL="0" indent="0">
              <a:buNone/>
            </a:pPr>
            <a:r>
              <a:rPr lang="en-US" sz="1800" dirty="0">
                <a:latin typeface="Garamond" panose="02020404030301010803" pitchFamily="18" charset="0"/>
              </a:rPr>
              <a:t>Socrates and Plato were convinced that the views of the Sophists had grave consequences for society and thus their philosophy can be seen as a reaction against the sophists. </a:t>
            </a:r>
          </a:p>
          <a:p>
            <a:pPr marL="0" indent="0">
              <a:buNone/>
            </a:pPr>
            <a:r>
              <a:rPr lang="en-US" sz="1800" dirty="0">
                <a:latin typeface="Garamond" panose="02020404030301010803" pitchFamily="18" charset="0"/>
              </a:rPr>
              <a:t>The contributions of the sophists was not all negative, however, they turned the attention of philosophers toward the areas of ethics and politics which had previously been for the most part ignored, and which would henceforth become a central concern for Socrates and Plato. </a:t>
            </a:r>
          </a:p>
        </p:txBody>
      </p:sp>
      <p:sp>
        <p:nvSpPr>
          <p:cNvPr id="6" name="TextBox 5">
            <a:extLst>
              <a:ext uri="{FF2B5EF4-FFF2-40B4-BE49-F238E27FC236}">
                <a16:creationId xmlns:a16="http://schemas.microsoft.com/office/drawing/2014/main" id="{55B1F4A6-9F57-B84F-93D8-0CCB46F31D51}"/>
              </a:ext>
            </a:extLst>
          </p:cNvPr>
          <p:cNvSpPr txBox="1"/>
          <p:nvPr/>
        </p:nvSpPr>
        <p:spPr>
          <a:xfrm>
            <a:off x="646772" y="5765179"/>
            <a:ext cx="6029442"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Roman mosaic of the 1st century BCE from Pompeii. </a:t>
            </a:r>
          </a:p>
          <a:p>
            <a:r>
              <a:rPr lang="en-US" sz="1400" dirty="0">
                <a:latin typeface="Times New Roman" panose="02020603050405020304" pitchFamily="18" charset="0"/>
                <a:cs typeface="Times New Roman" panose="02020603050405020304" pitchFamily="18" charset="0"/>
              </a:rPr>
              <a:t>The image may represent Plato’s Academy.</a:t>
            </a:r>
          </a:p>
        </p:txBody>
      </p:sp>
      <p:pic>
        <p:nvPicPr>
          <p:cNvPr id="4" name="Picture 3" descr="A picture containing text&#10;&#10;Description automatically generated">
            <a:extLst>
              <a:ext uri="{FF2B5EF4-FFF2-40B4-BE49-F238E27FC236}">
                <a16:creationId xmlns:a16="http://schemas.microsoft.com/office/drawing/2014/main" id="{14584706-540C-6440-A99F-13315D03C11A}"/>
              </a:ext>
            </a:extLst>
          </p:cNvPr>
          <p:cNvPicPr>
            <a:picLocks noChangeAspect="1"/>
          </p:cNvPicPr>
          <p:nvPr/>
        </p:nvPicPr>
        <p:blipFill>
          <a:blip r:embed="rId2"/>
          <a:stretch>
            <a:fillRect/>
          </a:stretch>
        </p:blipFill>
        <p:spPr>
          <a:xfrm>
            <a:off x="646772" y="681036"/>
            <a:ext cx="7015898" cy="4861120"/>
          </a:xfrm>
          <a:prstGeom prst="rect">
            <a:avLst/>
          </a:prstGeom>
        </p:spPr>
      </p:pic>
    </p:spTree>
    <p:extLst>
      <p:ext uri="{BB962C8B-B14F-4D97-AF65-F5344CB8AC3E}">
        <p14:creationId xmlns:p14="http://schemas.microsoft.com/office/powerpoint/2010/main" val="1954478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9BAC97EC-52CB-8742-83C8-5083B577D262}"/>
              </a:ext>
            </a:extLst>
          </p:cNvPr>
          <p:cNvPicPr>
            <a:picLocks noChangeAspect="1"/>
          </p:cNvPicPr>
          <p:nvPr/>
        </p:nvPicPr>
        <p:blipFill rotWithShape="1">
          <a:blip r:embed="rId2">
            <a:alphaModFix/>
          </a:blip>
          <a:srcRect l="3382"/>
          <a:stretch/>
        </p:blipFill>
        <p:spPr>
          <a:xfrm>
            <a:off x="5797543" y="10"/>
            <a:ext cx="6394152" cy="6857990"/>
          </a:xfrm>
          <a:prstGeom prst="rect">
            <a:avLst/>
          </a:prstGeom>
        </p:spPr>
      </p:pic>
      <p:sp>
        <p:nvSpPr>
          <p:cNvPr id="2" name="Title 1">
            <a:extLst>
              <a:ext uri="{FF2B5EF4-FFF2-40B4-BE49-F238E27FC236}">
                <a16:creationId xmlns:a16="http://schemas.microsoft.com/office/drawing/2014/main" id="{12475FAE-0C83-6943-8DD6-32771FF2078C}"/>
              </a:ext>
            </a:extLst>
          </p:cNvPr>
          <p:cNvSpPr>
            <a:spLocks noGrp="1"/>
          </p:cNvSpPr>
          <p:nvPr>
            <p:ph type="title"/>
          </p:nvPr>
        </p:nvSpPr>
        <p:spPr>
          <a:xfrm>
            <a:off x="804998" y="798445"/>
            <a:ext cx="4803636" cy="1311664"/>
          </a:xfrm>
        </p:spPr>
        <p:txBody>
          <a:bodyPr>
            <a:normAutofit/>
          </a:bodyPr>
          <a:lstStyle/>
          <a:p>
            <a:r>
              <a:rPr lang="en-US" sz="4800" dirty="0">
                <a:solidFill>
                  <a:srgbClr val="000000"/>
                </a:solidFill>
                <a:latin typeface="Times New Roman" panose="02020603050405020304" pitchFamily="18" charset="0"/>
                <a:cs typeface="Times New Roman" panose="02020603050405020304" pitchFamily="18" charset="0"/>
              </a:rPr>
              <a:t>The Milesians</a:t>
            </a:r>
          </a:p>
        </p:txBody>
      </p:sp>
      <p:sp>
        <p:nvSpPr>
          <p:cNvPr id="3" name="Content Placeholder 2">
            <a:extLst>
              <a:ext uri="{FF2B5EF4-FFF2-40B4-BE49-F238E27FC236}">
                <a16:creationId xmlns:a16="http://schemas.microsoft.com/office/drawing/2014/main" id="{F2C6DBCB-553F-A044-B39F-85015FDE83FB}"/>
              </a:ext>
            </a:extLst>
          </p:cNvPr>
          <p:cNvSpPr>
            <a:spLocks noGrp="1"/>
          </p:cNvSpPr>
          <p:nvPr>
            <p:ph idx="1"/>
          </p:nvPr>
        </p:nvSpPr>
        <p:spPr>
          <a:xfrm>
            <a:off x="804997" y="1971675"/>
            <a:ext cx="4803636" cy="4089298"/>
          </a:xfrm>
        </p:spPr>
        <p:txBody>
          <a:bodyPr anchor="ctr">
            <a:noAutofit/>
          </a:bodyPr>
          <a:lstStyle/>
          <a:p>
            <a:pPr marL="0" indent="0">
              <a:buNone/>
            </a:pPr>
            <a:r>
              <a:rPr lang="en-US" sz="2400" dirty="0">
                <a:solidFill>
                  <a:srgbClr val="000000"/>
                </a:solidFill>
                <a:latin typeface="Times New Roman" panose="02020603050405020304" pitchFamily="18" charset="0"/>
                <a:cs typeface="Times New Roman" panose="02020603050405020304" pitchFamily="18" charset="0"/>
              </a:rPr>
              <a:t>These philosophers are so named because they lived in the Ionian city of Miletus, situated in the eastern part of the Greek world on the coast of Asia Minor. These thinkers rejected the mythological and religious tradition of their ancestors and sought a naturalistic and universal explanation of existence. They shared a tendency to look for a single substance as the source of everything.</a:t>
            </a:r>
          </a:p>
        </p:txBody>
      </p:sp>
    </p:spTree>
    <p:extLst>
      <p:ext uri="{BB962C8B-B14F-4D97-AF65-F5344CB8AC3E}">
        <p14:creationId xmlns:p14="http://schemas.microsoft.com/office/powerpoint/2010/main" val="3620754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75FAE-0C83-6943-8DD6-32771FF2078C}"/>
              </a:ext>
            </a:extLst>
          </p:cNvPr>
          <p:cNvSpPr>
            <a:spLocks noGrp="1"/>
          </p:cNvSpPr>
          <p:nvPr>
            <p:ph type="title"/>
          </p:nvPr>
        </p:nvSpPr>
        <p:spPr/>
        <p:txBody>
          <a:bodyPr/>
          <a:lstStyle/>
          <a:p>
            <a:r>
              <a:rPr lang="en-US" dirty="0" err="1">
                <a:latin typeface="Times New Roman" panose="02020603050405020304" pitchFamily="18" charset="0"/>
                <a:cs typeface="Times New Roman" panose="02020603050405020304" pitchFamily="18" charset="0"/>
              </a:rPr>
              <a:t>Arché</a:t>
            </a:r>
            <a:r>
              <a:rPr lang="en-US"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ἀρχή</a:t>
            </a:r>
            <a:r>
              <a:rPr lang="el-GR"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The One behind the Many</a:t>
            </a:r>
          </a:p>
        </p:txBody>
      </p:sp>
      <p:sp>
        <p:nvSpPr>
          <p:cNvPr id="3" name="Content Placeholder 2">
            <a:extLst>
              <a:ext uri="{FF2B5EF4-FFF2-40B4-BE49-F238E27FC236}">
                <a16:creationId xmlns:a16="http://schemas.microsoft.com/office/drawing/2014/main" id="{F2C6DBCB-553F-A044-B39F-85015FDE83FB}"/>
              </a:ext>
            </a:extLst>
          </p:cNvPr>
          <p:cNvSpPr>
            <a:spLocks noGrp="1"/>
          </p:cNvSpPr>
          <p:nvPr>
            <p:ph idx="1"/>
          </p:nvPr>
        </p:nvSpPr>
        <p:spPr>
          <a:xfrm>
            <a:off x="1028700" y="1471613"/>
            <a:ext cx="10325100" cy="4705350"/>
          </a:xfrm>
        </p:spPr>
        <p:txBody>
          <a:bodyPr>
            <a:normAutofit fontScale="92500" lnSpcReduction="10000"/>
          </a:bodyPr>
          <a:lstStyle/>
          <a:p>
            <a:pPr marL="0" indent="0" algn="just">
              <a:buNone/>
            </a:pPr>
            <a:r>
              <a:rPr lang="en-US" dirty="0">
                <a:latin typeface="Times New Roman" panose="02020603050405020304" pitchFamily="18" charset="0"/>
                <a:cs typeface="Times New Roman" panose="02020603050405020304" pitchFamily="18" charset="0"/>
              </a:rPr>
              <a:t>The term "Presocratic" is commonly used to refer to those early Greek thinkers who lived before the time of Socrates from approximately 600 to 400 B.C. These thinkers attempted to find the </a:t>
            </a:r>
            <a:r>
              <a:rPr lang="en-US" i="1" dirty="0" err="1">
                <a:latin typeface="Times New Roman" panose="02020603050405020304" pitchFamily="18" charset="0"/>
                <a:cs typeface="Times New Roman" panose="02020603050405020304" pitchFamily="18" charset="0"/>
              </a:rPr>
              <a:t>arché</a:t>
            </a:r>
            <a:r>
              <a:rPr lang="en-US"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ἀρχή</a:t>
            </a:r>
            <a:r>
              <a:rPr lang="en-US" dirty="0">
                <a:latin typeface="Times New Roman" panose="02020603050405020304" pitchFamily="18" charset="0"/>
                <a:cs typeface="Times New Roman" panose="02020603050405020304" pitchFamily="18" charset="0"/>
              </a:rPr>
              <a:t>), the origin, or ultimate source of the whole of everything. The assumption they all shared is that there must be one origin of the universe. Thus, the first philosophical problem can perhaps be stated as the question, “What is the One behind the Many?” When we look upon the world and observe things with our senses, we see a multitude of different kinds of things. These early thinkers began to think that there must be some one thing, one substance, or perhaps one process, that underlies all the changing, multifarious things we see with the senses. Each of these early philosophers came up with a different answer to this fundamental first question. Is this question still asked today, do people still seek a One behind the Many? </a:t>
            </a:r>
          </a:p>
          <a:p>
            <a:endParaRPr lang="en-US" dirty="0"/>
          </a:p>
        </p:txBody>
      </p:sp>
    </p:spTree>
    <p:extLst>
      <p:ext uri="{BB962C8B-B14F-4D97-AF65-F5344CB8AC3E}">
        <p14:creationId xmlns:p14="http://schemas.microsoft.com/office/powerpoint/2010/main" val="724903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75FAE-0C83-6943-8DD6-32771FF2078C}"/>
              </a:ext>
            </a:extLst>
          </p:cNvPr>
          <p:cNvSpPr>
            <a:spLocks noGrp="1"/>
          </p:cNvSpPr>
          <p:nvPr>
            <p:ph type="title"/>
          </p:nvPr>
        </p:nvSpPr>
        <p:spPr>
          <a:xfrm>
            <a:off x="5129214" y="802955"/>
            <a:ext cx="5942868" cy="1454051"/>
          </a:xfrm>
        </p:spPr>
        <p:txBody>
          <a:bodyPr>
            <a:normAutofit/>
          </a:bodyPr>
          <a:lstStyle/>
          <a:p>
            <a:r>
              <a:rPr lang="en-US" sz="5400" dirty="0">
                <a:solidFill>
                  <a:srgbClr val="000000"/>
                </a:solidFill>
                <a:latin typeface="Herculanum" panose="02000505000000020004" pitchFamily="2" charset="77"/>
                <a:cs typeface="Times New Roman" panose="02020603050405020304" pitchFamily="18" charset="0"/>
              </a:rPr>
              <a:t>Thales</a:t>
            </a:r>
            <a:r>
              <a:rPr lang="en-US" dirty="0">
                <a:solidFill>
                  <a:srgbClr val="000000"/>
                </a:solidFill>
                <a:latin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(c. 640-546 B.C.)</a:t>
            </a:r>
          </a:p>
        </p:txBody>
      </p:sp>
      <p:sp>
        <p:nvSpPr>
          <p:cNvPr id="3" name="Content Placeholder 2">
            <a:extLst>
              <a:ext uri="{FF2B5EF4-FFF2-40B4-BE49-F238E27FC236}">
                <a16:creationId xmlns:a16="http://schemas.microsoft.com/office/drawing/2014/main" id="{F2C6DBCB-553F-A044-B39F-85015FDE83FB}"/>
              </a:ext>
            </a:extLst>
          </p:cNvPr>
          <p:cNvSpPr>
            <a:spLocks noGrp="1"/>
          </p:cNvSpPr>
          <p:nvPr>
            <p:ph idx="1"/>
          </p:nvPr>
        </p:nvSpPr>
        <p:spPr>
          <a:xfrm>
            <a:off x="5129213" y="2421682"/>
            <a:ext cx="6257811" cy="3639289"/>
          </a:xfrm>
        </p:spPr>
        <p:txBody>
          <a:bodyPr anchor="ctr">
            <a:noAutofit/>
          </a:bodyPr>
          <a:lstStyle/>
          <a:p>
            <a:pPr marL="0" indent="0" algn="just">
              <a:buNone/>
            </a:pPr>
            <a:r>
              <a:rPr lang="en-US" sz="2000" dirty="0">
                <a:solidFill>
                  <a:srgbClr val="000000"/>
                </a:solidFill>
                <a:latin typeface="Times New Roman" panose="02020603050405020304" pitchFamily="18" charset="0"/>
                <a:cs typeface="Times New Roman" panose="02020603050405020304" pitchFamily="18" charset="0"/>
              </a:rPr>
              <a:t>Often considered the "first" philosopher. He is known for this famous statement, which affirms both a single unifying primary substance as well as a divine omnipresence: "All is water, and the world is full of gods." He is perhaps the first philosopher because we see in this single fragment attributed to him by ancient writers a transition from mythos to logos, from an earlier mythic mode of thought to the beginnings of an attempt to provide a naturalistic explanation for the world based on sense observation. He is also said to have said that “the earth is a disc floating on water.” What possible observations could have led Thales to the view that the One behind the Many is water, and that the earth is a disc floating on water?</a:t>
            </a:r>
          </a:p>
        </p:txBody>
      </p:sp>
      <p:pic>
        <p:nvPicPr>
          <p:cNvPr id="6" name="Picture 5" descr="A close-up of a person&#10;&#10;Description automatically generated with low confidence">
            <a:extLst>
              <a:ext uri="{FF2B5EF4-FFF2-40B4-BE49-F238E27FC236}">
                <a16:creationId xmlns:a16="http://schemas.microsoft.com/office/drawing/2014/main" id="{65497EF1-1C80-2E43-9C34-76BA3838CFA2}"/>
              </a:ext>
            </a:extLst>
          </p:cNvPr>
          <p:cNvPicPr>
            <a:picLocks noChangeAspect="1"/>
          </p:cNvPicPr>
          <p:nvPr/>
        </p:nvPicPr>
        <p:blipFill>
          <a:blip r:embed="rId2"/>
          <a:stretch>
            <a:fillRect/>
          </a:stretch>
        </p:blipFill>
        <p:spPr>
          <a:xfrm>
            <a:off x="-1" y="0"/>
            <a:ext cx="4672013" cy="6852286"/>
          </a:xfrm>
          <a:prstGeom prst="rect">
            <a:avLst/>
          </a:prstGeom>
        </p:spPr>
      </p:pic>
    </p:spTree>
    <p:extLst>
      <p:ext uri="{BB962C8B-B14F-4D97-AF65-F5344CB8AC3E}">
        <p14:creationId xmlns:p14="http://schemas.microsoft.com/office/powerpoint/2010/main" val="269023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culpture, building, small, sitting&#10;&#10;Description automatically generated">
            <a:extLst>
              <a:ext uri="{FF2B5EF4-FFF2-40B4-BE49-F238E27FC236}">
                <a16:creationId xmlns:a16="http://schemas.microsoft.com/office/drawing/2014/main" id="{7FAD25D6-6BCD-E943-B4E6-A8C5D605BF83}"/>
              </a:ext>
            </a:extLst>
          </p:cNvPr>
          <p:cNvPicPr>
            <a:picLocks noChangeAspect="1"/>
          </p:cNvPicPr>
          <p:nvPr/>
        </p:nvPicPr>
        <p:blipFill rotWithShape="1">
          <a:blip r:embed="rId2"/>
          <a:srcRect r="38481" b="-1"/>
          <a:stretch/>
        </p:blipFill>
        <p:spPr>
          <a:xfrm>
            <a:off x="4117521" y="10"/>
            <a:ext cx="8074479" cy="6857990"/>
          </a:xfrm>
          <a:prstGeom prst="rect">
            <a:avLst/>
          </a:prstGeom>
        </p:spPr>
      </p:pic>
      <p:sp>
        <p:nvSpPr>
          <p:cNvPr id="2" name="Title 1">
            <a:extLst>
              <a:ext uri="{FF2B5EF4-FFF2-40B4-BE49-F238E27FC236}">
                <a16:creationId xmlns:a16="http://schemas.microsoft.com/office/drawing/2014/main" id="{12475FAE-0C83-6943-8DD6-32771FF2078C}"/>
              </a:ext>
            </a:extLst>
          </p:cNvPr>
          <p:cNvSpPr>
            <a:spLocks noGrp="1"/>
          </p:cNvSpPr>
          <p:nvPr>
            <p:ph type="title"/>
          </p:nvPr>
        </p:nvSpPr>
        <p:spPr>
          <a:xfrm>
            <a:off x="804672" y="365125"/>
            <a:ext cx="5638991" cy="1325563"/>
          </a:xfrm>
        </p:spPr>
        <p:txBody>
          <a:bodyPr>
            <a:normAutofit/>
          </a:bodyPr>
          <a:lstStyle/>
          <a:p>
            <a:r>
              <a:rPr lang="en-US" dirty="0">
                <a:latin typeface="Herculanum" panose="02000505000000020004" pitchFamily="2" charset="77"/>
                <a:cs typeface="Times New Roman" panose="02020603050405020304" pitchFamily="18" charset="0"/>
              </a:rPr>
              <a:t>Anaximander</a:t>
            </a:r>
            <a:r>
              <a:rPr lang="en-US" dirty="0">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(c. 611-547 B.C.)</a:t>
            </a:r>
          </a:p>
        </p:txBody>
      </p:sp>
      <p:sp>
        <p:nvSpPr>
          <p:cNvPr id="3" name="Content Placeholder 2">
            <a:extLst>
              <a:ext uri="{FF2B5EF4-FFF2-40B4-BE49-F238E27FC236}">
                <a16:creationId xmlns:a16="http://schemas.microsoft.com/office/drawing/2014/main" id="{F2C6DBCB-553F-A044-B39F-85015FDE83FB}"/>
              </a:ext>
            </a:extLst>
          </p:cNvPr>
          <p:cNvSpPr>
            <a:spLocks noGrp="1"/>
          </p:cNvSpPr>
          <p:nvPr>
            <p:ph idx="1"/>
          </p:nvPr>
        </p:nvSpPr>
        <p:spPr>
          <a:xfrm>
            <a:off x="804672" y="1690689"/>
            <a:ext cx="3941499" cy="4486274"/>
          </a:xfrm>
        </p:spPr>
        <p:txBody>
          <a:bodyPr>
            <a:noAutofit/>
          </a:bodyPr>
          <a:lstStyle/>
          <a:p>
            <a:pPr marL="0" indent="0">
              <a:buNone/>
            </a:pPr>
            <a:r>
              <a:rPr lang="en-US" sz="2400" dirty="0">
                <a:latin typeface="Times New Roman" panose="02020603050405020304" pitchFamily="18" charset="0"/>
                <a:cs typeface="Times New Roman" panose="02020603050405020304" pitchFamily="18" charset="0"/>
              </a:rPr>
              <a:t>Anaximander saw the world as a struggle of opposites, hot and cold, wet and dry. Since water puts out fire, he reasoned it could not be the source of fire, and thus not the primary source. Anaximander is notable for being the first to consider the primary substance as imperceptible. He called the primary substance or ultimate reality the apeiron, the "infinite" or "indefinite."</a:t>
            </a:r>
          </a:p>
        </p:txBody>
      </p:sp>
    </p:spTree>
    <p:extLst>
      <p:ext uri="{BB962C8B-B14F-4D97-AF65-F5344CB8AC3E}">
        <p14:creationId xmlns:p14="http://schemas.microsoft.com/office/powerpoint/2010/main" val="226946567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75FAE-0C83-6943-8DD6-32771FF2078C}"/>
              </a:ext>
            </a:extLst>
          </p:cNvPr>
          <p:cNvSpPr>
            <a:spLocks noGrp="1"/>
          </p:cNvSpPr>
          <p:nvPr>
            <p:ph type="title"/>
          </p:nvPr>
        </p:nvSpPr>
        <p:spPr>
          <a:xfrm>
            <a:off x="640080" y="325369"/>
            <a:ext cx="4368602" cy="1956841"/>
          </a:xfrm>
        </p:spPr>
        <p:txBody>
          <a:bodyPr anchor="b">
            <a:normAutofit/>
          </a:bodyPr>
          <a:lstStyle/>
          <a:p>
            <a:r>
              <a:rPr lang="en-US" sz="5000" dirty="0">
                <a:latin typeface="Herculanum" panose="02000505000000020004" pitchFamily="2" charset="77"/>
                <a:cs typeface="Times New Roman" panose="02020603050405020304" pitchFamily="18" charset="0"/>
              </a:rPr>
              <a:t>Anaximenes</a:t>
            </a:r>
            <a:r>
              <a:rPr lang="en-US" sz="5000" dirty="0">
                <a:latin typeface="Times New Roman" panose="02020603050405020304" pitchFamily="18" charset="0"/>
                <a:cs typeface="Times New Roman" panose="02020603050405020304" pitchFamily="18" charset="0"/>
              </a:rPr>
              <a:t> </a:t>
            </a:r>
            <a:br>
              <a:rPr lang="en-US" sz="50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(c. 585-528 B.C.)</a:t>
            </a:r>
          </a:p>
        </p:txBody>
      </p:sp>
      <p:sp>
        <p:nvSpPr>
          <p:cNvPr id="3" name="Content Placeholder 2">
            <a:extLst>
              <a:ext uri="{FF2B5EF4-FFF2-40B4-BE49-F238E27FC236}">
                <a16:creationId xmlns:a16="http://schemas.microsoft.com/office/drawing/2014/main" id="{F2C6DBCB-553F-A044-B39F-85015FDE83FB}"/>
              </a:ext>
            </a:extLst>
          </p:cNvPr>
          <p:cNvSpPr>
            <a:spLocks noGrp="1"/>
          </p:cNvSpPr>
          <p:nvPr>
            <p:ph idx="1"/>
          </p:nvPr>
        </p:nvSpPr>
        <p:spPr>
          <a:xfrm>
            <a:off x="640080" y="2872899"/>
            <a:ext cx="4243589" cy="3320668"/>
          </a:xfrm>
        </p:spPr>
        <p:txBody>
          <a:bodyPr>
            <a:normAutofit/>
          </a:bodyPr>
          <a:lstStyle/>
          <a:p>
            <a:pPr marL="0" indent="0">
              <a:buNone/>
            </a:pPr>
            <a:r>
              <a:rPr lang="en-US" sz="2200" dirty="0">
                <a:latin typeface="Times New Roman" panose="02020603050405020304" pitchFamily="18" charset="0"/>
                <a:cs typeface="Times New Roman" panose="02020603050405020304" pitchFamily="18" charset="0"/>
              </a:rPr>
              <a:t>Anaximenes thought of the basic substance as "air." Through completely natural processes of condensation and rarefaction everything separated out into its form from </a:t>
            </a:r>
            <a:r>
              <a:rPr lang="en-US" sz="2200" dirty="0" err="1">
                <a:latin typeface="Times New Roman" panose="02020603050405020304" pitchFamily="18" charset="0"/>
                <a:cs typeface="Times New Roman" panose="02020603050405020304" pitchFamily="18" charset="0"/>
              </a:rPr>
              <a:t>Air."Just</a:t>
            </a:r>
            <a:r>
              <a:rPr lang="en-US" sz="2200" dirty="0">
                <a:latin typeface="Times New Roman" panose="02020603050405020304" pitchFamily="18" charset="0"/>
                <a:cs typeface="Times New Roman" panose="02020603050405020304" pitchFamily="18" charset="0"/>
              </a:rPr>
              <a:t> as our soul, which is air, integrates us, so breath and air surround the whole cosmos."</a:t>
            </a:r>
          </a:p>
        </p:txBody>
      </p:sp>
      <p:pic>
        <p:nvPicPr>
          <p:cNvPr id="5" name="Picture 4" descr="A picture containing text, book, sitting, brown&#10;&#10;Description automatically generated">
            <a:extLst>
              <a:ext uri="{FF2B5EF4-FFF2-40B4-BE49-F238E27FC236}">
                <a16:creationId xmlns:a16="http://schemas.microsoft.com/office/drawing/2014/main" id="{8D2215CB-2299-DE4A-A5CC-2013BF978D1A}"/>
              </a:ext>
            </a:extLst>
          </p:cNvPr>
          <p:cNvPicPr>
            <a:picLocks noChangeAspect="1"/>
          </p:cNvPicPr>
          <p:nvPr/>
        </p:nvPicPr>
        <p:blipFill rotWithShape="1">
          <a:blip r:embed="rId2"/>
          <a:srcRect t="2429"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84412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75FAE-0C83-6943-8DD6-32771FF2078C}"/>
              </a:ext>
            </a:extLst>
          </p:cNvPr>
          <p:cNvSpPr>
            <a:spLocks noGrp="1"/>
          </p:cNvSpPr>
          <p:nvPr>
            <p:ph type="title"/>
          </p:nvPr>
        </p:nvSpPr>
        <p:spPr>
          <a:xfrm>
            <a:off x="821516" y="640263"/>
            <a:ext cx="6204984" cy="1344975"/>
          </a:xfrm>
        </p:spPr>
        <p:txBody>
          <a:bodyPr>
            <a:normAutofit/>
          </a:bodyPr>
          <a:lstStyle/>
          <a:p>
            <a:r>
              <a:rPr lang="en-US" sz="4000" i="1">
                <a:latin typeface="Times New Roman" panose="02020603050405020304" pitchFamily="18" charset="0"/>
                <a:cs typeface="Times New Roman" panose="02020603050405020304" pitchFamily="18" charset="0"/>
              </a:rPr>
              <a:t>Mythos</a:t>
            </a:r>
            <a:r>
              <a:rPr lang="en-US" sz="4000">
                <a:latin typeface="Times New Roman" panose="02020603050405020304" pitchFamily="18" charset="0"/>
                <a:cs typeface="Times New Roman" panose="02020603050405020304" pitchFamily="18" charset="0"/>
              </a:rPr>
              <a:t> to </a:t>
            </a:r>
            <a:r>
              <a:rPr lang="en-US" sz="4000" i="1">
                <a:latin typeface="Times New Roman" panose="02020603050405020304" pitchFamily="18" charset="0"/>
                <a:cs typeface="Times New Roman" panose="02020603050405020304" pitchFamily="18" charset="0"/>
              </a:rPr>
              <a:t>Logos</a:t>
            </a:r>
          </a:p>
        </p:txBody>
      </p:sp>
      <p:sp>
        <p:nvSpPr>
          <p:cNvPr id="3" name="Content Placeholder 2">
            <a:extLst>
              <a:ext uri="{FF2B5EF4-FFF2-40B4-BE49-F238E27FC236}">
                <a16:creationId xmlns:a16="http://schemas.microsoft.com/office/drawing/2014/main" id="{F2C6DBCB-553F-A044-B39F-85015FDE83FB}"/>
              </a:ext>
            </a:extLst>
          </p:cNvPr>
          <p:cNvSpPr>
            <a:spLocks noGrp="1"/>
          </p:cNvSpPr>
          <p:nvPr>
            <p:ph idx="1"/>
          </p:nvPr>
        </p:nvSpPr>
        <p:spPr>
          <a:xfrm>
            <a:off x="821515" y="2121762"/>
            <a:ext cx="6204984" cy="3626917"/>
          </a:xfrm>
        </p:spPr>
        <p:txBody>
          <a:bodyPr>
            <a:normAutofit/>
          </a:bodyPr>
          <a:lstStyle/>
          <a:p>
            <a:pPr marL="0" indent="0">
              <a:buNone/>
            </a:pPr>
            <a:r>
              <a:rPr lang="en-US" sz="1300" dirty="0">
                <a:latin typeface="Times New Roman" panose="02020603050405020304" pitchFamily="18" charset="0"/>
                <a:cs typeface="Times New Roman" panose="02020603050405020304" pitchFamily="18" charset="0"/>
              </a:rPr>
              <a:t>Much like Homer these earliest philosophers perceived nature and divinity as yet intertwined. They also maintained something of the old Homeric sense of a moral order governing the cosmos, an impersonal fate that preserved the world's equilibrium amidst all its changes.</a:t>
            </a:r>
          </a:p>
          <a:p>
            <a:pPr marL="0" indent="0">
              <a:buNone/>
            </a:pPr>
            <a:r>
              <a:rPr lang="en-US" sz="1300" dirty="0">
                <a:latin typeface="Times New Roman" panose="02020603050405020304" pitchFamily="18" charset="0"/>
                <a:cs typeface="Times New Roman" panose="02020603050405020304" pitchFamily="18" charset="0"/>
              </a:rPr>
              <a:t>But the decisive step had been taken. The Greek mind now strove to discover a natural explanation for the cosmos by means of observation and reasoning, and these explanations soon began to shed their residual mythological components. Ultimate, universal questions were being asked, and answers were being sought from a new quarter—the human mind's critical analysis of material phenomenon. Nature was to be explained in terms of nature itself, not of something fundamentally beyond nature, and in impersonal terms rather than by means of personal gods and goddesses. The primitive universe ruled by anthropomorphic deities began to give way to a world whose source and substance was a primary natural element such as water, air, or fire. In time, these primary substances would cease to be endowed with divinity or intelligence and would instead be understood as purely material entities mechanically moved by chance or blind necessity. But already a rudimentary intelligence grew stronger, the sovereign power of the old gods grew weak.</a:t>
            </a:r>
          </a:p>
        </p:txBody>
      </p:sp>
      <p:pic>
        <p:nvPicPr>
          <p:cNvPr id="5" name="Picture 4" descr="Diagram&#10;&#10;Description automatically generated">
            <a:extLst>
              <a:ext uri="{FF2B5EF4-FFF2-40B4-BE49-F238E27FC236}">
                <a16:creationId xmlns:a16="http://schemas.microsoft.com/office/drawing/2014/main" id="{98602AFF-B9C3-FD46-A802-08331D733413}"/>
              </a:ext>
            </a:extLst>
          </p:cNvPr>
          <p:cNvPicPr>
            <a:picLocks noChangeAspect="1"/>
          </p:cNvPicPr>
          <p:nvPr/>
        </p:nvPicPr>
        <p:blipFill>
          <a:blip r:embed="rId2"/>
          <a:stretch>
            <a:fillRect/>
          </a:stretch>
        </p:blipFill>
        <p:spPr>
          <a:xfrm>
            <a:off x="7829551" y="328141"/>
            <a:ext cx="4042409" cy="2243536"/>
          </a:xfrm>
          <a:prstGeom prst="rect">
            <a:avLst/>
          </a:prstGeom>
        </p:spPr>
      </p:pic>
      <p:pic>
        <p:nvPicPr>
          <p:cNvPr id="7" name="Picture 6" descr="A close up of text on a black background&#10;&#10;Description automatically generated">
            <a:extLst>
              <a:ext uri="{FF2B5EF4-FFF2-40B4-BE49-F238E27FC236}">
                <a16:creationId xmlns:a16="http://schemas.microsoft.com/office/drawing/2014/main" id="{FB24252F-BC78-FD4A-B57D-AB5FDD4D969F}"/>
              </a:ext>
            </a:extLst>
          </p:cNvPr>
          <p:cNvPicPr>
            <a:picLocks noChangeAspect="1"/>
          </p:cNvPicPr>
          <p:nvPr/>
        </p:nvPicPr>
        <p:blipFill>
          <a:blip r:embed="rId3"/>
          <a:stretch>
            <a:fillRect/>
          </a:stretch>
        </p:blipFill>
        <p:spPr>
          <a:xfrm>
            <a:off x="8397725" y="2828925"/>
            <a:ext cx="2906062" cy="3388994"/>
          </a:xfrm>
          <a:prstGeom prst="rect">
            <a:avLst/>
          </a:prstGeom>
        </p:spPr>
      </p:pic>
    </p:spTree>
    <p:extLst>
      <p:ext uri="{BB962C8B-B14F-4D97-AF65-F5344CB8AC3E}">
        <p14:creationId xmlns:p14="http://schemas.microsoft.com/office/powerpoint/2010/main" val="1429558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75FAE-0C83-6943-8DD6-32771FF2078C}"/>
              </a:ext>
            </a:extLst>
          </p:cNvPr>
          <p:cNvSpPr>
            <a:spLocks noGrp="1"/>
          </p:cNvSpPr>
          <p:nvPr>
            <p:ph type="title"/>
          </p:nvPr>
        </p:nvSpPr>
        <p:spPr>
          <a:xfrm>
            <a:off x="481013" y="3752849"/>
            <a:ext cx="3742969" cy="2452687"/>
          </a:xfrm>
        </p:spPr>
        <p:txBody>
          <a:bodyPr anchor="ctr">
            <a:normAutofit/>
          </a:bodyPr>
          <a:lstStyle/>
          <a:p>
            <a:r>
              <a:rPr lang="en-US" dirty="0">
                <a:latin typeface="Herculanum" panose="02000505000000020004" pitchFamily="2" charset="77"/>
                <a:cs typeface="Times New Roman" panose="02020603050405020304" pitchFamily="18" charset="0"/>
              </a:rPr>
              <a:t>Pythagoras</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(c. 582-c.507 B.C.) </a:t>
            </a:r>
          </a:p>
        </p:txBody>
      </p:sp>
      <p:sp>
        <p:nvSpPr>
          <p:cNvPr id="3" name="Content Placeholder 2">
            <a:extLst>
              <a:ext uri="{FF2B5EF4-FFF2-40B4-BE49-F238E27FC236}">
                <a16:creationId xmlns:a16="http://schemas.microsoft.com/office/drawing/2014/main" id="{F2C6DBCB-553F-A044-B39F-85015FDE83FB}"/>
              </a:ext>
            </a:extLst>
          </p:cNvPr>
          <p:cNvSpPr>
            <a:spLocks noGrp="1"/>
          </p:cNvSpPr>
          <p:nvPr>
            <p:ph idx="1"/>
          </p:nvPr>
        </p:nvSpPr>
        <p:spPr>
          <a:xfrm>
            <a:off x="4223982" y="3752850"/>
            <a:ext cx="7485413" cy="2452687"/>
          </a:xfrm>
        </p:spPr>
        <p:txBody>
          <a:bodyPr anchor="ctr">
            <a:normAutofit/>
          </a:bodyPr>
          <a:lstStyle/>
          <a:p>
            <a:pPr marL="0" indent="0">
              <a:buNone/>
            </a:pPr>
            <a:r>
              <a:rPr lang="en-US" sz="1700"/>
              <a:t>Established a school of philosophy which lasted 400 years that was dedicated to a kind of mathematical contemplation of the universe. Pythagoras held that “all things are numbers.” this might seem absurd at first, but what Pythagoras meant is that the universe could be understood in terms of numbers. A correct description of reality could then be given in terms of mathematical formulas. Pythagoras was also the leader of a religious cult that practiced asceticism, numerology, and vegetarianism. Pythagoras also is important because of his belief in the immortality of the soul. For both his belief in the importance of mathematics and for his belief in the immortality of the soul Pythagoras had a profound impact upon Plato.</a:t>
            </a:r>
          </a:p>
        </p:txBody>
      </p:sp>
      <p:pic>
        <p:nvPicPr>
          <p:cNvPr id="5" name="Picture 4" descr="A picture containing looking, person, face, wearing&#10;&#10;Description automatically generated">
            <a:extLst>
              <a:ext uri="{FF2B5EF4-FFF2-40B4-BE49-F238E27FC236}">
                <a16:creationId xmlns:a16="http://schemas.microsoft.com/office/drawing/2014/main" id="{613C23C1-3D6B-1643-B1E8-813EDF7AAE92}"/>
              </a:ext>
            </a:extLst>
          </p:cNvPr>
          <p:cNvPicPr>
            <a:picLocks noChangeAspect="1"/>
          </p:cNvPicPr>
          <p:nvPr/>
        </p:nvPicPr>
        <p:blipFill rotWithShape="1">
          <a:blip r:embed="rId2"/>
          <a:srcRect t="16280" b="2961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25154595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28698</TotalTime>
  <Words>2964</Words>
  <Application>Microsoft Macintosh PowerPoint</Application>
  <PresentationFormat>Widescreen</PresentationFormat>
  <Paragraphs>68</Paragraphs>
  <Slides>22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BIG CASLON MEDIUM</vt:lpstr>
      <vt:lpstr>BIG CASLON MEDIUM</vt:lpstr>
      <vt:lpstr>Calibri</vt:lpstr>
      <vt:lpstr>Calibri Light</vt:lpstr>
      <vt:lpstr>Engravers MT</vt:lpstr>
      <vt:lpstr>Garamond</vt:lpstr>
      <vt:lpstr>Herculanum</vt:lpstr>
      <vt:lpstr>Times New Roman</vt:lpstr>
      <vt:lpstr>Office Theme</vt:lpstr>
      <vt:lpstr>Early Greek Philosophy</vt:lpstr>
      <vt:lpstr>PowerPoint Presentation</vt:lpstr>
      <vt:lpstr>The Milesians</vt:lpstr>
      <vt:lpstr>Arché (ἀρχή): The One behind the Many</vt:lpstr>
      <vt:lpstr>Thales (c. 640-546 B.C.)</vt:lpstr>
      <vt:lpstr>Anaximander  (c. 611-547 B.C.)</vt:lpstr>
      <vt:lpstr>Anaximenes  (c. 585-528 B.C.)</vt:lpstr>
      <vt:lpstr>Mythos to Logos</vt:lpstr>
      <vt:lpstr>Pythagoras  (c. 582-c.507 B.C.) </vt:lpstr>
      <vt:lpstr>Xenophanes</vt:lpstr>
      <vt:lpstr>Heraclitus  (c. 535-475 B.C.)</vt:lpstr>
      <vt:lpstr> Parmenides  (fifth century B.C.)</vt:lpstr>
      <vt:lpstr> Parmenides Rationalism: Knowledge comes from Reason and not the Senses</vt:lpstr>
      <vt:lpstr>Zeno  (c. 489-430 B.C.)</vt:lpstr>
      <vt:lpstr> Empedocles  (c. 495-c. 435 B.C.)</vt:lpstr>
      <vt:lpstr> Anaxagoras  (c. 500-c. 528 B.C.)</vt:lpstr>
      <vt:lpstr>Leucippus  (c. 430 B.C.)    Democritus (460-370 B.C.)</vt:lpstr>
      <vt:lpstr>The Sophists</vt:lpstr>
      <vt:lpstr>Protagoras</vt:lpstr>
      <vt:lpstr>Gorgias</vt:lpstr>
      <vt:lpstr>Thrasymachus</vt:lpstr>
      <vt:lpstr>Callicles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Greek Philosophy</dc:title>
  <dc:creator>Timothy Freeman</dc:creator>
  <cp:lastModifiedBy>Timothy Freeman</cp:lastModifiedBy>
  <cp:revision>12</cp:revision>
  <dcterms:created xsi:type="dcterms:W3CDTF">2021-01-15T19:52:15Z</dcterms:created>
  <dcterms:modified xsi:type="dcterms:W3CDTF">2021-09-08T07:00:07Z</dcterms:modified>
</cp:coreProperties>
</file>