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 snapToObjects="1">
      <p:cViewPr>
        <p:scale>
          <a:sx n="112" d="100"/>
          <a:sy n="112" d="100"/>
        </p:scale>
        <p:origin x="-8" y="5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53CD9-1BA7-1E4D-8C37-E5E640104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8F1634-CB6F-8B4F-8DE3-92CE7FA972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25554C-4080-9B44-B116-8733EA67B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EC76B-6031-DB4C-A889-54C38FC7F0EC}" type="datetimeFigureOut">
              <a:rPr lang="en-US" smtClean="0"/>
              <a:t>8/24/20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94FFD-7708-2B45-A178-5F1EF5B75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00A9B-5BF8-964E-9E15-6532FFCCF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2AE8-7D82-0343-AFEE-1F5E72A7F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065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C8BEA-5AAC-9D49-AC97-113CE9A67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923C27-F569-8048-AAD0-7F83DF328A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B4D837-ECA5-4B41-9B0C-62B1D087A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EC76B-6031-DB4C-A889-54C38FC7F0EC}" type="datetimeFigureOut">
              <a:rPr lang="en-US" smtClean="0"/>
              <a:t>8/24/20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EB555E-2E3E-7149-B957-B45C7FFD1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56C7CC-B8CB-334B-80D9-F47CAF1ED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2AE8-7D82-0343-AFEE-1F5E72A7F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28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2CC410-F562-6241-9A03-EB56F78304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E8ED0C-6443-824A-9638-9EBFCFF10F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0786A-C2C3-4941-9D8A-A70A907D3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EC76B-6031-DB4C-A889-54C38FC7F0EC}" type="datetimeFigureOut">
              <a:rPr lang="en-US" smtClean="0"/>
              <a:t>8/24/20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28BB32-4B1B-BD4C-B24C-6CEA36106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76CD7-4505-B040-AA99-EF55B5A67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2AE8-7D82-0343-AFEE-1F5E72A7F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575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36CAB-5D76-E94C-B20E-5AC474B5A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0F5C33-95A5-4446-8D2F-D2DD4FF36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8EC243-B24D-6844-A97E-E73DA3A12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EC76B-6031-DB4C-A889-54C38FC7F0EC}" type="datetimeFigureOut">
              <a:rPr lang="en-US" smtClean="0"/>
              <a:t>8/24/20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EC6F44-A3A1-4641-A6B4-80B480FC6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84D500-6756-934F-993B-9A56CADEE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2AE8-7D82-0343-AFEE-1F5E72A7F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416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6F022-88A0-614A-976E-B5A41FB6E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D2CEA3-C9C3-AC44-9C58-FF0F76AD48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24AF72-7D18-2145-B385-5DF2E7A12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EC76B-6031-DB4C-A889-54C38FC7F0EC}" type="datetimeFigureOut">
              <a:rPr lang="en-US" smtClean="0"/>
              <a:t>8/24/20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C9FA97-1CAA-2D43-BE7D-EE1314606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88B10A-27D2-6C45-8ED3-51655040F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2AE8-7D82-0343-AFEE-1F5E72A7F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587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04A0A-3E2A-0D40-A324-D59AA1CF1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72C3D5-9319-E647-98A6-A4D94807A8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87FD92-6386-CD49-AE1B-8B7906AE47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916520-980A-1F4E-A6C6-2874F0BCF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EC76B-6031-DB4C-A889-54C38FC7F0EC}" type="datetimeFigureOut">
              <a:rPr lang="en-US" smtClean="0"/>
              <a:t>8/24/20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B4C239-9BF8-B843-889A-EA5B7A7D3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1B8AF2-C6DA-DA45-8A94-F92FECF8A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2AE8-7D82-0343-AFEE-1F5E72A7F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648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446E1-B4AA-B445-9E64-269E96931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C61AF4-B39C-3744-8763-724E783CB7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85E34C-DEFA-684E-8B35-6C620888BF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BBFAD6-ACCC-8F45-A3B8-FD7BEB25FE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B9E41D-4100-BE46-889D-5D8B29DFC5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634925-826D-7346-9F0C-EB9406ECD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EC76B-6031-DB4C-A889-54C38FC7F0EC}" type="datetimeFigureOut">
              <a:rPr lang="en-US" smtClean="0"/>
              <a:t>8/24/20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EB0726-1816-4A42-91EB-CD324EAA3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36F01E-6EB3-9742-9FC5-9BC3BB3B5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2AE8-7D82-0343-AFEE-1F5E72A7F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299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1457B-056C-A44E-A77F-6CFA805B4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DF58E3-C0B8-794A-8F67-4C67DB422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EC76B-6031-DB4C-A889-54C38FC7F0EC}" type="datetimeFigureOut">
              <a:rPr lang="en-US" smtClean="0"/>
              <a:t>8/24/20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F7C3D2-8A78-F94E-A1ED-3574EF0D2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01D920-5278-B644-B94E-DB5878281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2AE8-7D82-0343-AFEE-1F5E72A7F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200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97F933-D75E-FE4C-82EA-3558D3241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EC76B-6031-DB4C-A889-54C38FC7F0EC}" type="datetimeFigureOut">
              <a:rPr lang="en-US" smtClean="0"/>
              <a:t>8/24/20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B8616A-2F91-2342-B59A-01500747E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35E289-F71C-1842-983B-F497247F5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2AE8-7D82-0343-AFEE-1F5E72A7F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437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CA016-9651-B548-8143-A649474B9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3A78C4-CBFE-154C-9781-4AAB13B7A3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7CEAB2-BD0B-4440-B88C-1AC5807C63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6A23EB-409B-664D-802D-6A15271CE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EC76B-6031-DB4C-A889-54C38FC7F0EC}" type="datetimeFigureOut">
              <a:rPr lang="en-US" smtClean="0"/>
              <a:t>8/24/20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1EF96F-67B6-7141-A1E7-6C60BE59C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2E61B7-7A73-B945-882B-FADA4E88A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2AE8-7D82-0343-AFEE-1F5E72A7F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163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9426F-FDB9-9C4C-BD5D-50C733813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039882-B1D6-AB49-9470-BE03BC33B9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CA0D0D-7861-464F-A85D-6A45177382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0D9182-52C0-604B-9157-EF41B5A4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EC76B-6031-DB4C-A889-54C38FC7F0EC}" type="datetimeFigureOut">
              <a:rPr lang="en-US" smtClean="0"/>
              <a:t>8/24/20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6F002C-FF28-F242-81AF-F14F927AC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46F45E-9F11-A64E-B105-90A3F1ED7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2AE8-7D82-0343-AFEE-1F5E72A7F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868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FF9686-C9EB-3A4D-B364-4CC319B67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94FD-BF57-6D4C-87AE-09754EE652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663272-1975-F744-9A06-AF3FDEDF50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EC76B-6031-DB4C-A889-54C38FC7F0EC}" type="datetimeFigureOut">
              <a:rPr lang="en-US" smtClean="0"/>
              <a:t>8/24/20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104824-8F53-644F-947C-9FD487C524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815F4-911F-4F4B-9A94-FA7EACBD20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02AE8-7D82-0343-AFEE-1F5E72A7F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771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46CB7-0A69-4042-94EB-A72FB9F22E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06287"/>
            <a:ext cx="9144000" cy="1361661"/>
          </a:xfrm>
        </p:spPr>
        <p:txBody>
          <a:bodyPr>
            <a:normAutofit fontScale="90000"/>
          </a:bodyPr>
          <a:lstStyle/>
          <a:p>
            <a:r>
              <a:rPr lang="el-GR" sz="9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φῐλοσοφῐ́ᾱ</a:t>
            </a:r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056B05-6D82-D14C-BD99-E9044A058A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46852"/>
            <a:ext cx="9144000" cy="3110948"/>
          </a:xfrm>
        </p:spPr>
        <p:txBody>
          <a:bodyPr>
            <a:normAutofit/>
          </a:bodyPr>
          <a:lstStyle/>
          <a:p>
            <a:r>
              <a:rPr lang="en-US" sz="6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Philosophíā</a:t>
            </a:r>
            <a:endParaRPr lang="en-US" sz="6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Philosophy</a:t>
            </a:r>
          </a:p>
          <a:p>
            <a:endParaRPr lang="en-US" sz="4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Love of Wisdom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264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46CB7-0A69-4042-94EB-A72FB9F22E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06287"/>
            <a:ext cx="9144000" cy="1073923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Plato’s Five Regimes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056B05-6D82-D14C-BD99-E9044A058A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1510" y="2146852"/>
            <a:ext cx="10584179" cy="3110948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Republic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have Plato’s ranking of the types of governments in descending order:</a:t>
            </a:r>
          </a:p>
          <a:p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Aristocracy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rule of the best, from </a:t>
            </a:r>
            <a:r>
              <a:rPr lang="en-US" sz="3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aristokratia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l-GR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ἀριστοκρατία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aristos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‘best’ + </a:t>
            </a:r>
            <a:r>
              <a:rPr lang="en-US" sz="3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kratia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‘power’, ‘rule’</a:t>
            </a:r>
          </a:p>
          <a:p>
            <a:r>
              <a:rPr lang="en-US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Timocracy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power of honored, from </a:t>
            </a:r>
            <a:r>
              <a:rPr lang="en-US" sz="3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tīmokratía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l-GR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τιμοκρατία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3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timē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‘ ‘honor’ + </a:t>
            </a:r>
            <a:r>
              <a:rPr lang="en-US" sz="3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kratia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‘power’, ‘rule’</a:t>
            </a:r>
          </a:p>
          <a:p>
            <a:r>
              <a:rPr lang="en-US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Oligarchy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rule by the few, from </a:t>
            </a:r>
            <a:r>
              <a:rPr lang="en-US" sz="3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oligarkhía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l-GR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ὀλιγαρχία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3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olígos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‘few’ + </a:t>
            </a:r>
            <a:r>
              <a:rPr lang="en-US" sz="3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archia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‘rule’</a:t>
            </a:r>
          </a:p>
          <a:p>
            <a:r>
              <a:rPr lang="en-US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Democracy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power of the people, from </a:t>
            </a:r>
            <a:r>
              <a:rPr lang="en-US" sz="3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dēmokratiā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(</a:t>
            </a:r>
            <a:r>
              <a:rPr lang="el-GR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δημοκρατία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3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dēmos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‘people’ + </a:t>
            </a: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kratia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‘power’</a:t>
            </a:r>
          </a:p>
          <a:p>
            <a:r>
              <a:rPr lang="en-US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Tyranny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rule by a tyrant, from </a:t>
            </a:r>
            <a:r>
              <a:rPr lang="en-US" sz="3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turannia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l-GR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τύραννία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3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turannos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‘tyrant’, an absolute ruler unrestrained by law</a:t>
            </a:r>
          </a:p>
          <a:p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967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46CB7-0A69-4042-94EB-A72FB9F22E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06287"/>
            <a:ext cx="9144000" cy="1073923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Relationship?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056B05-6D82-D14C-BD99-E9044A058A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1511" y="2146852"/>
            <a:ext cx="4011930" cy="3110948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Philosophy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0BEDFA0A-705B-A14C-8686-137D4476E668}"/>
              </a:ext>
            </a:extLst>
          </p:cNvPr>
          <p:cNvSpPr txBox="1">
            <a:spLocks/>
          </p:cNvSpPr>
          <p:nvPr/>
        </p:nvSpPr>
        <p:spPr>
          <a:xfrm>
            <a:off x="5703570" y="2146852"/>
            <a:ext cx="3749040" cy="326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Science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Literature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Religion</a:t>
            </a:r>
          </a:p>
        </p:txBody>
      </p:sp>
    </p:spTree>
    <p:extLst>
      <p:ext uri="{BB962C8B-B14F-4D97-AF65-F5344CB8AC3E}">
        <p14:creationId xmlns:p14="http://schemas.microsoft.com/office/powerpoint/2010/main" val="3821506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46CB7-0A69-4042-94EB-A72FB9F22E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06287"/>
            <a:ext cx="9144000" cy="616723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Branches or Areas of Philosophy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056B05-6D82-D14C-BD99-E9044A058A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7218" y="1525822"/>
            <a:ext cx="4011930" cy="3110948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Metaphysics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FBA0FFC2-67FD-DB46-8C13-4BA323FB76F1}"/>
              </a:ext>
            </a:extLst>
          </p:cNvPr>
          <p:cNvSpPr txBox="1">
            <a:spLocks/>
          </p:cNvSpPr>
          <p:nvPr/>
        </p:nvSpPr>
        <p:spPr>
          <a:xfrm>
            <a:off x="4629148" y="2299252"/>
            <a:ext cx="5086351" cy="31109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28D1C61B-0349-2B42-9B97-A4B2FD2E1390}"/>
              </a:ext>
            </a:extLst>
          </p:cNvPr>
          <p:cNvSpPr txBox="1">
            <a:spLocks/>
          </p:cNvSpPr>
          <p:nvPr/>
        </p:nvSpPr>
        <p:spPr>
          <a:xfrm>
            <a:off x="4400550" y="1634490"/>
            <a:ext cx="6995160" cy="37757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word comes from the title of Aristotle’s text: </a:t>
            </a:r>
          </a:p>
          <a:p>
            <a:pPr algn="l"/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Meta ta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phusika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the physics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l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branch of philosophy explores the nature of reality. Just what is the nature of reality? What is real?</a:t>
            </a:r>
          </a:p>
          <a:p>
            <a:pPr algn="l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have been many different attempts to answer this question, but the two most popular approaches are 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monism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dualism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Monism is the view that reality consists of just one kind of thing. Dualism is the view that reality consists of fundamentally two different kinds of things.</a:t>
            </a:r>
          </a:p>
          <a:p>
            <a:pPr algn="l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Another important metaphysical question is whether reality is fundamentally 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unchanging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changing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l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Metaphysics also includes questions about God’s existence and the nature of the self. Does God exist? What is the nature of God’s existence? </a:t>
            </a:r>
          </a:p>
          <a:p>
            <a:pPr algn="l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self? Is there such a thing as an immortal soul, or is the self just this mortal body? Is the mind or soul different from the body? </a:t>
            </a:r>
          </a:p>
        </p:txBody>
      </p:sp>
    </p:spTree>
    <p:extLst>
      <p:ext uri="{BB962C8B-B14F-4D97-AF65-F5344CB8AC3E}">
        <p14:creationId xmlns:p14="http://schemas.microsoft.com/office/powerpoint/2010/main" val="2088491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46CB7-0A69-4042-94EB-A72FB9F22E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06287"/>
            <a:ext cx="9144000" cy="616723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Branches or Areas of Philosophy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056B05-6D82-D14C-BD99-E9044A058A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7218" y="1525822"/>
            <a:ext cx="3394712" cy="3110948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Epistemology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FBA0FFC2-67FD-DB46-8C13-4BA323FB76F1}"/>
              </a:ext>
            </a:extLst>
          </p:cNvPr>
          <p:cNvSpPr txBox="1">
            <a:spLocks/>
          </p:cNvSpPr>
          <p:nvPr/>
        </p:nvSpPr>
        <p:spPr>
          <a:xfrm>
            <a:off x="4629148" y="2299252"/>
            <a:ext cx="5086351" cy="31109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28D1C61B-0349-2B42-9B97-A4B2FD2E1390}"/>
              </a:ext>
            </a:extLst>
          </p:cNvPr>
          <p:cNvSpPr txBox="1">
            <a:spLocks/>
          </p:cNvSpPr>
          <p:nvPr/>
        </p:nvSpPr>
        <p:spPr>
          <a:xfrm>
            <a:off x="4400550" y="1634489"/>
            <a:ext cx="6995160" cy="46172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Study of Knowledge or Theory of Knowledge</a:t>
            </a:r>
          </a:p>
          <a:p>
            <a:pPr algn="l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the Greek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epistēmē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l-G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ἐπιστήμη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‘knowledge’ and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lógos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λόγος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‘logy’, ‘the study of’. </a:t>
            </a:r>
          </a:p>
          <a:p>
            <a:pPr algn="l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do we know what we know? What is knowledge? Is knowledge possible? </a:t>
            </a:r>
          </a:p>
          <a:p>
            <a:pPr algn="l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main divisions within epistemology:</a:t>
            </a:r>
          </a:p>
          <a:p>
            <a:pPr algn="l"/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Rationalism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we know reality through the use of reason alone.</a:t>
            </a:r>
          </a:p>
          <a:p>
            <a:pPr algn="l"/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Empiricism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we know reality through the senses. </a:t>
            </a:r>
          </a:p>
          <a:p>
            <a:pPr algn="l"/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Skepticism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which claims that we really cannot know anything. </a:t>
            </a:r>
          </a:p>
          <a:p>
            <a:pPr algn="l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Epistemology is also concerned with the question of truth. What  is truth? Is truth discovered or created? Is truth of a belief a matter of a correspondence to reality, the coherence with our other beliefs, or the pragmatic usefulness of the belief? </a:t>
            </a:r>
          </a:p>
        </p:txBody>
      </p:sp>
    </p:spTree>
    <p:extLst>
      <p:ext uri="{BB962C8B-B14F-4D97-AF65-F5344CB8AC3E}">
        <p14:creationId xmlns:p14="http://schemas.microsoft.com/office/powerpoint/2010/main" val="1517960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46CB7-0A69-4042-94EB-A72FB9F22E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06287"/>
            <a:ext cx="9144000" cy="616723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Branches or Areas of Philosophy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056B05-6D82-D14C-BD99-E9044A058A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7218" y="1525822"/>
            <a:ext cx="3394712" cy="3110948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Ethics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FBA0FFC2-67FD-DB46-8C13-4BA323FB76F1}"/>
              </a:ext>
            </a:extLst>
          </p:cNvPr>
          <p:cNvSpPr txBox="1">
            <a:spLocks/>
          </p:cNvSpPr>
          <p:nvPr/>
        </p:nvSpPr>
        <p:spPr>
          <a:xfrm>
            <a:off x="4629148" y="2299252"/>
            <a:ext cx="5086351" cy="31109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28D1C61B-0349-2B42-9B97-A4B2FD2E1390}"/>
              </a:ext>
            </a:extLst>
          </p:cNvPr>
          <p:cNvSpPr txBox="1">
            <a:spLocks/>
          </p:cNvSpPr>
          <p:nvPr/>
        </p:nvSpPr>
        <p:spPr>
          <a:xfrm>
            <a:off x="4011930" y="1634489"/>
            <a:ext cx="7383780" cy="46172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branch of philosophy concerns moral values. The main division within ethics is between: </a:t>
            </a:r>
          </a:p>
          <a:p>
            <a:pPr algn="l"/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Absolutism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view that there is one correct ethical system of moral values for all people.</a:t>
            </a:r>
          </a:p>
          <a:p>
            <a:pPr algn="l"/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Relativism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view that moral values are simply relative to different cultures in different times and places, or, perhaps even relative to different individuals. </a:t>
            </a:r>
          </a:p>
        </p:txBody>
      </p:sp>
    </p:spTree>
    <p:extLst>
      <p:ext uri="{BB962C8B-B14F-4D97-AF65-F5344CB8AC3E}">
        <p14:creationId xmlns:p14="http://schemas.microsoft.com/office/powerpoint/2010/main" val="2892868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46CB7-0A69-4042-94EB-A72FB9F22E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06287"/>
            <a:ext cx="9144000" cy="616723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Branches or Areas of Philosophy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056B05-6D82-D14C-BD99-E9044A058A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7218" y="1525822"/>
            <a:ext cx="3394712" cy="3110948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 &amp; Political Philosophy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FBA0FFC2-67FD-DB46-8C13-4BA323FB76F1}"/>
              </a:ext>
            </a:extLst>
          </p:cNvPr>
          <p:cNvSpPr txBox="1">
            <a:spLocks/>
          </p:cNvSpPr>
          <p:nvPr/>
        </p:nvSpPr>
        <p:spPr>
          <a:xfrm>
            <a:off x="4629148" y="2299252"/>
            <a:ext cx="5086351" cy="31109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28D1C61B-0349-2B42-9B97-A4B2FD2E1390}"/>
              </a:ext>
            </a:extLst>
          </p:cNvPr>
          <p:cNvSpPr txBox="1">
            <a:spLocks/>
          </p:cNvSpPr>
          <p:nvPr/>
        </p:nvSpPr>
        <p:spPr>
          <a:xfrm>
            <a:off x="4011930" y="1634489"/>
            <a:ext cx="7383780" cy="46172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branch of philosophy focuses on practical social and political questions like: </a:t>
            </a:r>
          </a:p>
          <a:p>
            <a:pPr algn="l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ideal society or form of government? </a:t>
            </a:r>
          </a:p>
          <a:p>
            <a:pPr algn="l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the idea of government be rationally justified, or must all governments be irrational? </a:t>
            </a:r>
          </a:p>
          <a:p>
            <a:pPr algn="l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humans have any political duties or social obligations? Under what conditions? </a:t>
            </a:r>
          </a:p>
          <a:p>
            <a:pPr algn="l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there such things as natural social rights? Can such rights be justifiably removed as a form of punishment? What is one’s obligation to obey the law? </a:t>
            </a:r>
          </a:p>
        </p:txBody>
      </p:sp>
    </p:spTree>
    <p:extLst>
      <p:ext uri="{BB962C8B-B14F-4D97-AF65-F5344CB8AC3E}">
        <p14:creationId xmlns:p14="http://schemas.microsoft.com/office/powerpoint/2010/main" val="2311186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46CB7-0A69-4042-94EB-A72FB9F22E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06287"/>
            <a:ext cx="9144000" cy="616723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Branches or Areas of Philosophy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056B05-6D82-D14C-BD99-E9044A058A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7218" y="1525822"/>
            <a:ext cx="3223262" cy="3110948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Aesthetics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Philosophy of Art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FBA0FFC2-67FD-DB46-8C13-4BA323FB76F1}"/>
              </a:ext>
            </a:extLst>
          </p:cNvPr>
          <p:cNvSpPr txBox="1">
            <a:spLocks/>
          </p:cNvSpPr>
          <p:nvPr/>
        </p:nvSpPr>
        <p:spPr>
          <a:xfrm>
            <a:off x="4629148" y="2299252"/>
            <a:ext cx="5086351" cy="31109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28D1C61B-0349-2B42-9B97-A4B2FD2E1390}"/>
              </a:ext>
            </a:extLst>
          </p:cNvPr>
          <p:cNvSpPr txBox="1">
            <a:spLocks/>
          </p:cNvSpPr>
          <p:nvPr/>
        </p:nvSpPr>
        <p:spPr>
          <a:xfrm>
            <a:off x="4011930" y="1634489"/>
            <a:ext cx="7383780" cy="46172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branch of philosophy concerns the theory of art, or more narrowly, the theory of beauty. </a:t>
            </a:r>
          </a:p>
          <a:p>
            <a:pPr algn="l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Philosophy of Art one examines questions like: </a:t>
            </a:r>
          </a:p>
          <a:p>
            <a:pPr algn="l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art, and how does one determine the difference between art and non-art? </a:t>
            </a:r>
          </a:p>
          <a:p>
            <a:pPr algn="l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can one make evaluative judgments of works of art? </a:t>
            </a:r>
          </a:p>
          <a:p>
            <a:pPr algn="l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there an objective standard by which the relative value of artworks can be evaluated or is this simply a matter of individual taste? </a:t>
            </a:r>
          </a:p>
          <a:p>
            <a:pPr algn="l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art for? What is the importance of art in society?</a:t>
            </a:r>
          </a:p>
        </p:txBody>
      </p:sp>
    </p:spTree>
    <p:extLst>
      <p:ext uri="{BB962C8B-B14F-4D97-AF65-F5344CB8AC3E}">
        <p14:creationId xmlns:p14="http://schemas.microsoft.com/office/powerpoint/2010/main" val="156954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46CB7-0A69-4042-94EB-A72FB9F22E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06287"/>
            <a:ext cx="9144000" cy="616723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Branches or Areas of Philosophy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056B05-6D82-D14C-BD99-E9044A058A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7218" y="1525822"/>
            <a:ext cx="3223262" cy="3110948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Logic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Reasoning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FBA0FFC2-67FD-DB46-8C13-4BA323FB76F1}"/>
              </a:ext>
            </a:extLst>
          </p:cNvPr>
          <p:cNvSpPr txBox="1">
            <a:spLocks/>
          </p:cNvSpPr>
          <p:nvPr/>
        </p:nvSpPr>
        <p:spPr>
          <a:xfrm>
            <a:off x="4629148" y="2299252"/>
            <a:ext cx="5086351" cy="31109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28D1C61B-0349-2B42-9B97-A4B2FD2E1390}"/>
              </a:ext>
            </a:extLst>
          </p:cNvPr>
          <p:cNvSpPr txBox="1">
            <a:spLocks/>
          </p:cNvSpPr>
          <p:nvPr/>
        </p:nvSpPr>
        <p:spPr>
          <a:xfrm>
            <a:off x="4011930" y="1634489"/>
            <a:ext cx="7383780" cy="46172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Logic, the most specialized branch of philosophy, is the study of argument or reasoning. </a:t>
            </a:r>
          </a:p>
          <a:p>
            <a:pPr algn="l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this study one examines the structure of arguments in order to distinguish valid patterns from invalid patterns of reasoning.</a:t>
            </a:r>
          </a:p>
        </p:txBody>
      </p:sp>
    </p:spTree>
    <p:extLst>
      <p:ext uri="{BB962C8B-B14F-4D97-AF65-F5344CB8AC3E}">
        <p14:creationId xmlns:p14="http://schemas.microsoft.com/office/powerpoint/2010/main" val="1988436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768</Words>
  <Application>Microsoft Macintosh PowerPoint</Application>
  <PresentationFormat>Widescreen</PresentationFormat>
  <Paragraphs>64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φῐλοσοφῐ́ᾱ</vt:lpstr>
      <vt:lpstr>Plato’s Five Regimes</vt:lpstr>
      <vt:lpstr>What is the Relationship?</vt:lpstr>
      <vt:lpstr>Branches or Areas of Philosophy</vt:lpstr>
      <vt:lpstr>Branches or Areas of Philosophy</vt:lpstr>
      <vt:lpstr>Branches or Areas of Philosophy</vt:lpstr>
      <vt:lpstr>Branches or Areas of Philosophy</vt:lpstr>
      <vt:lpstr>Branches or Areas of Philosophy</vt:lpstr>
      <vt:lpstr>Branches or Areas of Philosophy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11</cp:revision>
  <dcterms:created xsi:type="dcterms:W3CDTF">2020-08-24T18:13:06Z</dcterms:created>
  <dcterms:modified xsi:type="dcterms:W3CDTF">2020-08-24T19:19:14Z</dcterms:modified>
</cp:coreProperties>
</file>