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64" r:id="rId4"/>
    <p:sldId id="299" r:id="rId5"/>
    <p:sldId id="263" r:id="rId6"/>
    <p:sldId id="266" r:id="rId7"/>
    <p:sldId id="294" r:id="rId8"/>
    <p:sldId id="260" r:id="rId9"/>
    <p:sldId id="265" r:id="rId10"/>
    <p:sldId id="258" r:id="rId11"/>
    <p:sldId id="269" r:id="rId12"/>
    <p:sldId id="268" r:id="rId13"/>
    <p:sldId id="267" r:id="rId14"/>
    <p:sldId id="279" r:id="rId15"/>
    <p:sldId id="271" r:id="rId16"/>
    <p:sldId id="273" r:id="rId17"/>
    <p:sldId id="274" r:id="rId18"/>
    <p:sldId id="275" r:id="rId19"/>
    <p:sldId id="270" r:id="rId20"/>
    <p:sldId id="272" r:id="rId21"/>
    <p:sldId id="291" r:id="rId22"/>
    <p:sldId id="276" r:id="rId23"/>
    <p:sldId id="278" r:id="rId24"/>
    <p:sldId id="277" r:id="rId25"/>
    <p:sldId id="282" r:id="rId26"/>
    <p:sldId id="281" r:id="rId27"/>
    <p:sldId id="284" r:id="rId28"/>
    <p:sldId id="285" r:id="rId29"/>
    <p:sldId id="286" r:id="rId30"/>
    <p:sldId id="287" r:id="rId31"/>
    <p:sldId id="288" r:id="rId32"/>
    <p:sldId id="283" r:id="rId33"/>
    <p:sldId id="290" r:id="rId34"/>
    <p:sldId id="289" r:id="rId35"/>
    <p:sldId id="292" r:id="rId36"/>
    <p:sldId id="295" r:id="rId37"/>
    <p:sldId id="298" r:id="rId38"/>
    <p:sldId id="297" r:id="rId39"/>
    <p:sldId id="296" r:id="rId40"/>
    <p:sldId id="293" r:id="rId41"/>
    <p:sldId id="261" r:id="rId42"/>
    <p:sldId id="262" r:id="rId43"/>
    <p:sldId id="301" r:id="rId44"/>
    <p:sldId id="302" r:id="rId45"/>
    <p:sldId id="314" r:id="rId46"/>
    <p:sldId id="324" r:id="rId47"/>
    <p:sldId id="322" r:id="rId48"/>
    <p:sldId id="325" r:id="rId49"/>
    <p:sldId id="326" r:id="rId50"/>
    <p:sldId id="320" r:id="rId51"/>
    <p:sldId id="328" r:id="rId52"/>
    <p:sldId id="323" r:id="rId53"/>
    <p:sldId id="327" r:id="rId54"/>
    <p:sldId id="304" r:id="rId55"/>
    <p:sldId id="319" r:id="rId56"/>
    <p:sldId id="316" r:id="rId57"/>
    <p:sldId id="317" r:id="rId58"/>
    <p:sldId id="300" r:id="rId59"/>
    <p:sldId id="318" r:id="rId60"/>
    <p:sldId id="315" r:id="rId61"/>
    <p:sldId id="321" r:id="rId62"/>
    <p:sldId id="303" r:id="rId63"/>
    <p:sldId id="305" r:id="rId64"/>
    <p:sldId id="310" r:id="rId65"/>
    <p:sldId id="311" r:id="rId66"/>
    <p:sldId id="309" r:id="rId67"/>
    <p:sldId id="280" r:id="rId68"/>
    <p:sldId id="312" r:id="rId69"/>
    <p:sldId id="313" r:id="rId70"/>
    <p:sldId id="306" r:id="rId71"/>
    <p:sldId id="307" r:id="rId72"/>
    <p:sldId id="308" r:id="rId7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B5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varScale="1">
        <p:scale>
          <a:sx n="96" d="100"/>
          <a:sy n="96" d="100"/>
        </p:scale>
        <p:origin x="21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E15A41-0087-CA4D-B70C-9C028DB2FC37}"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60380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E15A41-0087-CA4D-B70C-9C028DB2FC37}"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578787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E15A41-0087-CA4D-B70C-9C028DB2FC37}"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97208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E15A41-0087-CA4D-B70C-9C028DB2FC37}"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48823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15A41-0087-CA4D-B70C-9C028DB2FC37}"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28863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E15A41-0087-CA4D-B70C-9C028DB2FC37}"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311982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E15A41-0087-CA4D-B70C-9C028DB2FC37}" type="datetimeFigureOut">
              <a:rPr lang="en-US" smtClean="0"/>
              <a:t>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267766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E15A41-0087-CA4D-B70C-9C028DB2FC37}" type="datetimeFigureOut">
              <a:rPr lang="en-US" smtClean="0"/>
              <a:t>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394527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15A41-0087-CA4D-B70C-9C028DB2FC37}" type="datetimeFigureOut">
              <a:rPr lang="en-US" smtClean="0"/>
              <a:t>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049506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FE15A41-0087-CA4D-B70C-9C028DB2FC37}"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285549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FE15A41-0087-CA4D-B70C-9C028DB2FC37}"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0747F-3AF0-7545-AA3C-61B98F1C93BC}" type="slidenum">
              <a:rPr lang="en-US" smtClean="0"/>
              <a:t>‹#›</a:t>
            </a:fld>
            <a:endParaRPr lang="en-US"/>
          </a:p>
        </p:txBody>
      </p:sp>
    </p:spTree>
    <p:extLst>
      <p:ext uri="{BB962C8B-B14F-4D97-AF65-F5344CB8AC3E}">
        <p14:creationId xmlns:p14="http://schemas.microsoft.com/office/powerpoint/2010/main" val="165692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2FE15A41-0087-CA4D-B70C-9C028DB2FC37}" type="datetimeFigureOut">
              <a:rPr lang="en-US" smtClean="0"/>
              <a:t>2/3/19</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CEF0747F-3AF0-7545-AA3C-61B98F1C93BC}" type="slidenum">
              <a:rPr lang="en-US" smtClean="0"/>
              <a:t>‹#›</a:t>
            </a:fld>
            <a:endParaRPr lang="en-US"/>
          </a:p>
        </p:txBody>
      </p:sp>
    </p:spTree>
    <p:extLst>
      <p:ext uri="{BB962C8B-B14F-4D97-AF65-F5344CB8AC3E}">
        <p14:creationId xmlns:p14="http://schemas.microsoft.com/office/powerpoint/2010/main" val="3851819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5592417"/>
            <a:ext cx="5829300" cy="2862470"/>
          </a:xfrm>
        </p:spPr>
        <p:txBody>
          <a:bodyPr>
            <a:normAutofit fontScale="90000"/>
          </a:bodyPr>
          <a:lstStyle/>
          <a:p>
            <a:r>
              <a:rPr lang="en-US" b="1" i="1" dirty="0" err="1">
                <a:solidFill>
                  <a:srgbClr val="DBB554"/>
                </a:solidFill>
                <a:latin typeface="Book Antiqua" panose="02040602050305030304" pitchFamily="18" charset="0"/>
              </a:rPr>
              <a:t>Celelestial</a:t>
            </a:r>
            <a:r>
              <a:rPr lang="en-US" b="1" i="1" dirty="0">
                <a:solidFill>
                  <a:srgbClr val="DBB554"/>
                </a:solidFill>
                <a:latin typeface="Book Antiqua" panose="02040602050305030304" pitchFamily="18" charset="0"/>
              </a:rPr>
              <a:t> Buddhas </a:t>
            </a:r>
            <a:br>
              <a:rPr lang="en-US" b="1" i="1" dirty="0">
                <a:solidFill>
                  <a:srgbClr val="DBB554"/>
                </a:solidFill>
                <a:latin typeface="Book Antiqua" panose="02040602050305030304" pitchFamily="18" charset="0"/>
              </a:rPr>
            </a:br>
            <a:r>
              <a:rPr lang="en-US" b="1" i="1" dirty="0">
                <a:solidFill>
                  <a:srgbClr val="DBB554"/>
                </a:solidFill>
                <a:latin typeface="Book Antiqua" panose="02040602050305030304" pitchFamily="18" charset="0"/>
              </a:rPr>
              <a:t>and </a:t>
            </a:r>
            <a:br>
              <a:rPr lang="en-US" b="1" i="1" dirty="0">
                <a:solidFill>
                  <a:srgbClr val="DBB554"/>
                </a:solidFill>
                <a:latin typeface="Book Antiqua" panose="02040602050305030304" pitchFamily="18" charset="0"/>
              </a:rPr>
            </a:br>
            <a:r>
              <a:rPr lang="en-US" b="1" i="1" dirty="0">
                <a:solidFill>
                  <a:srgbClr val="DBB554"/>
                </a:solidFill>
                <a:latin typeface="Book Antiqua" panose="02040602050305030304" pitchFamily="18" charset="0"/>
              </a:rPr>
              <a:t>Bodhisattvas</a:t>
            </a:r>
            <a:br>
              <a:rPr lang="en-US" b="1" i="1" dirty="0">
                <a:solidFill>
                  <a:srgbClr val="DBB554"/>
                </a:solidFill>
                <a:latin typeface="Book Antiqua" panose="02040602050305030304" pitchFamily="18" charset="0"/>
              </a:rPr>
            </a:br>
            <a:r>
              <a:rPr lang="en-US" b="1" i="1" dirty="0">
                <a:solidFill>
                  <a:srgbClr val="DBB554"/>
                </a:solidFill>
                <a:latin typeface="Book Antiqua" panose="02040602050305030304" pitchFamily="18" charset="0"/>
              </a:rPr>
              <a:t>of </a:t>
            </a:r>
            <a:br>
              <a:rPr lang="en-US" b="1" i="1" dirty="0">
                <a:solidFill>
                  <a:srgbClr val="DBB554"/>
                </a:solidFill>
                <a:latin typeface="Book Antiqua" panose="02040602050305030304" pitchFamily="18" charset="0"/>
              </a:rPr>
            </a:br>
            <a:r>
              <a:rPr lang="en-US" b="1" i="1" dirty="0" err="1">
                <a:solidFill>
                  <a:srgbClr val="DBB554"/>
                </a:solidFill>
                <a:latin typeface="Book Antiqua" panose="02040602050305030304" pitchFamily="18" charset="0"/>
              </a:rPr>
              <a:t>Mahāyāna</a:t>
            </a:r>
            <a:r>
              <a:rPr lang="en-US" b="1" i="1" dirty="0">
                <a:solidFill>
                  <a:srgbClr val="DBB554"/>
                </a:solidFill>
                <a:latin typeface="Book Antiqua" panose="02040602050305030304" pitchFamily="18" charset="0"/>
              </a:rPr>
              <a:t> Buddhism</a:t>
            </a:r>
          </a:p>
        </p:txBody>
      </p:sp>
      <p:pic>
        <p:nvPicPr>
          <p:cNvPr id="9" name="Picture 8">
            <a:extLst>
              <a:ext uri="{FF2B5EF4-FFF2-40B4-BE49-F238E27FC236}">
                <a16:creationId xmlns:a16="http://schemas.microsoft.com/office/drawing/2014/main" id="{0944D60A-0123-BD42-9B90-B0122170C999}"/>
              </a:ext>
            </a:extLst>
          </p:cNvPr>
          <p:cNvPicPr>
            <a:picLocks noChangeAspect="1"/>
          </p:cNvPicPr>
          <p:nvPr/>
        </p:nvPicPr>
        <p:blipFill>
          <a:blip r:embed="rId2"/>
          <a:stretch>
            <a:fillRect/>
          </a:stretch>
        </p:blipFill>
        <p:spPr>
          <a:xfrm>
            <a:off x="0" y="338061"/>
            <a:ext cx="6858000" cy="5095330"/>
          </a:xfrm>
          <a:prstGeom prst="rect">
            <a:avLst/>
          </a:prstGeom>
        </p:spPr>
      </p:pic>
    </p:spTree>
    <p:extLst>
      <p:ext uri="{BB962C8B-B14F-4D97-AF65-F5344CB8AC3E}">
        <p14:creationId xmlns:p14="http://schemas.microsoft.com/office/powerpoint/2010/main" val="1886363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Pakistan, 9th c.</a:t>
            </a:r>
          </a:p>
        </p:txBody>
      </p:sp>
      <p:pic>
        <p:nvPicPr>
          <p:cNvPr id="6" name="Picture 5">
            <a:extLst>
              <a:ext uri="{FF2B5EF4-FFF2-40B4-BE49-F238E27FC236}">
                <a16:creationId xmlns:a16="http://schemas.microsoft.com/office/drawing/2014/main" id="{EA923C8F-49EE-604B-87BE-F69573600E50}"/>
              </a:ext>
            </a:extLst>
          </p:cNvPr>
          <p:cNvPicPr>
            <a:picLocks noChangeAspect="1"/>
          </p:cNvPicPr>
          <p:nvPr/>
        </p:nvPicPr>
        <p:blipFill>
          <a:blip r:embed="rId2"/>
          <a:stretch>
            <a:fillRect/>
          </a:stretch>
        </p:blipFill>
        <p:spPr>
          <a:xfrm>
            <a:off x="952086" y="510806"/>
            <a:ext cx="4953828" cy="7463989"/>
          </a:xfrm>
          <a:prstGeom prst="rect">
            <a:avLst/>
          </a:prstGeom>
        </p:spPr>
      </p:pic>
    </p:spTree>
    <p:extLst>
      <p:ext uri="{BB962C8B-B14F-4D97-AF65-F5344CB8AC3E}">
        <p14:creationId xmlns:p14="http://schemas.microsoft.com/office/powerpoint/2010/main" val="92832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24070"/>
            <a:ext cx="5829300" cy="2623929"/>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br>
              <a:rPr lang="en-US" dirty="0">
                <a:solidFill>
                  <a:srgbClr val="DBB554"/>
                </a:solidFill>
                <a:latin typeface="Times New Roman" panose="02020603050405020304" pitchFamily="18" charset="0"/>
                <a:cs typeface="Times New Roman" panose="02020603050405020304" pitchFamily="18" charset="0"/>
              </a:rPr>
            </a:br>
            <a:r>
              <a:rPr lang="en-US" sz="2700" i="1" dirty="0">
                <a:solidFill>
                  <a:srgbClr val="DBB554"/>
                </a:solidFill>
                <a:latin typeface="Times New Roman" panose="02020603050405020304" pitchFamily="18" charset="0"/>
                <a:cs typeface="Times New Roman" panose="02020603050405020304" pitchFamily="18" charset="0"/>
              </a:rPr>
              <a:t>The Buddha of Infinite Light</a:t>
            </a:r>
            <a:br>
              <a:rPr lang="en-US" sz="2700" i="1" dirty="0">
                <a:solidFill>
                  <a:srgbClr val="DBB554"/>
                </a:solidFill>
                <a:latin typeface="Times New Roman" panose="02020603050405020304" pitchFamily="18" charset="0"/>
                <a:cs typeface="Times New Roman" panose="02020603050405020304" pitchFamily="18" charset="0"/>
              </a:rPr>
            </a:br>
            <a:br>
              <a:rPr lang="en-US" sz="2700" dirty="0">
                <a:solidFill>
                  <a:srgbClr val="DBB554"/>
                </a:solidFill>
                <a:latin typeface="Times New Roman" panose="02020603050405020304" pitchFamily="18" charset="0"/>
                <a:cs typeface="Times New Roman" panose="02020603050405020304" pitchFamily="18" charset="0"/>
              </a:rPr>
            </a:br>
            <a:r>
              <a:rPr lang="en-US" sz="2700" dirty="0">
                <a:solidFill>
                  <a:srgbClr val="DBB554"/>
                </a:solidFill>
                <a:latin typeface="Times New Roman" panose="02020603050405020304" pitchFamily="18" charset="0"/>
                <a:cs typeface="Times New Roman" panose="02020603050405020304" pitchFamily="18" charset="0"/>
              </a:rPr>
              <a:t>also known as</a:t>
            </a:r>
            <a:br>
              <a:rPr lang="en-US" sz="2700" dirty="0">
                <a:solidFill>
                  <a:srgbClr val="DBB554"/>
                </a:solidFill>
                <a:latin typeface="Times New Roman" panose="02020603050405020304" pitchFamily="18" charset="0"/>
                <a:cs typeface="Times New Roman" panose="02020603050405020304" pitchFamily="18" charset="0"/>
              </a:rPr>
            </a:br>
            <a:br>
              <a:rPr lang="en-US" sz="2700" dirty="0">
                <a:solidFill>
                  <a:srgbClr val="DBB554"/>
                </a:solidFill>
                <a:latin typeface="Times New Roman" panose="02020603050405020304" pitchFamily="18" charset="0"/>
                <a:cs typeface="Times New Roman" panose="02020603050405020304" pitchFamily="18" charset="0"/>
              </a:rPr>
            </a:br>
            <a:r>
              <a:rPr lang="en-US" sz="3600" dirty="0" err="1">
                <a:solidFill>
                  <a:srgbClr val="DBB554"/>
                </a:solidFill>
                <a:latin typeface="Times New Roman" panose="02020603050405020304" pitchFamily="18" charset="0"/>
                <a:cs typeface="Times New Roman" panose="02020603050405020304" pitchFamily="18" charset="0"/>
              </a:rPr>
              <a:t>Amitāyus</a:t>
            </a:r>
            <a:r>
              <a:rPr lang="en-US" sz="3600" dirty="0">
                <a:solidFill>
                  <a:srgbClr val="DBB554"/>
                </a:solidFill>
                <a:latin typeface="Times New Roman" panose="02020603050405020304" pitchFamily="18" charset="0"/>
                <a:cs typeface="Times New Roman" panose="02020603050405020304" pitchFamily="18" charset="0"/>
              </a:rPr>
              <a:t> Buddha</a:t>
            </a:r>
            <a:br>
              <a:rPr lang="en-US" sz="2700" dirty="0">
                <a:solidFill>
                  <a:srgbClr val="DBB554"/>
                </a:solidFill>
                <a:latin typeface="Times New Roman" panose="02020603050405020304" pitchFamily="18" charset="0"/>
                <a:cs typeface="Times New Roman" panose="02020603050405020304" pitchFamily="18" charset="0"/>
              </a:rPr>
            </a:br>
            <a:r>
              <a:rPr lang="en-US" sz="2700" i="1" dirty="0">
                <a:solidFill>
                  <a:srgbClr val="DBB554"/>
                </a:solidFill>
                <a:latin typeface="Times New Roman" panose="02020603050405020304" pitchFamily="18" charset="0"/>
                <a:cs typeface="Times New Roman" panose="02020603050405020304" pitchFamily="18" charset="0"/>
              </a:rPr>
              <a:t>The Buddha of Infinite Life</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1007164" y="3458817"/>
            <a:ext cx="5336486" cy="5141844"/>
          </a:xfrm>
        </p:spPr>
        <p:txBody>
          <a:bodyPr>
            <a:normAutofit lnSpcReduction="10000"/>
          </a:bodyPr>
          <a:lstStyle/>
          <a:p>
            <a:pPr algn="just"/>
            <a:r>
              <a:rPr lang="en-US" dirty="0">
                <a:solidFill>
                  <a:srgbClr val="DBB554"/>
                </a:solidFill>
                <a:latin typeface="Times New Roman" panose="02020603050405020304" pitchFamily="18" charset="0"/>
                <a:cs typeface="Times New Roman" panose="02020603050405020304" pitchFamily="18" charset="0"/>
              </a:rPr>
              <a:t>Sanskrit		</a:t>
            </a:r>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Amitāyus</a:t>
            </a:r>
            <a:endParaRPr lang="en-US" dirty="0">
              <a:solidFill>
                <a:srgbClr val="DBB554"/>
              </a:solidFill>
              <a:latin typeface="Times New Roman" panose="02020603050405020304" pitchFamily="18" charset="0"/>
              <a:cs typeface="Times New Roman" panose="02020603050405020304" pitchFamily="18" charset="0"/>
            </a:endParaRPr>
          </a:p>
          <a:p>
            <a:pPr algn="just"/>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Chinese		</a:t>
            </a:r>
            <a:r>
              <a:rPr lang="en-US" dirty="0" err="1">
                <a:solidFill>
                  <a:srgbClr val="DBB554"/>
                </a:solidFill>
                <a:latin typeface="Times New Roman" panose="02020603050405020304" pitchFamily="18" charset="0"/>
                <a:cs typeface="Times New Roman" panose="02020603050405020304" pitchFamily="18" charset="0"/>
              </a:rPr>
              <a:t>阿彌陀佛</a:t>
            </a:r>
            <a:r>
              <a:rPr lang="en-US" dirty="0">
                <a:solidFill>
                  <a:srgbClr val="DBB554"/>
                </a:solidFill>
                <a:latin typeface="Times New Roman" panose="02020603050405020304" pitchFamily="18" charset="0"/>
                <a:cs typeface="Times New Roman" panose="02020603050405020304" pitchFamily="18" charset="0"/>
              </a:rPr>
              <a:t> (Traditional)</a:t>
            </a:r>
          </a:p>
          <a:p>
            <a:pPr algn="just"/>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阿弥陀佛</a:t>
            </a:r>
            <a:r>
              <a:rPr lang="en-US" dirty="0">
                <a:solidFill>
                  <a:srgbClr val="DBB554"/>
                </a:solidFill>
                <a:latin typeface="Times New Roman" panose="02020603050405020304" pitchFamily="18" charset="0"/>
                <a:cs typeface="Times New Roman" panose="02020603050405020304" pitchFamily="18" charset="0"/>
              </a:rPr>
              <a:t> (Simplified)</a:t>
            </a:r>
          </a:p>
          <a:p>
            <a:pPr algn="just"/>
            <a:r>
              <a:rPr lang="en-US" dirty="0">
                <a:solidFill>
                  <a:srgbClr val="DBB554"/>
                </a:solidFill>
                <a:latin typeface="Times New Roman" panose="02020603050405020304" pitchFamily="18" charset="0"/>
                <a:cs typeface="Times New Roman" panose="02020603050405020304" pitchFamily="18" charset="0"/>
              </a:rPr>
              <a:t>   Pinyin: 		</a:t>
            </a:r>
            <a:r>
              <a:rPr lang="en-US" dirty="0" err="1">
                <a:solidFill>
                  <a:srgbClr val="DBB554"/>
                </a:solidFill>
                <a:latin typeface="Times New Roman" panose="02020603050405020304" pitchFamily="18" charset="0"/>
                <a:cs typeface="Times New Roman" panose="02020603050405020304" pitchFamily="18" charset="0"/>
              </a:rPr>
              <a:t>Ēmítuófó</a:t>
            </a:r>
            <a:r>
              <a:rPr lang="en-US" dirty="0">
                <a:solidFill>
                  <a:srgbClr val="DBB554"/>
                </a:solidFill>
                <a:latin typeface="Times New Roman" panose="02020603050405020304" pitchFamily="18" charset="0"/>
                <a:cs typeface="Times New Roman" panose="02020603050405020304" pitchFamily="18" charset="0"/>
              </a:rPr>
              <a:t>/</a:t>
            </a:r>
            <a:r>
              <a:rPr lang="en-US" dirty="0" err="1">
                <a:solidFill>
                  <a:srgbClr val="DBB554"/>
                </a:solidFill>
                <a:latin typeface="Times New Roman" panose="02020603050405020304" pitchFamily="18" charset="0"/>
                <a:cs typeface="Times New Roman" panose="02020603050405020304" pitchFamily="18" charset="0"/>
              </a:rPr>
              <a:t>Āmítuófó</a:t>
            </a:r>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   Wade-Giles: 		A-mi-</a:t>
            </a:r>
            <a:r>
              <a:rPr lang="en-US" dirty="0" err="1">
                <a:solidFill>
                  <a:srgbClr val="DBB554"/>
                </a:solidFill>
                <a:latin typeface="Times New Roman" panose="02020603050405020304" pitchFamily="18" charset="0"/>
                <a:cs typeface="Times New Roman" panose="02020603050405020304" pitchFamily="18" charset="0"/>
              </a:rPr>
              <a:t>t’uo</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Fo</a:t>
            </a:r>
            <a:endParaRPr lang="en-US" dirty="0">
              <a:solidFill>
                <a:srgbClr val="DBB554"/>
              </a:solidFill>
              <a:latin typeface="Times New Roman" panose="02020603050405020304" pitchFamily="18" charset="0"/>
              <a:cs typeface="Times New Roman" panose="02020603050405020304" pitchFamily="18" charset="0"/>
            </a:endParaRPr>
          </a:p>
          <a:p>
            <a:pPr algn="just"/>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Japanese		</a:t>
            </a:r>
            <a:r>
              <a:rPr lang="en-US" dirty="0" err="1">
                <a:solidFill>
                  <a:srgbClr val="DBB554"/>
                </a:solidFill>
                <a:latin typeface="Times New Roman" panose="02020603050405020304" pitchFamily="18" charset="0"/>
                <a:cs typeface="Times New Roman" panose="02020603050405020304" pitchFamily="18" charset="0"/>
              </a:rPr>
              <a:t>阿弥陀仏</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Amida</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Butsu</a:t>
            </a:r>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阿弥陀如来</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Amida</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Nyorai</a:t>
            </a:r>
            <a:endParaRPr lang="en-US" dirty="0">
              <a:solidFill>
                <a:srgbClr val="DBB554"/>
              </a:solidFill>
              <a:latin typeface="Times New Roman" panose="02020603050405020304" pitchFamily="18" charset="0"/>
              <a:cs typeface="Times New Roman" panose="02020603050405020304" pitchFamily="18" charset="0"/>
            </a:endParaRPr>
          </a:p>
          <a:p>
            <a:pPr algn="just"/>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Tibetan		</a:t>
            </a:r>
            <a:r>
              <a:rPr lang="en-US" dirty="0" err="1">
                <a:solidFill>
                  <a:srgbClr val="DBB554"/>
                </a:solidFill>
                <a:latin typeface="Times New Roman" panose="02020603050405020304" pitchFamily="18" charset="0"/>
                <a:cs typeface="Times New Roman" panose="02020603050405020304" pitchFamily="18" charset="0"/>
              </a:rPr>
              <a:t>འོད་དཔག་མེད</a:t>
            </a:r>
            <a:r>
              <a:rPr lang="en-US" dirty="0">
                <a:solidFill>
                  <a:srgbClr val="DBB554"/>
                </a:solidFill>
                <a:latin typeface="Times New Roman" panose="02020603050405020304" pitchFamily="18" charset="0"/>
                <a:cs typeface="Times New Roman" panose="02020603050405020304" pitchFamily="18" charset="0"/>
              </a:rPr>
              <a:t>་</a:t>
            </a:r>
          </a:p>
          <a:p>
            <a:pPr algn="just"/>
            <a:r>
              <a:rPr lang="en-US" dirty="0">
                <a:solidFill>
                  <a:srgbClr val="DBB554"/>
                </a:solidFill>
                <a:latin typeface="Times New Roman" panose="02020603050405020304" pitchFamily="18" charset="0"/>
                <a:cs typeface="Times New Roman" panose="02020603050405020304" pitchFamily="18" charset="0"/>
              </a:rPr>
              <a:t>			'od </a:t>
            </a:r>
            <a:r>
              <a:rPr lang="en-US" dirty="0" err="1">
                <a:solidFill>
                  <a:srgbClr val="DBB554"/>
                </a:solidFill>
                <a:latin typeface="Times New Roman" panose="02020603050405020304" pitchFamily="18" charset="0"/>
                <a:cs typeface="Times New Roman" panose="02020603050405020304" pitchFamily="18" charset="0"/>
              </a:rPr>
              <a:t>dpag</a:t>
            </a:r>
            <a:r>
              <a:rPr lang="en-US" dirty="0">
                <a:solidFill>
                  <a:srgbClr val="DBB554"/>
                </a:solidFill>
                <a:latin typeface="Times New Roman" panose="02020603050405020304" pitchFamily="18" charset="0"/>
                <a:cs typeface="Times New Roman" panose="02020603050405020304" pitchFamily="18" charset="0"/>
              </a:rPr>
              <a:t> med</a:t>
            </a:r>
          </a:p>
          <a:p>
            <a:pPr algn="just"/>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Ö</a:t>
            </a:r>
            <a:r>
              <a:rPr lang="en-US" dirty="0">
                <a:solidFill>
                  <a:srgbClr val="DBB554"/>
                </a:solidFill>
                <a:latin typeface="Times New Roman" panose="02020603050405020304" pitchFamily="18" charset="0"/>
                <a:cs typeface="Times New Roman" panose="02020603050405020304" pitchFamily="18" charset="0"/>
              </a:rPr>
              <a:t>-pa-me</a:t>
            </a:r>
          </a:p>
          <a:p>
            <a:pPr algn="just"/>
            <a:endParaRPr lang="en-US" dirty="0">
              <a:solidFill>
                <a:srgbClr val="DBB554"/>
              </a:solidFill>
              <a:latin typeface="Times New Roman" panose="02020603050405020304" pitchFamily="18" charset="0"/>
              <a:cs typeface="Times New Roman" panose="02020603050405020304" pitchFamily="18" charset="0"/>
            </a:endParaRPr>
          </a:p>
          <a:p>
            <a:pPr algn="just"/>
            <a:r>
              <a:rPr lang="en-US" dirty="0">
                <a:solidFill>
                  <a:srgbClr val="DBB554"/>
                </a:solidFill>
                <a:latin typeface="Times New Roman" panose="02020603050405020304" pitchFamily="18" charset="0"/>
                <a:cs typeface="Times New Roman" panose="02020603050405020304" pitchFamily="18" charset="0"/>
              </a:rPr>
              <a:t>Vietnamese	  	A-di-</a:t>
            </a:r>
            <a:r>
              <a:rPr lang="en-US" dirty="0" err="1">
                <a:solidFill>
                  <a:srgbClr val="DBB554"/>
                </a:solidFill>
                <a:latin typeface="Times New Roman" panose="02020603050405020304" pitchFamily="18" charset="0"/>
                <a:cs typeface="Times New Roman" panose="02020603050405020304" pitchFamily="18" charset="0"/>
              </a:rPr>
              <a:t>đà</a:t>
            </a:r>
            <a:r>
              <a:rPr lang="en-US" dirty="0">
                <a:solidFill>
                  <a:srgbClr val="DBB554"/>
                </a:solidFill>
                <a:latin typeface="Times New Roman" panose="02020603050405020304" pitchFamily="18" charset="0"/>
                <a:cs typeface="Times New Roman" panose="02020603050405020304" pitchFamily="18" charset="0"/>
              </a:rPr>
              <a:t> </a:t>
            </a:r>
            <a:r>
              <a:rPr lang="en-US" dirty="0" err="1">
                <a:solidFill>
                  <a:srgbClr val="DBB554"/>
                </a:solidFill>
                <a:latin typeface="Times New Roman" panose="02020603050405020304" pitchFamily="18" charset="0"/>
                <a:cs typeface="Times New Roman" panose="02020603050405020304" pitchFamily="18" charset="0"/>
              </a:rPr>
              <a:t>Phật</a:t>
            </a:r>
            <a:endParaRPr lang="en-US" dirty="0">
              <a:solidFill>
                <a:srgbClr val="DBB554"/>
              </a:solidFill>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39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10817"/>
            <a:ext cx="5829300" cy="940905"/>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384313" y="1510748"/>
            <a:ext cx="6122504" cy="7076661"/>
          </a:xfrm>
        </p:spPr>
        <p:txBody>
          <a:bodyPr>
            <a:noAutofit/>
          </a:bodyPr>
          <a:lstStyle/>
          <a:p>
            <a:pPr algn="just"/>
            <a:r>
              <a:rPr lang="en-US" sz="2400" dirty="0">
                <a:solidFill>
                  <a:srgbClr val="DBB554"/>
                </a:solidFill>
                <a:latin typeface="Times New Roman" panose="02020603050405020304" pitchFamily="18" charset="0"/>
                <a:cs typeface="Times New Roman" panose="02020603050405020304" pitchFamily="18" charset="0"/>
              </a:rPr>
              <a:t>Certainly the most widely known celestial Buddha is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or the Buddha of "Unlimited Light." He is also known as </a:t>
            </a:r>
            <a:r>
              <a:rPr lang="en-US" sz="2400" dirty="0" err="1">
                <a:solidFill>
                  <a:srgbClr val="DBB554"/>
                </a:solidFill>
                <a:latin typeface="Times New Roman" panose="02020603050405020304" pitchFamily="18" charset="0"/>
                <a:cs typeface="Times New Roman" panose="02020603050405020304" pitchFamily="18" charset="0"/>
              </a:rPr>
              <a:t>Amitāyus</a:t>
            </a:r>
            <a:r>
              <a:rPr lang="en-US" sz="2400" dirty="0">
                <a:solidFill>
                  <a:srgbClr val="DBB554"/>
                </a:solidFill>
                <a:latin typeface="Times New Roman" panose="02020603050405020304" pitchFamily="18" charset="0"/>
                <a:cs typeface="Times New Roman" panose="02020603050405020304" pitchFamily="18" charset="0"/>
              </a:rPr>
              <a:t>, the Buddha of "Unlimited Life." </a:t>
            </a:r>
          </a:p>
          <a:p>
            <a:pPr algn="just"/>
            <a:r>
              <a:rPr lang="en-US" sz="2400" dirty="0">
                <a:solidFill>
                  <a:srgbClr val="DBB554"/>
                </a:solidFill>
                <a:latin typeface="Times New Roman" panose="02020603050405020304" pitchFamily="18" charset="0"/>
                <a:cs typeface="Times New Roman" panose="02020603050405020304" pitchFamily="18" charset="0"/>
              </a:rPr>
              <a:t>The story of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Buddha is presented in the </a:t>
            </a:r>
            <a:r>
              <a:rPr lang="en-US" sz="2400" i="1" dirty="0">
                <a:solidFill>
                  <a:srgbClr val="DBB554"/>
                </a:solidFill>
                <a:latin typeface="Times New Roman" panose="02020603050405020304" pitchFamily="18" charset="0"/>
                <a:cs typeface="Times New Roman" panose="02020603050405020304" pitchFamily="18" charset="0"/>
              </a:rPr>
              <a:t>Land of Bliss </a:t>
            </a:r>
            <a:r>
              <a:rPr lang="en-US" sz="2400" i="1" dirty="0" err="1">
                <a:solidFill>
                  <a:srgbClr val="DBB554"/>
                </a:solidFill>
                <a:latin typeface="Times New Roman" panose="02020603050405020304" pitchFamily="18" charset="0"/>
                <a:cs typeface="Times New Roman" panose="02020603050405020304" pitchFamily="18" charset="0"/>
              </a:rPr>
              <a:t>Sūtras</a:t>
            </a:r>
            <a:r>
              <a:rPr lang="en-US" sz="2400" dirty="0">
                <a:solidFill>
                  <a:srgbClr val="DBB554"/>
                </a:solidFill>
                <a:latin typeface="Times New Roman" panose="02020603050405020304" pitchFamily="18" charset="0"/>
                <a:cs typeface="Times New Roman" panose="02020603050405020304" pitchFamily="18" charset="0"/>
              </a:rPr>
              <a:t>. This Land of Bliss (</a:t>
            </a:r>
            <a:r>
              <a:rPr lang="en-US" sz="2400" i="1" dirty="0" err="1">
                <a:solidFill>
                  <a:srgbClr val="DBB554"/>
                </a:solidFill>
                <a:latin typeface="Times New Roman" panose="02020603050405020304" pitchFamily="18" charset="0"/>
                <a:cs typeface="Times New Roman" panose="02020603050405020304" pitchFamily="18" charset="0"/>
              </a:rPr>
              <a:t>Sukhtāvati</a:t>
            </a:r>
            <a:r>
              <a:rPr lang="en-US" sz="2400" dirty="0">
                <a:solidFill>
                  <a:srgbClr val="DBB554"/>
                </a:solidFill>
                <a:latin typeface="Times New Roman" panose="02020603050405020304" pitchFamily="18" charset="0"/>
                <a:cs typeface="Times New Roman" panose="02020603050405020304" pitchFamily="18" charset="0"/>
              </a:rPr>
              <a:t>), also called the "Pure Land," is </a:t>
            </a:r>
            <a:r>
              <a:rPr lang="en-US" sz="2400" dirty="0" err="1">
                <a:solidFill>
                  <a:srgbClr val="DBB554"/>
                </a:solidFill>
                <a:latin typeface="Times New Roman" panose="02020603050405020304" pitchFamily="18" charset="0"/>
                <a:cs typeface="Times New Roman" panose="02020603050405020304" pitchFamily="18" charset="0"/>
              </a:rPr>
              <a:t>Amitābha's</a:t>
            </a:r>
            <a:r>
              <a:rPr lang="en-US" sz="2400" dirty="0">
                <a:solidFill>
                  <a:srgbClr val="DBB554"/>
                </a:solidFill>
                <a:latin typeface="Times New Roman" panose="02020603050405020304" pitchFamily="18" charset="0"/>
                <a:cs typeface="Times New Roman" panose="02020603050405020304" pitchFamily="18" charset="0"/>
              </a:rPr>
              <a:t> Buddha-realm.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Buddha will bring good Buddhists to the Pure Land at death if they arouse the thought of Awakening, meditate with a faithful mind on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and desire to be reborn in his Pure Land.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has the power to bring even an evil person to his Pure Land if that person hears the name of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Buddha, repents, and seeks to be reborn in the Pure Land. There is a mixture of inhabitants in the Pure Land, including mainly bodhisattvas and some </a:t>
            </a:r>
            <a:r>
              <a:rPr lang="en-US" sz="2400" i="1" dirty="0" err="1">
                <a:solidFill>
                  <a:srgbClr val="DBB554"/>
                </a:solidFill>
                <a:latin typeface="Times New Roman" panose="02020603050405020304" pitchFamily="18" charset="0"/>
                <a:cs typeface="Times New Roman" panose="02020603050405020304" pitchFamily="18" charset="0"/>
              </a:rPr>
              <a:t>arhats</a:t>
            </a:r>
            <a:r>
              <a:rPr lang="en-US" sz="2400" dirty="0">
                <a:solidFill>
                  <a:srgbClr val="DBB554"/>
                </a:solidFill>
                <a:latin typeface="Times New Roman" panose="02020603050405020304" pitchFamily="18" charset="0"/>
                <a:cs typeface="Times New Roman" panose="02020603050405020304" pitchFamily="18" charset="0"/>
              </a:rPr>
              <a:t>. However, the sole practice in this Pure Land is the Bodhisattva Path leading to Buddhahood. (Mitchell &amp; Jacoby, 145)</a:t>
            </a:r>
          </a:p>
        </p:txBody>
      </p:sp>
    </p:spTree>
    <p:extLst>
      <p:ext uri="{BB962C8B-B14F-4D97-AF65-F5344CB8AC3E}">
        <p14:creationId xmlns:p14="http://schemas.microsoft.com/office/powerpoint/2010/main" val="253956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699513"/>
            <a:ext cx="5829300" cy="742122"/>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60905"/>
            <a:ext cx="5143500" cy="37106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Indonesia, 8th– 9th c.</a:t>
            </a:r>
          </a:p>
        </p:txBody>
      </p:sp>
      <p:pic>
        <p:nvPicPr>
          <p:cNvPr id="5" name="Picture 4">
            <a:extLst>
              <a:ext uri="{FF2B5EF4-FFF2-40B4-BE49-F238E27FC236}">
                <a16:creationId xmlns:a16="http://schemas.microsoft.com/office/drawing/2014/main" id="{881DD305-5EC3-6B42-BCEE-89E8FA08F316}"/>
              </a:ext>
            </a:extLst>
          </p:cNvPr>
          <p:cNvPicPr>
            <a:picLocks noChangeAspect="1"/>
          </p:cNvPicPr>
          <p:nvPr/>
        </p:nvPicPr>
        <p:blipFill>
          <a:blip r:embed="rId2"/>
          <a:stretch>
            <a:fillRect/>
          </a:stretch>
        </p:blipFill>
        <p:spPr>
          <a:xfrm>
            <a:off x="514350" y="990600"/>
            <a:ext cx="5994400" cy="6553200"/>
          </a:xfrm>
          <a:prstGeom prst="rect">
            <a:avLst/>
          </a:prstGeom>
        </p:spPr>
      </p:pic>
    </p:spTree>
    <p:extLst>
      <p:ext uri="{BB962C8B-B14F-4D97-AF65-F5344CB8AC3E}">
        <p14:creationId xmlns:p14="http://schemas.microsoft.com/office/powerpoint/2010/main" val="1425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699513"/>
            <a:ext cx="5829300" cy="742122"/>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60905"/>
            <a:ext cx="5143500" cy="37106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Tang Dynasty, early 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95C95AE8-8756-714D-BC4E-1E94D7AA9750}"/>
              </a:ext>
            </a:extLst>
          </p:cNvPr>
          <p:cNvPicPr>
            <a:picLocks noChangeAspect="1"/>
          </p:cNvPicPr>
          <p:nvPr/>
        </p:nvPicPr>
        <p:blipFill>
          <a:blip r:embed="rId2"/>
          <a:stretch>
            <a:fillRect/>
          </a:stretch>
        </p:blipFill>
        <p:spPr>
          <a:xfrm>
            <a:off x="714127" y="630214"/>
            <a:ext cx="5629523" cy="6950029"/>
          </a:xfrm>
          <a:prstGeom prst="rect">
            <a:avLst/>
          </a:prstGeom>
        </p:spPr>
      </p:pic>
    </p:spTree>
    <p:extLst>
      <p:ext uri="{BB962C8B-B14F-4D97-AF65-F5344CB8AC3E}">
        <p14:creationId xmlns:p14="http://schemas.microsoft.com/office/powerpoint/2010/main" val="3840934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699513"/>
            <a:ext cx="5829300" cy="742122"/>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Amida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60905"/>
            <a:ext cx="5143500" cy="37106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Heian period, 11th– 12th c.</a:t>
            </a:r>
          </a:p>
        </p:txBody>
      </p:sp>
      <p:pic>
        <p:nvPicPr>
          <p:cNvPr id="6" name="Picture 5">
            <a:extLst>
              <a:ext uri="{FF2B5EF4-FFF2-40B4-BE49-F238E27FC236}">
                <a16:creationId xmlns:a16="http://schemas.microsoft.com/office/drawing/2014/main" id="{CC77AEFA-9AC1-364B-93FE-940E01F6436A}"/>
              </a:ext>
            </a:extLst>
          </p:cNvPr>
          <p:cNvPicPr>
            <a:picLocks noChangeAspect="1"/>
          </p:cNvPicPr>
          <p:nvPr/>
        </p:nvPicPr>
        <p:blipFill>
          <a:blip r:embed="rId2"/>
          <a:stretch>
            <a:fillRect/>
          </a:stretch>
        </p:blipFill>
        <p:spPr>
          <a:xfrm>
            <a:off x="614269" y="612085"/>
            <a:ext cx="5829276" cy="6968158"/>
          </a:xfrm>
          <a:prstGeom prst="rect">
            <a:avLst/>
          </a:prstGeom>
        </p:spPr>
      </p:pic>
    </p:spTree>
    <p:extLst>
      <p:ext uri="{BB962C8B-B14F-4D97-AF65-F5344CB8AC3E}">
        <p14:creationId xmlns:p14="http://schemas.microsoft.com/office/powerpoint/2010/main" val="364248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699513"/>
            <a:ext cx="5829300" cy="742122"/>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Amida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60905"/>
            <a:ext cx="5143500" cy="37106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Kamakura period, 14th c.</a:t>
            </a:r>
          </a:p>
        </p:txBody>
      </p:sp>
      <p:pic>
        <p:nvPicPr>
          <p:cNvPr id="5" name="Picture 4">
            <a:extLst>
              <a:ext uri="{FF2B5EF4-FFF2-40B4-BE49-F238E27FC236}">
                <a16:creationId xmlns:a16="http://schemas.microsoft.com/office/drawing/2014/main" id="{BFBB5FD5-7C3A-C24A-980F-0B5C70713DCC}"/>
              </a:ext>
            </a:extLst>
          </p:cNvPr>
          <p:cNvPicPr>
            <a:picLocks noChangeAspect="1"/>
          </p:cNvPicPr>
          <p:nvPr/>
        </p:nvPicPr>
        <p:blipFill>
          <a:blip r:embed="rId2"/>
          <a:stretch>
            <a:fillRect/>
          </a:stretch>
        </p:blipFill>
        <p:spPr>
          <a:xfrm>
            <a:off x="332787" y="1161841"/>
            <a:ext cx="6174030" cy="6140107"/>
          </a:xfrm>
          <a:prstGeom prst="rect">
            <a:avLst/>
          </a:prstGeom>
        </p:spPr>
      </p:pic>
    </p:spTree>
    <p:extLst>
      <p:ext uri="{BB962C8B-B14F-4D97-AF65-F5344CB8AC3E}">
        <p14:creationId xmlns:p14="http://schemas.microsoft.com/office/powerpoint/2010/main" val="360490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5102088"/>
            <a:ext cx="5829300" cy="1179442"/>
          </a:xfrm>
        </p:spPr>
        <p:txBody>
          <a:bodyPr>
            <a:normAutofit/>
          </a:bodyPr>
          <a:lstStyle/>
          <a:p>
            <a:r>
              <a:rPr lang="en-US" sz="3200" i="1" dirty="0">
                <a:solidFill>
                  <a:srgbClr val="DBB554"/>
                </a:solidFill>
                <a:latin typeface="Times New Roman" panose="02020603050405020304" pitchFamily="18" charset="0"/>
                <a:cs typeface="Times New Roman" panose="02020603050405020304" pitchFamily="18" charset="0"/>
              </a:rPr>
              <a:t>The Descent of </a:t>
            </a:r>
            <a:r>
              <a:rPr lang="en-US" sz="3200" i="1" dirty="0" err="1">
                <a:solidFill>
                  <a:srgbClr val="DBB554"/>
                </a:solidFill>
                <a:latin typeface="Times New Roman" panose="02020603050405020304" pitchFamily="18" charset="0"/>
                <a:cs typeface="Times New Roman" panose="02020603050405020304" pitchFamily="18" charset="0"/>
              </a:rPr>
              <a:t>Amida</a:t>
            </a:r>
            <a:r>
              <a:rPr lang="en-US" sz="3200" i="1" dirty="0">
                <a:solidFill>
                  <a:srgbClr val="DBB554"/>
                </a:solidFill>
                <a:latin typeface="Times New Roman" panose="02020603050405020304" pitchFamily="18" charset="0"/>
                <a:cs typeface="Times New Roman" panose="02020603050405020304" pitchFamily="18" charset="0"/>
              </a:rPr>
              <a:t> Buddha and Attendants</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6449709"/>
            <a:ext cx="5143500" cy="1179442"/>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Kamakura period, 14th c.</a:t>
            </a:r>
          </a:p>
        </p:txBody>
      </p:sp>
      <p:pic>
        <p:nvPicPr>
          <p:cNvPr id="10" name="Picture 9">
            <a:extLst>
              <a:ext uri="{FF2B5EF4-FFF2-40B4-BE49-F238E27FC236}">
                <a16:creationId xmlns:a16="http://schemas.microsoft.com/office/drawing/2014/main" id="{0B2C4231-C158-2444-8BDC-8F58CC59077B}"/>
              </a:ext>
            </a:extLst>
          </p:cNvPr>
          <p:cNvPicPr>
            <a:picLocks noChangeAspect="1"/>
          </p:cNvPicPr>
          <p:nvPr/>
        </p:nvPicPr>
        <p:blipFill>
          <a:blip r:embed="rId2"/>
          <a:stretch>
            <a:fillRect/>
          </a:stretch>
        </p:blipFill>
        <p:spPr>
          <a:xfrm>
            <a:off x="2228834" y="17350"/>
            <a:ext cx="2262522" cy="4911984"/>
          </a:xfrm>
          <a:prstGeom prst="rect">
            <a:avLst/>
          </a:prstGeom>
        </p:spPr>
      </p:pic>
      <p:pic>
        <p:nvPicPr>
          <p:cNvPr id="12" name="Picture 11">
            <a:extLst>
              <a:ext uri="{FF2B5EF4-FFF2-40B4-BE49-F238E27FC236}">
                <a16:creationId xmlns:a16="http://schemas.microsoft.com/office/drawing/2014/main" id="{F4F72384-CEE2-F34E-A3C4-F6B00AF31344}"/>
              </a:ext>
            </a:extLst>
          </p:cNvPr>
          <p:cNvPicPr>
            <a:picLocks noChangeAspect="1"/>
          </p:cNvPicPr>
          <p:nvPr/>
        </p:nvPicPr>
        <p:blipFill>
          <a:blip r:embed="rId3"/>
          <a:stretch>
            <a:fillRect/>
          </a:stretch>
        </p:blipFill>
        <p:spPr>
          <a:xfrm>
            <a:off x="4550909" y="-1"/>
            <a:ext cx="2307091" cy="4920659"/>
          </a:xfrm>
          <a:prstGeom prst="rect">
            <a:avLst/>
          </a:prstGeom>
        </p:spPr>
      </p:pic>
      <p:pic>
        <p:nvPicPr>
          <p:cNvPr id="14" name="Picture 13">
            <a:extLst>
              <a:ext uri="{FF2B5EF4-FFF2-40B4-BE49-F238E27FC236}">
                <a16:creationId xmlns:a16="http://schemas.microsoft.com/office/drawing/2014/main" id="{2CEEC2F9-7629-9146-9CB3-C2BE25875C4D}"/>
              </a:ext>
            </a:extLst>
          </p:cNvPr>
          <p:cNvPicPr>
            <a:picLocks noChangeAspect="1"/>
          </p:cNvPicPr>
          <p:nvPr/>
        </p:nvPicPr>
        <p:blipFill>
          <a:blip r:embed="rId4"/>
          <a:stretch>
            <a:fillRect/>
          </a:stretch>
        </p:blipFill>
        <p:spPr>
          <a:xfrm>
            <a:off x="0" y="0"/>
            <a:ext cx="2191147" cy="4920659"/>
          </a:xfrm>
          <a:prstGeom prst="rect">
            <a:avLst/>
          </a:prstGeom>
        </p:spPr>
      </p:pic>
    </p:spTree>
    <p:extLst>
      <p:ext uri="{BB962C8B-B14F-4D97-AF65-F5344CB8AC3E}">
        <p14:creationId xmlns:p14="http://schemas.microsoft.com/office/powerpoint/2010/main" val="414189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235687"/>
            <a:ext cx="5829300" cy="1060173"/>
          </a:xfrm>
        </p:spPr>
        <p:txBody>
          <a:bodyPr>
            <a:normAutofit fontScale="90000"/>
          </a:bodyPr>
          <a:lstStyle/>
          <a:p>
            <a:r>
              <a:rPr lang="en-US" sz="3200" i="1" dirty="0">
                <a:solidFill>
                  <a:srgbClr val="DBB554"/>
                </a:solidFill>
                <a:latin typeface="Times New Roman" panose="02020603050405020304" pitchFamily="18" charset="0"/>
                <a:cs typeface="Times New Roman" panose="02020603050405020304" pitchFamily="18" charset="0"/>
              </a:rPr>
              <a:t>The Descent of </a:t>
            </a:r>
            <a:r>
              <a:rPr lang="en-US" sz="3200" i="1" dirty="0" err="1">
                <a:solidFill>
                  <a:srgbClr val="DBB554"/>
                </a:solidFill>
                <a:latin typeface="Times New Roman" panose="02020603050405020304" pitchFamily="18" charset="0"/>
                <a:cs typeface="Times New Roman" panose="02020603050405020304" pitchFamily="18" charset="0"/>
              </a:rPr>
              <a:t>Amida</a:t>
            </a:r>
            <a:r>
              <a:rPr lang="en-US" sz="3200" i="1" dirty="0">
                <a:solidFill>
                  <a:srgbClr val="DBB554"/>
                </a:solidFill>
                <a:latin typeface="Times New Roman" panose="02020603050405020304" pitchFamily="18" charset="0"/>
                <a:cs typeface="Times New Roman" panose="02020603050405020304" pitchFamily="18" charset="0"/>
              </a:rPr>
              <a:t> Buddha and Attendants</a:t>
            </a:r>
            <a:br>
              <a:rPr lang="en-US" sz="3200" i="1" dirty="0">
                <a:solidFill>
                  <a:srgbClr val="DBB554"/>
                </a:solidFill>
                <a:latin typeface="Times New Roman" panose="02020603050405020304" pitchFamily="18" charset="0"/>
                <a:cs typeface="Times New Roman" panose="02020603050405020304" pitchFamily="18" charset="0"/>
              </a:rPr>
            </a:br>
            <a:r>
              <a:rPr lang="en-US" sz="2000" dirty="0">
                <a:solidFill>
                  <a:srgbClr val="DBB554"/>
                </a:solidFill>
                <a:latin typeface="Times New Roman" panose="02020603050405020304" pitchFamily="18" charset="0"/>
                <a:cs typeface="Times New Roman" panose="02020603050405020304" pitchFamily="18" charset="0"/>
              </a:rPr>
              <a:t>(detail)</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428383"/>
            <a:ext cx="5143500" cy="49033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Kamakura period, 14th c.</a:t>
            </a:r>
          </a:p>
        </p:txBody>
      </p:sp>
      <p:pic>
        <p:nvPicPr>
          <p:cNvPr id="5" name="Picture 4">
            <a:extLst>
              <a:ext uri="{FF2B5EF4-FFF2-40B4-BE49-F238E27FC236}">
                <a16:creationId xmlns:a16="http://schemas.microsoft.com/office/drawing/2014/main" id="{BF3ABA2F-D9DB-B945-AD46-CF0106997344}"/>
              </a:ext>
            </a:extLst>
          </p:cNvPr>
          <p:cNvPicPr>
            <a:picLocks noChangeAspect="1"/>
          </p:cNvPicPr>
          <p:nvPr/>
        </p:nvPicPr>
        <p:blipFill>
          <a:blip r:embed="rId2"/>
          <a:stretch>
            <a:fillRect/>
          </a:stretch>
        </p:blipFill>
        <p:spPr>
          <a:xfrm>
            <a:off x="857250" y="1440622"/>
            <a:ext cx="5346700" cy="5308600"/>
          </a:xfrm>
          <a:prstGeom prst="rect">
            <a:avLst/>
          </a:prstGeom>
        </p:spPr>
      </p:pic>
    </p:spTree>
    <p:extLst>
      <p:ext uri="{BB962C8B-B14F-4D97-AF65-F5344CB8AC3E}">
        <p14:creationId xmlns:p14="http://schemas.microsoft.com/office/powerpoint/2010/main" val="236293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Central Asia, 12th c.</a:t>
            </a:r>
          </a:p>
        </p:txBody>
      </p:sp>
      <p:pic>
        <p:nvPicPr>
          <p:cNvPr id="8" name="Picture 7">
            <a:extLst>
              <a:ext uri="{FF2B5EF4-FFF2-40B4-BE49-F238E27FC236}">
                <a16:creationId xmlns:a16="http://schemas.microsoft.com/office/drawing/2014/main" id="{30112B96-FD2D-EA42-9E84-A475D7F831D6}"/>
              </a:ext>
            </a:extLst>
          </p:cNvPr>
          <p:cNvPicPr>
            <a:picLocks noChangeAspect="1"/>
          </p:cNvPicPr>
          <p:nvPr/>
        </p:nvPicPr>
        <p:blipFill>
          <a:blip r:embed="rId2"/>
          <a:stretch>
            <a:fillRect/>
          </a:stretch>
        </p:blipFill>
        <p:spPr>
          <a:xfrm>
            <a:off x="857251" y="379323"/>
            <a:ext cx="5238750" cy="7557815"/>
          </a:xfrm>
          <a:prstGeom prst="rect">
            <a:avLst/>
          </a:prstGeom>
        </p:spPr>
      </p:pic>
    </p:spTree>
    <p:extLst>
      <p:ext uri="{BB962C8B-B14F-4D97-AF65-F5344CB8AC3E}">
        <p14:creationId xmlns:p14="http://schemas.microsoft.com/office/powerpoint/2010/main" val="965684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a:bodyPr>
          <a:lstStyle/>
          <a:p>
            <a:r>
              <a:rPr lang="en-US" sz="3200" dirty="0">
                <a:solidFill>
                  <a:srgbClr val="DBB554"/>
                </a:solidFill>
                <a:latin typeface="Times New Roman" panose="02020603050405020304" pitchFamily="18" charset="0"/>
                <a:cs typeface="Times New Roman" panose="02020603050405020304" pitchFamily="18" charset="0"/>
              </a:rPr>
              <a:t>Buddha with the Five </a:t>
            </a:r>
            <a:r>
              <a:rPr lang="en-US" sz="3200" dirty="0" err="1">
                <a:solidFill>
                  <a:srgbClr val="DBB554"/>
                </a:solidFill>
                <a:latin typeface="Times New Roman" panose="02020603050405020304" pitchFamily="18" charset="0"/>
                <a:cs typeface="Times New Roman" panose="02020603050405020304" pitchFamily="18" charset="0"/>
              </a:rPr>
              <a:t>Tathāgatas</a:t>
            </a:r>
            <a:endParaRPr lang="en-US" sz="3200"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13th c.</a:t>
            </a:r>
          </a:p>
        </p:txBody>
      </p:sp>
      <p:pic>
        <p:nvPicPr>
          <p:cNvPr id="9" name="Picture 8">
            <a:extLst>
              <a:ext uri="{FF2B5EF4-FFF2-40B4-BE49-F238E27FC236}">
                <a16:creationId xmlns:a16="http://schemas.microsoft.com/office/drawing/2014/main" id="{6350C789-E1E5-F148-BF8D-0B8CC3A3C6D5}"/>
              </a:ext>
            </a:extLst>
          </p:cNvPr>
          <p:cNvPicPr>
            <a:picLocks noChangeAspect="1"/>
          </p:cNvPicPr>
          <p:nvPr/>
        </p:nvPicPr>
        <p:blipFill>
          <a:blip r:embed="rId2"/>
          <a:stretch>
            <a:fillRect/>
          </a:stretch>
        </p:blipFill>
        <p:spPr>
          <a:xfrm>
            <a:off x="514350" y="585065"/>
            <a:ext cx="5951788" cy="7472257"/>
          </a:xfrm>
          <a:prstGeom prst="rect">
            <a:avLst/>
          </a:prstGeom>
        </p:spPr>
      </p:pic>
    </p:spTree>
    <p:extLst>
      <p:ext uri="{BB962C8B-B14F-4D97-AF65-F5344CB8AC3E}">
        <p14:creationId xmlns:p14="http://schemas.microsoft.com/office/powerpoint/2010/main" val="107202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19th c.</a:t>
            </a:r>
          </a:p>
        </p:txBody>
      </p:sp>
      <p:pic>
        <p:nvPicPr>
          <p:cNvPr id="5" name="Picture 4">
            <a:extLst>
              <a:ext uri="{FF2B5EF4-FFF2-40B4-BE49-F238E27FC236}">
                <a16:creationId xmlns:a16="http://schemas.microsoft.com/office/drawing/2014/main" id="{C1FEF38A-889D-2047-996D-7B3E375A958A}"/>
              </a:ext>
            </a:extLst>
          </p:cNvPr>
          <p:cNvPicPr>
            <a:picLocks noChangeAspect="1"/>
          </p:cNvPicPr>
          <p:nvPr/>
        </p:nvPicPr>
        <p:blipFill>
          <a:blip r:embed="rId2"/>
          <a:stretch>
            <a:fillRect/>
          </a:stretch>
        </p:blipFill>
        <p:spPr>
          <a:xfrm>
            <a:off x="968650" y="588204"/>
            <a:ext cx="4920699" cy="7292829"/>
          </a:xfrm>
          <a:prstGeom prst="rect">
            <a:avLst/>
          </a:prstGeom>
        </p:spPr>
      </p:pic>
    </p:spTree>
    <p:extLst>
      <p:ext uri="{BB962C8B-B14F-4D97-AF65-F5344CB8AC3E}">
        <p14:creationId xmlns:p14="http://schemas.microsoft.com/office/powerpoint/2010/main" val="336253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Amitābha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E9B5AF4C-8061-D243-A092-833DD559270A}"/>
              </a:ext>
            </a:extLst>
          </p:cNvPr>
          <p:cNvPicPr>
            <a:picLocks noChangeAspect="1"/>
          </p:cNvPicPr>
          <p:nvPr/>
        </p:nvPicPr>
        <p:blipFill>
          <a:blip r:embed="rId2"/>
          <a:stretch>
            <a:fillRect/>
          </a:stretch>
        </p:blipFill>
        <p:spPr>
          <a:xfrm>
            <a:off x="857250" y="250562"/>
            <a:ext cx="5298186" cy="7806758"/>
          </a:xfrm>
          <a:prstGeom prst="rect">
            <a:avLst/>
          </a:prstGeom>
        </p:spPr>
      </p:pic>
    </p:spTree>
    <p:extLst>
      <p:ext uri="{BB962C8B-B14F-4D97-AF65-F5344CB8AC3E}">
        <p14:creationId xmlns:p14="http://schemas.microsoft.com/office/powerpoint/2010/main" val="31288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Amitāyus</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Nepal 11th c.</a:t>
            </a:r>
          </a:p>
        </p:txBody>
      </p:sp>
      <p:pic>
        <p:nvPicPr>
          <p:cNvPr id="8" name="Picture 7">
            <a:extLst>
              <a:ext uri="{FF2B5EF4-FFF2-40B4-BE49-F238E27FC236}">
                <a16:creationId xmlns:a16="http://schemas.microsoft.com/office/drawing/2014/main" id="{A93DEE19-CDA0-5049-BA63-0777E4BC7C70}"/>
              </a:ext>
            </a:extLst>
          </p:cNvPr>
          <p:cNvPicPr>
            <a:picLocks noChangeAspect="1"/>
          </p:cNvPicPr>
          <p:nvPr/>
        </p:nvPicPr>
        <p:blipFill>
          <a:blip r:embed="rId2"/>
          <a:stretch>
            <a:fillRect/>
          </a:stretch>
        </p:blipFill>
        <p:spPr>
          <a:xfrm>
            <a:off x="663101" y="556593"/>
            <a:ext cx="5531797" cy="7394711"/>
          </a:xfrm>
          <a:prstGeom prst="rect">
            <a:avLst/>
          </a:prstGeom>
        </p:spPr>
      </p:pic>
    </p:spTree>
    <p:extLst>
      <p:ext uri="{BB962C8B-B14F-4D97-AF65-F5344CB8AC3E}">
        <p14:creationId xmlns:p14="http://schemas.microsoft.com/office/powerpoint/2010/main" val="273913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Amitāyus</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11th c.</a:t>
            </a:r>
          </a:p>
        </p:txBody>
      </p:sp>
      <p:pic>
        <p:nvPicPr>
          <p:cNvPr id="7" name="Picture 6">
            <a:extLst>
              <a:ext uri="{FF2B5EF4-FFF2-40B4-BE49-F238E27FC236}">
                <a16:creationId xmlns:a16="http://schemas.microsoft.com/office/drawing/2014/main" id="{1DE0348B-E43E-E249-88A4-651CCCE508C9}"/>
              </a:ext>
            </a:extLst>
          </p:cNvPr>
          <p:cNvPicPr>
            <a:picLocks noChangeAspect="1"/>
          </p:cNvPicPr>
          <p:nvPr/>
        </p:nvPicPr>
        <p:blipFill>
          <a:blip r:embed="rId2"/>
          <a:stretch>
            <a:fillRect/>
          </a:stretch>
        </p:blipFill>
        <p:spPr>
          <a:xfrm>
            <a:off x="527050" y="665094"/>
            <a:ext cx="5816600" cy="7124700"/>
          </a:xfrm>
          <a:prstGeom prst="rect">
            <a:avLst/>
          </a:prstGeom>
        </p:spPr>
      </p:pic>
    </p:spTree>
    <p:extLst>
      <p:ext uri="{BB962C8B-B14F-4D97-AF65-F5344CB8AC3E}">
        <p14:creationId xmlns:p14="http://schemas.microsoft.com/office/powerpoint/2010/main" val="12101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Amitāyus</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Qing Dynasty,18th c.</a:t>
            </a:r>
          </a:p>
        </p:txBody>
      </p:sp>
      <p:pic>
        <p:nvPicPr>
          <p:cNvPr id="5" name="Picture 4">
            <a:extLst>
              <a:ext uri="{FF2B5EF4-FFF2-40B4-BE49-F238E27FC236}">
                <a16:creationId xmlns:a16="http://schemas.microsoft.com/office/drawing/2014/main" id="{A3AB64AB-1B9B-774F-85F5-FA8CC83C7507}"/>
              </a:ext>
            </a:extLst>
          </p:cNvPr>
          <p:cNvPicPr>
            <a:picLocks noChangeAspect="1"/>
          </p:cNvPicPr>
          <p:nvPr/>
        </p:nvPicPr>
        <p:blipFill>
          <a:blip r:embed="rId2"/>
          <a:stretch>
            <a:fillRect/>
          </a:stretch>
        </p:blipFill>
        <p:spPr>
          <a:xfrm>
            <a:off x="605180" y="307505"/>
            <a:ext cx="5647639" cy="7749815"/>
          </a:xfrm>
          <a:prstGeom prst="rect">
            <a:avLst/>
          </a:prstGeom>
        </p:spPr>
      </p:pic>
    </p:spTree>
    <p:extLst>
      <p:ext uri="{BB962C8B-B14F-4D97-AF65-F5344CB8AC3E}">
        <p14:creationId xmlns:p14="http://schemas.microsoft.com/office/powerpoint/2010/main" val="3526667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728871"/>
            <a:ext cx="5829300" cy="927652"/>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828800"/>
            <a:ext cx="5965963" cy="6771862"/>
          </a:xfrm>
        </p:spPr>
        <p:txBody>
          <a:bodyPr>
            <a:normAutofit lnSpcReduction="10000"/>
          </a:bodyPr>
          <a:lstStyle/>
          <a:p>
            <a:pPr algn="just"/>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Buddha is another of the great celestial Buddhas. His name means "Shining Out" like the sun. </a:t>
            </a:r>
          </a:p>
          <a:p>
            <a:pPr algn="just"/>
            <a:r>
              <a:rPr lang="en-US" sz="2000" dirty="0">
                <a:solidFill>
                  <a:srgbClr val="DBB554"/>
                </a:solidFill>
                <a:latin typeface="Times New Roman" panose="02020603050405020304" pitchFamily="18" charset="0"/>
                <a:cs typeface="Times New Roman" panose="02020603050405020304" pitchFamily="18" charset="0"/>
              </a:rPr>
              <a:t>The first mention of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is perhaps in the </a:t>
            </a:r>
            <a:r>
              <a:rPr lang="en-US" sz="2000" i="1" dirty="0" err="1">
                <a:solidFill>
                  <a:srgbClr val="DBB554"/>
                </a:solidFill>
                <a:latin typeface="Times New Roman" panose="02020603050405020304" pitchFamily="18" charset="0"/>
                <a:cs typeface="Times New Roman" panose="02020603050405020304" pitchFamily="18" charset="0"/>
              </a:rPr>
              <a:t>Avataṃsaka</a:t>
            </a:r>
            <a:r>
              <a:rPr lang="en-US" sz="2000" i="1" dirty="0">
                <a:solidFill>
                  <a:srgbClr val="DBB554"/>
                </a:solidFill>
                <a:latin typeface="Times New Roman" panose="02020603050405020304" pitchFamily="18" charset="0"/>
                <a:cs typeface="Times New Roman" panose="02020603050405020304" pitchFamily="18" charset="0"/>
              </a:rPr>
              <a:t> </a:t>
            </a:r>
            <a:r>
              <a:rPr lang="en-US" sz="2000" i="1" dirty="0" err="1">
                <a:solidFill>
                  <a:srgbClr val="DBB554"/>
                </a:solidFill>
                <a:latin typeface="Times New Roman" panose="02020603050405020304" pitchFamily="18" charset="0"/>
                <a:cs typeface="Times New Roman" panose="02020603050405020304" pitchFamily="18" charset="0"/>
              </a:rPr>
              <a:t>Sūtra</a:t>
            </a:r>
            <a:r>
              <a:rPr lang="en-US" sz="2000" dirty="0">
                <a:solidFill>
                  <a:srgbClr val="DBB554"/>
                </a:solidFill>
                <a:latin typeface="Times New Roman" panose="02020603050405020304" pitchFamily="18" charset="0"/>
                <a:cs typeface="Times New Roman" panose="02020603050405020304" pitchFamily="18" charset="0"/>
              </a:rPr>
              <a:t>. There, he is described as being at the center of the cosmos like a cosmic sun radiating the light of the Dharma to all worlds. The luminous rays of his light dispel the darkness of ignorance releasing sentient beings from all obstructions to Awakening. These rays are often represented in Buddhist art. </a:t>
            </a:r>
          </a:p>
          <a:p>
            <a:pPr algn="just"/>
            <a:r>
              <a:rPr lang="en-US" sz="2000" dirty="0">
                <a:solidFill>
                  <a:srgbClr val="DBB554"/>
                </a:solidFill>
                <a:latin typeface="Times New Roman" panose="02020603050405020304" pitchFamily="18" charset="0"/>
                <a:cs typeface="Times New Roman" panose="02020603050405020304" pitchFamily="18" charset="0"/>
              </a:rPr>
              <a:t>His Buddha-realm was born from the lotus and was purified by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for eons. Unlike the Buddha-realms of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and </a:t>
            </a:r>
            <a:r>
              <a:rPr lang="en-US" sz="2000" dirty="0" err="1">
                <a:solidFill>
                  <a:srgbClr val="DBB554"/>
                </a:solidFill>
                <a:latin typeface="Times New Roman" panose="02020603050405020304" pitchFamily="18" charset="0"/>
                <a:cs typeface="Times New Roman" panose="02020603050405020304" pitchFamily="18" charset="0"/>
              </a:rPr>
              <a:t>Amitābha</a:t>
            </a:r>
            <a:r>
              <a:rPr lang="en-US" sz="2000" dirty="0">
                <a:solidFill>
                  <a:srgbClr val="DBB554"/>
                </a:solidFill>
                <a:latin typeface="Times New Roman" panose="02020603050405020304" pitchFamily="18" charset="0"/>
                <a:cs typeface="Times New Roman" panose="02020603050405020304" pitchFamily="18" charset="0"/>
              </a:rPr>
              <a:t>, the Lotus Land of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is not inhabited by </a:t>
            </a:r>
            <a:r>
              <a:rPr lang="en-US" sz="2000" i="1" dirty="0" err="1">
                <a:solidFill>
                  <a:srgbClr val="DBB554"/>
                </a:solidFill>
                <a:latin typeface="Times New Roman" panose="02020603050405020304" pitchFamily="18" charset="0"/>
                <a:cs typeface="Times New Roman" panose="02020603050405020304" pitchFamily="18" charset="0"/>
              </a:rPr>
              <a:t>arhats</a:t>
            </a:r>
            <a:r>
              <a:rPr lang="en-US" sz="2000" dirty="0">
                <a:solidFill>
                  <a:srgbClr val="DBB554"/>
                </a:solidFill>
                <a:latin typeface="Times New Roman" panose="02020603050405020304" pitchFamily="18" charset="0"/>
                <a:cs typeface="Times New Roman" panose="02020603050405020304" pitchFamily="18" charset="0"/>
              </a:rPr>
              <a:t>, but only by bodhisattvas. Here we see a </a:t>
            </a:r>
            <a:r>
              <a:rPr lang="en-US" sz="2000" dirty="0" err="1">
                <a:solidFill>
                  <a:srgbClr val="DBB554"/>
                </a:solidFill>
                <a:latin typeface="Times New Roman" panose="02020603050405020304" pitchFamily="18" charset="0"/>
                <a:cs typeface="Times New Roman" panose="02020603050405020304" pitchFamily="18" charset="0"/>
              </a:rPr>
              <a:t>Mahāyāna</a:t>
            </a:r>
            <a:r>
              <a:rPr lang="en-US" sz="2000" dirty="0">
                <a:solidFill>
                  <a:srgbClr val="DBB554"/>
                </a:solidFill>
                <a:latin typeface="Times New Roman" panose="02020603050405020304" pitchFamily="18" charset="0"/>
                <a:cs typeface="Times New Roman" panose="02020603050405020304" pitchFamily="18" charset="0"/>
              </a:rPr>
              <a:t> development from the Buddha-realm of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where there are mainly </a:t>
            </a:r>
            <a:r>
              <a:rPr lang="en-US" sz="2000" dirty="0" err="1">
                <a:solidFill>
                  <a:srgbClr val="DBB554"/>
                </a:solidFill>
                <a:latin typeface="Times New Roman" panose="02020603050405020304" pitchFamily="18" charset="0"/>
                <a:cs typeface="Times New Roman" panose="02020603050405020304" pitchFamily="18" charset="0"/>
              </a:rPr>
              <a:t>arhats</a:t>
            </a:r>
            <a:r>
              <a:rPr lang="en-US" sz="2000" dirty="0">
                <a:solidFill>
                  <a:srgbClr val="DBB554"/>
                </a:solidFill>
                <a:latin typeface="Times New Roman" panose="02020603050405020304" pitchFamily="18" charset="0"/>
                <a:cs typeface="Times New Roman" panose="02020603050405020304" pitchFamily="18" charset="0"/>
              </a:rPr>
              <a:t> and a few bodhisattvas, to the Buddha-realm of </a:t>
            </a:r>
            <a:r>
              <a:rPr lang="en-US" sz="2000" dirty="0" err="1">
                <a:solidFill>
                  <a:srgbClr val="DBB554"/>
                </a:solidFill>
                <a:latin typeface="Times New Roman" panose="02020603050405020304" pitchFamily="18" charset="0"/>
                <a:cs typeface="Times New Roman" panose="02020603050405020304" pitchFamily="18" charset="0"/>
              </a:rPr>
              <a:t>Amitābha</a:t>
            </a:r>
            <a:r>
              <a:rPr lang="en-US" sz="2000" dirty="0">
                <a:solidFill>
                  <a:srgbClr val="DBB554"/>
                </a:solidFill>
                <a:latin typeface="Times New Roman" panose="02020603050405020304" pitchFamily="18" charset="0"/>
                <a:cs typeface="Times New Roman" panose="02020603050405020304" pitchFamily="18" charset="0"/>
              </a:rPr>
              <a:t> where there are mostly bodhisattvas and a few </a:t>
            </a:r>
            <a:r>
              <a:rPr lang="en-US" sz="2000" i="1" dirty="0" err="1">
                <a:solidFill>
                  <a:srgbClr val="DBB554"/>
                </a:solidFill>
                <a:latin typeface="Times New Roman" panose="02020603050405020304" pitchFamily="18" charset="0"/>
                <a:cs typeface="Times New Roman" panose="02020603050405020304" pitchFamily="18" charset="0"/>
              </a:rPr>
              <a:t>arhats</a:t>
            </a:r>
            <a:r>
              <a:rPr lang="en-US" sz="2000" dirty="0">
                <a:solidFill>
                  <a:srgbClr val="DBB554"/>
                </a:solidFill>
                <a:latin typeface="Times New Roman" panose="02020603050405020304" pitchFamily="18" charset="0"/>
                <a:cs typeface="Times New Roman" panose="02020603050405020304" pitchFamily="18" charset="0"/>
              </a:rPr>
              <a:t>, to the Buddha-realm of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where there are only bodhisattvas. </a:t>
            </a:r>
          </a:p>
          <a:p>
            <a:pPr algn="just"/>
            <a:r>
              <a:rPr lang="en-US" sz="2000" dirty="0">
                <a:solidFill>
                  <a:srgbClr val="DBB554"/>
                </a:solidFill>
                <a:latin typeface="Times New Roman" panose="02020603050405020304" pitchFamily="18" charset="0"/>
                <a:cs typeface="Times New Roman" panose="02020603050405020304" pitchFamily="18" charset="0"/>
              </a:rPr>
              <a:t>The </a:t>
            </a:r>
            <a:r>
              <a:rPr lang="en-US" sz="2000" i="1" dirty="0" err="1">
                <a:solidFill>
                  <a:srgbClr val="DBB554"/>
                </a:solidFill>
                <a:latin typeface="Times New Roman" panose="02020603050405020304" pitchFamily="18" charset="0"/>
                <a:cs typeface="Times New Roman" panose="02020603050405020304" pitchFamily="18" charset="0"/>
              </a:rPr>
              <a:t>Avataṃsaka</a:t>
            </a:r>
            <a:r>
              <a:rPr lang="en-US" sz="2000" i="1" dirty="0">
                <a:solidFill>
                  <a:srgbClr val="DBB554"/>
                </a:solidFill>
                <a:latin typeface="Times New Roman" panose="02020603050405020304" pitchFamily="18" charset="0"/>
                <a:cs typeface="Times New Roman" panose="02020603050405020304" pitchFamily="18" charset="0"/>
              </a:rPr>
              <a:t> </a:t>
            </a:r>
            <a:r>
              <a:rPr lang="en-US" sz="2000" i="1" dirty="0" err="1">
                <a:solidFill>
                  <a:srgbClr val="DBB554"/>
                </a:solidFill>
                <a:latin typeface="Times New Roman" panose="02020603050405020304" pitchFamily="18" charset="0"/>
                <a:cs typeface="Times New Roman" panose="02020603050405020304" pitchFamily="18" charset="0"/>
              </a:rPr>
              <a:t>Sūtra</a:t>
            </a:r>
            <a:r>
              <a:rPr lang="en-US" sz="2000" i="1" dirty="0">
                <a:solidFill>
                  <a:srgbClr val="DBB554"/>
                </a:solidFill>
                <a:latin typeface="Times New Roman" panose="02020603050405020304" pitchFamily="18" charset="0"/>
                <a:cs typeface="Times New Roman" panose="02020603050405020304" pitchFamily="18" charset="0"/>
              </a:rPr>
              <a:t> </a:t>
            </a:r>
            <a:r>
              <a:rPr lang="en-US" sz="2000" dirty="0">
                <a:solidFill>
                  <a:srgbClr val="DBB554"/>
                </a:solidFill>
                <a:latin typeface="Times New Roman" panose="02020603050405020304" pitchFamily="18" charset="0"/>
                <a:cs typeface="Times New Roman" panose="02020603050405020304" pitchFamily="18" charset="0"/>
              </a:rPr>
              <a:t>also considers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to be the same as Gautama Buddha, but just different bodies. In later </a:t>
            </a:r>
            <a:r>
              <a:rPr lang="en-US" sz="2000" dirty="0" err="1">
                <a:solidFill>
                  <a:srgbClr val="DBB554"/>
                </a:solidFill>
                <a:latin typeface="Times New Roman" panose="02020603050405020304" pitchFamily="18" charset="0"/>
                <a:cs typeface="Times New Roman" panose="02020603050405020304" pitchFamily="18" charset="0"/>
              </a:rPr>
              <a:t>sūtras</a:t>
            </a:r>
            <a:r>
              <a:rPr lang="en-US" sz="2000" dirty="0">
                <a:solidFill>
                  <a:srgbClr val="DBB554"/>
                </a:solidFill>
                <a:latin typeface="Times New Roman" panose="02020603050405020304" pitchFamily="18" charset="0"/>
                <a:cs typeface="Times New Roman" panose="02020603050405020304" pitchFamily="18" charset="0"/>
              </a:rPr>
              <a:t>, this relationship is described as Gautama Buddha being the </a:t>
            </a:r>
            <a:r>
              <a:rPr lang="en-US" sz="2000" dirty="0" err="1">
                <a:solidFill>
                  <a:srgbClr val="DBB554"/>
                </a:solidFill>
                <a:latin typeface="Times New Roman" panose="02020603050405020304" pitchFamily="18" charset="0"/>
                <a:cs typeface="Times New Roman" panose="02020603050405020304" pitchFamily="18" charset="0"/>
              </a:rPr>
              <a:t>nirmāṇakāya</a:t>
            </a:r>
            <a:r>
              <a:rPr lang="en-US" sz="2000" dirty="0">
                <a:solidFill>
                  <a:srgbClr val="DBB554"/>
                </a:solidFill>
                <a:latin typeface="Times New Roman" panose="02020603050405020304" pitchFamily="18" charset="0"/>
                <a:cs typeface="Times New Roman" panose="02020603050405020304" pitchFamily="18" charset="0"/>
              </a:rPr>
              <a:t> of </a:t>
            </a:r>
            <a:r>
              <a:rPr lang="en-US" sz="2000" dirty="0" err="1">
                <a:solidFill>
                  <a:srgbClr val="DBB554"/>
                </a:solidFill>
                <a:latin typeface="Times New Roman" panose="02020603050405020304" pitchFamily="18" charset="0"/>
                <a:cs typeface="Times New Roman" panose="02020603050405020304" pitchFamily="18" charset="0"/>
              </a:rPr>
              <a:t>Vairocana</a:t>
            </a:r>
            <a:r>
              <a:rPr lang="en-US" sz="2000" dirty="0">
                <a:solidFill>
                  <a:srgbClr val="DBB554"/>
                </a:solidFill>
                <a:latin typeface="Times New Roman" panose="02020603050405020304" pitchFamily="18" charset="0"/>
                <a:cs typeface="Times New Roman" panose="02020603050405020304" pitchFamily="18" charset="0"/>
              </a:rPr>
              <a:t>. (Mitchell &amp; Jacoby, 145)</a:t>
            </a:r>
          </a:p>
        </p:txBody>
      </p:sp>
    </p:spTree>
    <p:extLst>
      <p:ext uri="{BB962C8B-B14F-4D97-AF65-F5344CB8AC3E}">
        <p14:creationId xmlns:p14="http://schemas.microsoft.com/office/powerpoint/2010/main" val="1518588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14th c.</a:t>
            </a:r>
          </a:p>
        </p:txBody>
      </p:sp>
      <p:pic>
        <p:nvPicPr>
          <p:cNvPr id="6" name="Picture 5">
            <a:extLst>
              <a:ext uri="{FF2B5EF4-FFF2-40B4-BE49-F238E27FC236}">
                <a16:creationId xmlns:a16="http://schemas.microsoft.com/office/drawing/2014/main" id="{96639DFB-37BD-F445-9EBE-41266A7D2F5E}"/>
              </a:ext>
            </a:extLst>
          </p:cNvPr>
          <p:cNvPicPr>
            <a:picLocks noChangeAspect="1"/>
          </p:cNvPicPr>
          <p:nvPr/>
        </p:nvPicPr>
        <p:blipFill>
          <a:blip r:embed="rId2"/>
          <a:stretch>
            <a:fillRect/>
          </a:stretch>
        </p:blipFill>
        <p:spPr>
          <a:xfrm>
            <a:off x="857250" y="439177"/>
            <a:ext cx="5278621" cy="7618143"/>
          </a:xfrm>
          <a:prstGeom prst="rect">
            <a:avLst/>
          </a:prstGeom>
        </p:spPr>
      </p:pic>
    </p:spTree>
    <p:extLst>
      <p:ext uri="{BB962C8B-B14F-4D97-AF65-F5344CB8AC3E}">
        <p14:creationId xmlns:p14="http://schemas.microsoft.com/office/powerpoint/2010/main" val="199040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Pakistan,9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10</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3AA9A2F0-B56F-0643-9855-C14F8AC1D55F}"/>
              </a:ext>
            </a:extLst>
          </p:cNvPr>
          <p:cNvPicPr>
            <a:picLocks noChangeAspect="1"/>
          </p:cNvPicPr>
          <p:nvPr/>
        </p:nvPicPr>
        <p:blipFill>
          <a:blip r:embed="rId2"/>
          <a:stretch>
            <a:fillRect/>
          </a:stretch>
        </p:blipFill>
        <p:spPr>
          <a:xfrm>
            <a:off x="932207" y="463828"/>
            <a:ext cx="4993585" cy="7464095"/>
          </a:xfrm>
          <a:prstGeom prst="rect">
            <a:avLst/>
          </a:prstGeom>
        </p:spPr>
      </p:pic>
    </p:spTree>
    <p:extLst>
      <p:ext uri="{BB962C8B-B14F-4D97-AF65-F5344CB8AC3E}">
        <p14:creationId xmlns:p14="http://schemas.microsoft.com/office/powerpoint/2010/main" val="2261117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Indonesia, 10</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DD398002-7D88-DD4D-A61B-DF8415910507}"/>
              </a:ext>
            </a:extLst>
          </p:cNvPr>
          <p:cNvPicPr>
            <a:picLocks noChangeAspect="1"/>
          </p:cNvPicPr>
          <p:nvPr/>
        </p:nvPicPr>
        <p:blipFill>
          <a:blip r:embed="rId2"/>
          <a:stretch>
            <a:fillRect/>
          </a:stretch>
        </p:blipFill>
        <p:spPr>
          <a:xfrm>
            <a:off x="1559339" y="569845"/>
            <a:ext cx="3739322" cy="7324445"/>
          </a:xfrm>
          <a:prstGeom prst="rect">
            <a:avLst/>
          </a:prstGeom>
        </p:spPr>
      </p:pic>
    </p:spTree>
    <p:extLst>
      <p:ext uri="{BB962C8B-B14F-4D97-AF65-F5344CB8AC3E}">
        <p14:creationId xmlns:p14="http://schemas.microsoft.com/office/powerpoint/2010/main" val="986720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Tang Dynasty, 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02A42329-2A43-CB4F-9D84-CCAF17445AB2}"/>
              </a:ext>
            </a:extLst>
          </p:cNvPr>
          <p:cNvPicPr>
            <a:picLocks noChangeAspect="1"/>
          </p:cNvPicPr>
          <p:nvPr/>
        </p:nvPicPr>
        <p:blipFill>
          <a:blip r:embed="rId2"/>
          <a:stretch>
            <a:fillRect/>
          </a:stretch>
        </p:blipFill>
        <p:spPr>
          <a:xfrm>
            <a:off x="1674719" y="353944"/>
            <a:ext cx="3743764" cy="7464839"/>
          </a:xfrm>
          <a:prstGeom prst="rect">
            <a:avLst/>
          </a:prstGeom>
        </p:spPr>
      </p:pic>
    </p:spTree>
    <p:extLst>
      <p:ext uri="{BB962C8B-B14F-4D97-AF65-F5344CB8AC3E}">
        <p14:creationId xmlns:p14="http://schemas.microsoft.com/office/powerpoint/2010/main" val="103206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37323"/>
            <a:ext cx="5829300" cy="954156"/>
          </a:xfrm>
        </p:spPr>
        <p:txBody>
          <a:bodyPr>
            <a:normAutofit/>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828800"/>
            <a:ext cx="5829300" cy="6771862"/>
          </a:xfrm>
        </p:spPr>
        <p:txBody>
          <a:bodyPr>
            <a:normAutofit/>
          </a:bodyPr>
          <a:lstStyle/>
          <a:p>
            <a:pPr algn="just"/>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Buddha is one of the most famous of the celestial Buddhas. When he took up the practice of the Bodhisattva Path, he made a vow never to be angry or have thoughts of malice or hatred toward any living being until he attained Buddhahood. Thus, he was named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meaning "Unperturbed." </a:t>
            </a:r>
          </a:p>
          <a:p>
            <a:pPr algn="just"/>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Buddha is perhaps the first of the celestial Buddhas during this eon to be mentioned in the early </a:t>
            </a:r>
            <a:r>
              <a:rPr lang="en-US" sz="2000" dirty="0" err="1">
                <a:solidFill>
                  <a:srgbClr val="DBB554"/>
                </a:solidFill>
                <a:latin typeface="Times New Roman" panose="02020603050405020304" pitchFamily="18" charset="0"/>
                <a:cs typeface="Times New Roman" panose="02020603050405020304" pitchFamily="18" charset="0"/>
              </a:rPr>
              <a:t>Mahāyāna</a:t>
            </a:r>
            <a:r>
              <a:rPr lang="en-US" sz="2000" dirty="0">
                <a:solidFill>
                  <a:srgbClr val="DBB554"/>
                </a:solidFill>
                <a:latin typeface="Times New Roman" panose="02020603050405020304" pitchFamily="18" charset="0"/>
                <a:cs typeface="Times New Roman" panose="02020603050405020304" pitchFamily="18" charset="0"/>
              </a:rPr>
              <a:t> </a:t>
            </a:r>
            <a:r>
              <a:rPr lang="en-US" sz="2000" i="1" dirty="0" err="1">
                <a:solidFill>
                  <a:srgbClr val="DBB554"/>
                </a:solidFill>
                <a:latin typeface="Times New Roman" panose="02020603050405020304" pitchFamily="18" charset="0"/>
                <a:cs typeface="Times New Roman" panose="02020603050405020304" pitchFamily="18" charset="0"/>
              </a:rPr>
              <a:t>sūtras</a:t>
            </a:r>
            <a:r>
              <a:rPr lang="en-US" sz="2000" dirty="0">
                <a:solidFill>
                  <a:srgbClr val="DBB554"/>
                </a:solidFill>
                <a:latin typeface="Times New Roman" panose="02020603050405020304" pitchFamily="18" charset="0"/>
                <a:cs typeface="Times New Roman" panose="02020603050405020304" pitchFamily="18" charset="0"/>
              </a:rPr>
              <a:t>. In one of the early </a:t>
            </a:r>
            <a:r>
              <a:rPr lang="en-US" sz="2000" i="1" dirty="0">
                <a:solidFill>
                  <a:srgbClr val="DBB554"/>
                </a:solidFill>
                <a:latin typeface="Times New Roman" panose="02020603050405020304" pitchFamily="18" charset="0"/>
                <a:cs typeface="Times New Roman" panose="02020603050405020304" pitchFamily="18" charset="0"/>
              </a:rPr>
              <a:t>Perfection of Wisdom </a:t>
            </a:r>
            <a:r>
              <a:rPr lang="en-US" sz="2000" i="1" dirty="0" err="1">
                <a:solidFill>
                  <a:srgbClr val="DBB554"/>
                </a:solidFill>
                <a:latin typeface="Times New Roman" panose="02020603050405020304" pitchFamily="18" charset="0"/>
                <a:cs typeface="Times New Roman" panose="02020603050405020304" pitchFamily="18" charset="0"/>
              </a:rPr>
              <a:t>Sūtras</a:t>
            </a:r>
            <a:r>
              <a:rPr lang="en-US" sz="2000" dirty="0">
                <a:solidFill>
                  <a:srgbClr val="DBB554"/>
                </a:solidFill>
                <a:latin typeface="Times New Roman" panose="02020603050405020304" pitchFamily="18" charset="0"/>
                <a:cs typeface="Times New Roman" panose="02020603050405020304" pitchFamily="18" charset="0"/>
              </a:rPr>
              <a:t>, Gautama Buddha is said to have enabled his hearers to see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Buddha. </a:t>
            </a:r>
          </a:p>
          <a:p>
            <a:pPr algn="just"/>
            <a:r>
              <a:rPr lang="en-US" sz="2000" dirty="0">
                <a:solidFill>
                  <a:srgbClr val="DBB554"/>
                </a:solidFill>
                <a:latin typeface="Times New Roman" panose="02020603050405020304" pitchFamily="18" charset="0"/>
                <a:cs typeface="Times New Roman" panose="02020603050405020304" pitchFamily="18" charset="0"/>
              </a:rPr>
              <a:t>In the </a:t>
            </a:r>
            <a:r>
              <a:rPr lang="en-US" sz="2000" i="1" dirty="0" err="1">
                <a:solidFill>
                  <a:srgbClr val="DBB554"/>
                </a:solidFill>
                <a:latin typeface="Times New Roman" panose="02020603050405020304" pitchFamily="18" charset="0"/>
                <a:cs typeface="Times New Roman" panose="02020603050405020304" pitchFamily="18" charset="0"/>
              </a:rPr>
              <a:t>Vimalakīrti</a:t>
            </a:r>
            <a:r>
              <a:rPr lang="en-US" sz="2000" i="1" dirty="0">
                <a:solidFill>
                  <a:srgbClr val="DBB554"/>
                </a:solidFill>
                <a:latin typeface="Times New Roman" panose="02020603050405020304" pitchFamily="18" charset="0"/>
                <a:cs typeface="Times New Roman" panose="02020603050405020304" pitchFamily="18" charset="0"/>
              </a:rPr>
              <a:t> </a:t>
            </a:r>
            <a:r>
              <a:rPr lang="en-US" sz="2000" i="1" dirty="0" err="1">
                <a:solidFill>
                  <a:srgbClr val="DBB554"/>
                </a:solidFill>
                <a:latin typeface="Times New Roman" panose="02020603050405020304" pitchFamily="18" charset="0"/>
                <a:cs typeface="Times New Roman" panose="02020603050405020304" pitchFamily="18" charset="0"/>
              </a:rPr>
              <a:t>Sūtra</a:t>
            </a:r>
            <a:r>
              <a:rPr lang="en-US" sz="2000" dirty="0">
                <a:solidFill>
                  <a:srgbClr val="DBB554"/>
                </a:solidFill>
                <a:latin typeface="Times New Roman" panose="02020603050405020304" pitchFamily="18" charset="0"/>
                <a:cs typeface="Times New Roman" panose="02020603050405020304" pitchFamily="18" charset="0"/>
              </a:rPr>
              <a:t>, it is said that </a:t>
            </a:r>
            <a:r>
              <a:rPr lang="en-US" sz="2000" dirty="0" err="1">
                <a:solidFill>
                  <a:srgbClr val="DBB554"/>
                </a:solidFill>
                <a:latin typeface="Times New Roman" panose="02020603050405020304" pitchFamily="18" charset="0"/>
                <a:cs typeface="Times New Roman" panose="02020603050405020304" pitchFamily="18" charset="0"/>
              </a:rPr>
              <a:t>Vimalakīrti</a:t>
            </a:r>
            <a:r>
              <a:rPr lang="en-US" sz="2000" dirty="0">
                <a:solidFill>
                  <a:srgbClr val="DBB554"/>
                </a:solidFill>
                <a:latin typeface="Times New Roman" panose="02020603050405020304" pitchFamily="18" charset="0"/>
                <a:cs typeface="Times New Roman" panose="02020603050405020304" pitchFamily="18" charset="0"/>
              </a:rPr>
              <a:t> revealed </a:t>
            </a:r>
            <a:r>
              <a:rPr lang="en-US" sz="2000" dirty="0" err="1">
                <a:solidFill>
                  <a:srgbClr val="DBB554"/>
                </a:solidFill>
                <a:latin typeface="Times New Roman" panose="02020603050405020304" pitchFamily="18" charset="0"/>
                <a:cs typeface="Times New Roman" panose="02020603050405020304" pitchFamily="18" charset="0"/>
              </a:rPr>
              <a:t>Akṣobhya’s</a:t>
            </a:r>
            <a:r>
              <a:rPr lang="en-US" sz="2000" dirty="0">
                <a:solidFill>
                  <a:srgbClr val="DBB554"/>
                </a:solidFill>
                <a:latin typeface="Times New Roman" panose="02020603050405020304" pitchFamily="18" charset="0"/>
                <a:cs typeface="Times New Roman" panose="02020603050405020304" pitchFamily="18" charset="0"/>
              </a:rPr>
              <a:t> Buddha realm called </a:t>
            </a:r>
            <a:r>
              <a:rPr lang="en-US" sz="2000" i="1" dirty="0" err="1">
                <a:solidFill>
                  <a:srgbClr val="DBB554"/>
                </a:solidFill>
                <a:latin typeface="Times New Roman" panose="02020603050405020304" pitchFamily="18" charset="0"/>
                <a:cs typeface="Times New Roman" panose="02020603050405020304" pitchFamily="18" charset="0"/>
              </a:rPr>
              <a:t>Abhirati</a:t>
            </a:r>
            <a:r>
              <a:rPr lang="en-US" sz="2000" dirty="0">
                <a:solidFill>
                  <a:srgbClr val="DBB554"/>
                </a:solidFill>
                <a:latin typeface="Times New Roman" panose="02020603050405020304" pitchFamily="18" charset="0"/>
                <a:cs typeface="Times New Roman" panose="02020603050405020304" pitchFamily="18" charset="0"/>
              </a:rPr>
              <a:t>, “Joyous,” that is populated mainly by </a:t>
            </a:r>
            <a:r>
              <a:rPr lang="en-US" sz="2000" i="1" dirty="0" err="1">
                <a:solidFill>
                  <a:srgbClr val="DBB554"/>
                </a:solidFill>
                <a:latin typeface="Times New Roman" panose="02020603050405020304" pitchFamily="18" charset="0"/>
                <a:cs typeface="Times New Roman" panose="02020603050405020304" pitchFamily="18" charset="0"/>
              </a:rPr>
              <a:t>arhats</a:t>
            </a:r>
            <a:r>
              <a:rPr lang="en-US" sz="2000" dirty="0">
                <a:solidFill>
                  <a:srgbClr val="DBB554"/>
                </a:solidFill>
                <a:latin typeface="Times New Roman" panose="02020603050405020304" pitchFamily="18" charset="0"/>
                <a:cs typeface="Times New Roman" panose="02020603050405020304" pitchFamily="18" charset="0"/>
              </a:rPr>
              <a:t> and a few bodhisattvas. It is said that with the assistance of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a person can easily attain </a:t>
            </a:r>
            <a:r>
              <a:rPr lang="en-US" sz="2000" dirty="0" err="1">
                <a:solidFill>
                  <a:srgbClr val="DBB554"/>
                </a:solidFill>
                <a:latin typeface="Times New Roman" panose="02020603050405020304" pitchFamily="18" charset="0"/>
                <a:cs typeface="Times New Roman" panose="02020603050405020304" pitchFamily="18" charset="0"/>
              </a:rPr>
              <a:t>Arhatship</a:t>
            </a:r>
            <a:r>
              <a:rPr lang="en-US" sz="2000" dirty="0">
                <a:solidFill>
                  <a:srgbClr val="DBB554"/>
                </a:solidFill>
                <a:latin typeface="Times New Roman" panose="02020603050405020304" pitchFamily="18" charset="0"/>
                <a:cs typeface="Times New Roman" panose="02020603050405020304" pitchFamily="18" charset="0"/>
              </a:rPr>
              <a:t> in his Buddha realm. Scholars see this fact as indicating that </a:t>
            </a:r>
            <a:r>
              <a:rPr lang="en-US" sz="2000" dirty="0" err="1">
                <a:solidFill>
                  <a:srgbClr val="DBB554"/>
                </a:solidFill>
                <a:latin typeface="Times New Roman" panose="02020603050405020304" pitchFamily="18" charset="0"/>
                <a:cs typeface="Times New Roman" panose="02020603050405020304" pitchFamily="18" charset="0"/>
              </a:rPr>
              <a:t>Akṣobhya</a:t>
            </a:r>
            <a:r>
              <a:rPr lang="en-US" sz="2000" dirty="0">
                <a:solidFill>
                  <a:srgbClr val="DBB554"/>
                </a:solidFill>
                <a:latin typeface="Times New Roman" panose="02020603050405020304" pitchFamily="18" charset="0"/>
                <a:cs typeface="Times New Roman" panose="02020603050405020304" pitchFamily="18" charset="0"/>
              </a:rPr>
              <a:t> Buddha represents a transitional stage between the goals of </a:t>
            </a:r>
            <a:r>
              <a:rPr lang="en-US" sz="2000" dirty="0" err="1">
                <a:solidFill>
                  <a:srgbClr val="DBB554"/>
                </a:solidFill>
                <a:latin typeface="Times New Roman" panose="02020603050405020304" pitchFamily="18" charset="0"/>
                <a:cs typeface="Times New Roman" panose="02020603050405020304" pitchFamily="18" charset="0"/>
              </a:rPr>
              <a:t>Arhatship</a:t>
            </a:r>
            <a:r>
              <a:rPr lang="en-US" sz="2000" dirty="0">
                <a:solidFill>
                  <a:srgbClr val="DBB554"/>
                </a:solidFill>
                <a:latin typeface="Times New Roman" panose="02020603050405020304" pitchFamily="18" charset="0"/>
                <a:cs typeface="Times New Roman" panose="02020603050405020304" pitchFamily="18" charset="0"/>
              </a:rPr>
              <a:t> and Buddhahood. (Mitchell &amp; Jacoby, 144)</a:t>
            </a:r>
          </a:p>
        </p:txBody>
      </p:sp>
    </p:spTree>
    <p:extLst>
      <p:ext uri="{BB962C8B-B14F-4D97-AF65-F5344CB8AC3E}">
        <p14:creationId xmlns:p14="http://schemas.microsoft.com/office/powerpoint/2010/main" val="2419509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D51BC92A-9169-4548-AD0E-A916AA4F64DF}"/>
              </a:ext>
            </a:extLst>
          </p:cNvPr>
          <p:cNvPicPr>
            <a:picLocks noChangeAspect="1"/>
          </p:cNvPicPr>
          <p:nvPr/>
        </p:nvPicPr>
        <p:blipFill>
          <a:blip r:embed="rId2"/>
          <a:stretch>
            <a:fillRect/>
          </a:stretch>
        </p:blipFill>
        <p:spPr>
          <a:xfrm>
            <a:off x="857250" y="463828"/>
            <a:ext cx="5317159" cy="7551497"/>
          </a:xfrm>
          <a:prstGeom prst="rect">
            <a:avLst/>
          </a:prstGeom>
        </p:spPr>
      </p:pic>
    </p:spTree>
    <p:extLst>
      <p:ext uri="{BB962C8B-B14F-4D97-AF65-F5344CB8AC3E}">
        <p14:creationId xmlns:p14="http://schemas.microsoft.com/office/powerpoint/2010/main" val="3364456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Tibet,16</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- 17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B902E022-2072-8C43-94C1-0CB904A6CC37}"/>
              </a:ext>
            </a:extLst>
          </p:cNvPr>
          <p:cNvPicPr>
            <a:picLocks noChangeAspect="1"/>
          </p:cNvPicPr>
          <p:nvPr/>
        </p:nvPicPr>
        <p:blipFill>
          <a:blip r:embed="rId2"/>
          <a:stretch>
            <a:fillRect/>
          </a:stretch>
        </p:blipFill>
        <p:spPr>
          <a:xfrm>
            <a:off x="1540565" y="463828"/>
            <a:ext cx="3962400" cy="7416800"/>
          </a:xfrm>
          <a:prstGeom prst="rect">
            <a:avLst/>
          </a:prstGeom>
        </p:spPr>
      </p:pic>
    </p:spTree>
    <p:extLst>
      <p:ext uri="{BB962C8B-B14F-4D97-AF65-F5344CB8AC3E}">
        <p14:creationId xmlns:p14="http://schemas.microsoft.com/office/powerpoint/2010/main" val="1501772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Tibet,15th c.</a:t>
            </a:r>
          </a:p>
        </p:txBody>
      </p:sp>
      <p:pic>
        <p:nvPicPr>
          <p:cNvPr id="6" name="Picture 5">
            <a:extLst>
              <a:ext uri="{FF2B5EF4-FFF2-40B4-BE49-F238E27FC236}">
                <a16:creationId xmlns:a16="http://schemas.microsoft.com/office/drawing/2014/main" id="{C67F0197-640E-7941-8FB9-0765D54C9147}"/>
              </a:ext>
            </a:extLst>
          </p:cNvPr>
          <p:cNvPicPr>
            <a:picLocks noChangeAspect="1"/>
          </p:cNvPicPr>
          <p:nvPr/>
        </p:nvPicPr>
        <p:blipFill>
          <a:blip r:embed="rId2"/>
          <a:stretch>
            <a:fillRect/>
          </a:stretch>
        </p:blipFill>
        <p:spPr>
          <a:xfrm>
            <a:off x="395287" y="650458"/>
            <a:ext cx="6067425" cy="7009299"/>
          </a:xfrm>
          <a:prstGeom prst="rect">
            <a:avLst/>
          </a:prstGeom>
        </p:spPr>
      </p:pic>
    </p:spTree>
    <p:extLst>
      <p:ext uri="{BB962C8B-B14F-4D97-AF65-F5344CB8AC3E}">
        <p14:creationId xmlns:p14="http://schemas.microsoft.com/office/powerpoint/2010/main" val="1827633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14</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EAE8294C-4494-784D-AA37-A5F7804437E8}"/>
              </a:ext>
            </a:extLst>
          </p:cNvPr>
          <p:cNvPicPr>
            <a:picLocks noChangeAspect="1"/>
          </p:cNvPicPr>
          <p:nvPr/>
        </p:nvPicPr>
        <p:blipFill>
          <a:blip r:embed="rId2"/>
          <a:stretch>
            <a:fillRect/>
          </a:stretch>
        </p:blipFill>
        <p:spPr>
          <a:xfrm>
            <a:off x="857250" y="0"/>
            <a:ext cx="5191407" cy="8086304"/>
          </a:xfrm>
          <a:prstGeom prst="rect">
            <a:avLst/>
          </a:prstGeom>
        </p:spPr>
      </p:pic>
    </p:spTree>
    <p:extLst>
      <p:ext uri="{BB962C8B-B14F-4D97-AF65-F5344CB8AC3E}">
        <p14:creationId xmlns:p14="http://schemas.microsoft.com/office/powerpoint/2010/main" val="3247276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Vairocana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Qing Dynasty,18th c.</a:t>
            </a:r>
          </a:p>
        </p:txBody>
      </p:sp>
      <p:pic>
        <p:nvPicPr>
          <p:cNvPr id="5" name="Picture 4">
            <a:extLst>
              <a:ext uri="{FF2B5EF4-FFF2-40B4-BE49-F238E27FC236}">
                <a16:creationId xmlns:a16="http://schemas.microsoft.com/office/drawing/2014/main" id="{A3AB64AB-1B9B-774F-85F5-FA8CC83C7507}"/>
              </a:ext>
            </a:extLst>
          </p:cNvPr>
          <p:cNvPicPr>
            <a:picLocks noChangeAspect="1"/>
          </p:cNvPicPr>
          <p:nvPr/>
        </p:nvPicPr>
        <p:blipFill>
          <a:blip r:embed="rId2"/>
          <a:stretch>
            <a:fillRect/>
          </a:stretch>
        </p:blipFill>
        <p:spPr>
          <a:xfrm>
            <a:off x="605180" y="307505"/>
            <a:ext cx="5647639" cy="7749815"/>
          </a:xfrm>
          <a:prstGeom prst="rect">
            <a:avLst/>
          </a:prstGeom>
        </p:spPr>
      </p:pic>
    </p:spTree>
    <p:extLst>
      <p:ext uri="{BB962C8B-B14F-4D97-AF65-F5344CB8AC3E}">
        <p14:creationId xmlns:p14="http://schemas.microsoft.com/office/powerpoint/2010/main" val="96352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384313"/>
            <a:ext cx="5829300" cy="874644"/>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Ratnasambhava</a:t>
            </a:r>
            <a:r>
              <a:rPr lang="en-US" dirty="0">
                <a:solidFill>
                  <a:srgbClr val="DBB554"/>
                </a:solidFill>
                <a:latin typeface="Times New Roman" panose="02020603050405020304" pitchFamily="18" charset="0"/>
                <a:cs typeface="Times New Roman" panose="02020603050405020304" pitchFamily="18" charset="0"/>
              </a:rPr>
              <a:t> Buddha</a:t>
            </a:r>
            <a:br>
              <a:rPr lang="en-US" dirty="0">
                <a:solidFill>
                  <a:srgbClr val="DBB554"/>
                </a:solidFill>
                <a:latin typeface="Times New Roman" panose="02020603050405020304" pitchFamily="18" charset="0"/>
                <a:cs typeface="Times New Roman" panose="02020603050405020304" pitchFamily="18" charset="0"/>
              </a:rPr>
            </a:br>
            <a:r>
              <a:rPr lang="en-US" sz="3100" i="1" dirty="0">
                <a:solidFill>
                  <a:srgbClr val="DBB554"/>
                </a:solidFill>
                <a:latin typeface="Times New Roman" panose="02020603050405020304" pitchFamily="18" charset="0"/>
                <a:cs typeface="Times New Roman" panose="02020603050405020304" pitchFamily="18" charset="0"/>
              </a:rPr>
              <a:t>The Jewel-Born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550504"/>
            <a:ext cx="5965963" cy="7050158"/>
          </a:xfrm>
        </p:spPr>
        <p:txBody>
          <a:bodyPr>
            <a:noAutofit/>
          </a:bodyPr>
          <a:lstStyle/>
          <a:p>
            <a:pPr algn="just"/>
            <a:r>
              <a:rPr lang="en-US" sz="2400" dirty="0">
                <a:solidFill>
                  <a:srgbClr val="DBB554"/>
                </a:solidFill>
                <a:latin typeface="Times New Roman" panose="02020603050405020304" pitchFamily="18" charset="0"/>
                <a:cs typeface="Times New Roman" panose="02020603050405020304" pitchFamily="18" charset="0"/>
              </a:rPr>
              <a:t>The name </a:t>
            </a:r>
            <a:r>
              <a:rPr lang="en-US" sz="2400" dirty="0" err="1">
                <a:solidFill>
                  <a:srgbClr val="DBB554"/>
                </a:solidFill>
                <a:latin typeface="Times New Roman" panose="02020603050405020304" pitchFamily="18" charset="0"/>
                <a:cs typeface="Times New Roman" panose="02020603050405020304" pitchFamily="18" charset="0"/>
              </a:rPr>
              <a:t>Ratnasambhava</a:t>
            </a:r>
            <a:r>
              <a:rPr lang="en-US" sz="2400" dirty="0">
                <a:solidFill>
                  <a:srgbClr val="DBB554"/>
                </a:solidFill>
                <a:latin typeface="Times New Roman" panose="02020603050405020304" pitchFamily="18" charset="0"/>
                <a:cs typeface="Times New Roman" panose="02020603050405020304" pitchFamily="18" charset="0"/>
              </a:rPr>
              <a:t> means “the Jewel-born One” or “Origin of Jewels.” The Three Jewels are the Buddha, the Dharma and the Sangha. The Buddha is the Enlightened One, the Guru, the hub of the wheel of the Law. The Dharma is the Teaching, or the Law, and the Sangha is the Community.</a:t>
            </a:r>
          </a:p>
          <a:p>
            <a:pPr algn="just"/>
            <a:endParaRPr lang="en-US" sz="2400" dirty="0">
              <a:solidFill>
                <a:srgbClr val="DBB554"/>
              </a:solidFill>
              <a:latin typeface="Times New Roman" panose="02020603050405020304" pitchFamily="18" charset="0"/>
              <a:cs typeface="Times New Roman" panose="02020603050405020304" pitchFamily="18" charset="0"/>
            </a:endParaRPr>
          </a:p>
          <a:p>
            <a:pPr algn="just"/>
            <a:r>
              <a:rPr lang="en-US" sz="2400" dirty="0" err="1">
                <a:solidFill>
                  <a:srgbClr val="DBB554"/>
                </a:solidFill>
                <a:latin typeface="Times New Roman" panose="02020603050405020304" pitchFamily="18" charset="0"/>
                <a:cs typeface="Times New Roman" panose="02020603050405020304" pitchFamily="18" charset="0"/>
              </a:rPr>
              <a:t>Ratnasambhava</a:t>
            </a:r>
            <a:r>
              <a:rPr lang="en-US" sz="2400" dirty="0">
                <a:solidFill>
                  <a:srgbClr val="DBB554"/>
                </a:solidFill>
                <a:latin typeface="Times New Roman" panose="02020603050405020304" pitchFamily="18" charset="0"/>
                <a:cs typeface="Times New Roman" panose="02020603050405020304" pitchFamily="18" charset="0"/>
              </a:rPr>
              <a:t> transmutes the poison of spiritual, intellectual and human pride into the Wisdom of Equality.</a:t>
            </a:r>
          </a:p>
          <a:p>
            <a:pPr algn="just"/>
            <a:endParaRPr lang="en-US" sz="2400" dirty="0">
              <a:solidFill>
                <a:srgbClr val="DBB554"/>
              </a:solidFill>
              <a:latin typeface="Times New Roman" panose="02020603050405020304" pitchFamily="18" charset="0"/>
              <a:cs typeface="Times New Roman" panose="02020603050405020304" pitchFamily="18" charset="0"/>
            </a:endParaRPr>
          </a:p>
          <a:p>
            <a:pPr algn="just"/>
            <a:r>
              <a:rPr lang="en-US" sz="2400" dirty="0">
                <a:solidFill>
                  <a:srgbClr val="DBB554"/>
                </a:solidFill>
                <a:latin typeface="Times New Roman" panose="02020603050405020304" pitchFamily="18" charset="0"/>
                <a:cs typeface="Times New Roman" panose="02020603050405020304" pitchFamily="18" charset="0"/>
              </a:rPr>
              <a:t>Tibetan Buddhists teach that with the Wisdom of Equality one sees all things with divine impartiality and recognizes the divine equality of all beings. One sees all beings and the Buddha as having the same nature. This is a condition we need, says author Giuseppe Tucci, “to spur our spiritual ascension and to acquire the trust to realize in ourselves the status of a Buddha.”1</a:t>
            </a:r>
          </a:p>
          <a:p>
            <a:pPr algn="just"/>
            <a:endParaRPr lang="en-US" sz="2400" dirty="0">
              <a:solidFill>
                <a:srgbClr val="DBB554"/>
              </a:solidFill>
              <a:latin typeface="Times New Roman" panose="02020603050405020304" pitchFamily="18" charset="0"/>
              <a:cs typeface="Times New Roman" panose="02020603050405020304" pitchFamily="18" charset="0"/>
            </a:endParaRPr>
          </a:p>
          <a:p>
            <a:pPr algn="just"/>
            <a:r>
              <a:rPr lang="en-US" sz="2400" dirty="0" err="1">
                <a:solidFill>
                  <a:srgbClr val="DBB554"/>
                </a:solidFill>
                <a:latin typeface="Times New Roman" panose="02020603050405020304" pitchFamily="18" charset="0"/>
                <a:cs typeface="Times New Roman" panose="02020603050405020304" pitchFamily="18" charset="0"/>
              </a:rPr>
              <a:t>Ratnasambhava</a:t>
            </a:r>
            <a:r>
              <a:rPr lang="en-US" sz="2400" dirty="0">
                <a:solidFill>
                  <a:srgbClr val="DBB554"/>
                </a:solidFill>
                <a:latin typeface="Times New Roman" panose="02020603050405020304" pitchFamily="18" charset="0"/>
                <a:cs typeface="Times New Roman" panose="02020603050405020304" pitchFamily="18" charset="0"/>
              </a:rPr>
              <a:t> is the </a:t>
            </a:r>
            <a:r>
              <a:rPr lang="en-US" sz="2400" dirty="0" err="1">
                <a:solidFill>
                  <a:srgbClr val="DBB554"/>
                </a:solidFill>
                <a:latin typeface="Times New Roman" panose="02020603050405020304" pitchFamily="18" charset="0"/>
                <a:cs typeface="Times New Roman" panose="02020603050405020304" pitchFamily="18" charset="0"/>
              </a:rPr>
              <a:t>Dhyani</a:t>
            </a:r>
            <a:r>
              <a:rPr lang="en-US" sz="2400" dirty="0">
                <a:solidFill>
                  <a:srgbClr val="DBB554"/>
                </a:solidFill>
                <a:latin typeface="Times New Roman" panose="02020603050405020304" pitchFamily="18" charset="0"/>
                <a:cs typeface="Times New Roman" panose="02020603050405020304" pitchFamily="18" charset="0"/>
              </a:rPr>
              <a:t> Buddha of the south. His color is yellow, the color of the sun in its zenith. He rules over the element of earth and embodies the </a:t>
            </a:r>
            <a:r>
              <a:rPr lang="en-US" sz="2400" dirty="0" err="1">
                <a:solidFill>
                  <a:srgbClr val="DBB554"/>
                </a:solidFill>
                <a:latin typeface="Times New Roman" panose="02020603050405020304" pitchFamily="18" charset="0"/>
                <a:cs typeface="Times New Roman" panose="02020603050405020304" pitchFamily="18" charset="0"/>
              </a:rPr>
              <a:t>skandha</a:t>
            </a:r>
            <a:r>
              <a:rPr lang="en-US" sz="2400" dirty="0">
                <a:solidFill>
                  <a:srgbClr val="DBB554"/>
                </a:solidFill>
                <a:latin typeface="Times New Roman" panose="02020603050405020304" pitchFamily="18" charset="0"/>
                <a:cs typeface="Times New Roman" panose="02020603050405020304" pitchFamily="18" charset="0"/>
              </a:rPr>
              <a:t> of feeling or sensation.</a:t>
            </a:r>
          </a:p>
        </p:txBody>
      </p:sp>
    </p:spTree>
    <p:extLst>
      <p:ext uri="{BB962C8B-B14F-4D97-AF65-F5344CB8AC3E}">
        <p14:creationId xmlns:p14="http://schemas.microsoft.com/office/powerpoint/2010/main" val="2784057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Ratnasambhava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14</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15</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8" name="Picture 7">
            <a:extLst>
              <a:ext uri="{FF2B5EF4-FFF2-40B4-BE49-F238E27FC236}">
                <a16:creationId xmlns:a16="http://schemas.microsoft.com/office/drawing/2014/main" id="{98E26E43-6E2B-1442-8863-1CDA0DC9AEA2}"/>
              </a:ext>
            </a:extLst>
          </p:cNvPr>
          <p:cNvPicPr>
            <a:picLocks noChangeAspect="1"/>
          </p:cNvPicPr>
          <p:nvPr/>
        </p:nvPicPr>
        <p:blipFill>
          <a:blip r:embed="rId2"/>
          <a:stretch>
            <a:fillRect/>
          </a:stretch>
        </p:blipFill>
        <p:spPr>
          <a:xfrm>
            <a:off x="857250" y="342624"/>
            <a:ext cx="5081380" cy="7518942"/>
          </a:xfrm>
          <a:prstGeom prst="rect">
            <a:avLst/>
          </a:prstGeom>
        </p:spPr>
      </p:pic>
    </p:spTree>
    <p:extLst>
      <p:ext uri="{BB962C8B-B14F-4D97-AF65-F5344CB8AC3E}">
        <p14:creationId xmlns:p14="http://schemas.microsoft.com/office/powerpoint/2010/main" val="216485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Ratnasambhava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14th c.</a:t>
            </a:r>
          </a:p>
        </p:txBody>
      </p:sp>
      <p:pic>
        <p:nvPicPr>
          <p:cNvPr id="8" name="Picture 7">
            <a:extLst>
              <a:ext uri="{FF2B5EF4-FFF2-40B4-BE49-F238E27FC236}">
                <a16:creationId xmlns:a16="http://schemas.microsoft.com/office/drawing/2014/main" id="{8CB4FBCA-A8DA-D24B-A324-8211C98B726E}"/>
              </a:ext>
            </a:extLst>
          </p:cNvPr>
          <p:cNvPicPr>
            <a:picLocks noChangeAspect="1"/>
          </p:cNvPicPr>
          <p:nvPr/>
        </p:nvPicPr>
        <p:blipFill>
          <a:blip r:embed="rId2"/>
          <a:stretch>
            <a:fillRect/>
          </a:stretch>
        </p:blipFill>
        <p:spPr>
          <a:xfrm>
            <a:off x="821894" y="463828"/>
            <a:ext cx="5178856" cy="7528288"/>
          </a:xfrm>
          <a:prstGeom prst="rect">
            <a:avLst/>
          </a:prstGeom>
        </p:spPr>
      </p:pic>
    </p:spTree>
    <p:extLst>
      <p:ext uri="{BB962C8B-B14F-4D97-AF65-F5344CB8AC3E}">
        <p14:creationId xmlns:p14="http://schemas.microsoft.com/office/powerpoint/2010/main" val="2497380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Ratnasambhava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12th c.</a:t>
            </a:r>
          </a:p>
        </p:txBody>
      </p:sp>
      <p:pic>
        <p:nvPicPr>
          <p:cNvPr id="6" name="Picture 5">
            <a:extLst>
              <a:ext uri="{FF2B5EF4-FFF2-40B4-BE49-F238E27FC236}">
                <a16:creationId xmlns:a16="http://schemas.microsoft.com/office/drawing/2014/main" id="{DF51805F-B50E-814A-A439-EE5BA637FE7C}"/>
              </a:ext>
            </a:extLst>
          </p:cNvPr>
          <p:cNvPicPr>
            <a:picLocks noChangeAspect="1"/>
          </p:cNvPicPr>
          <p:nvPr/>
        </p:nvPicPr>
        <p:blipFill>
          <a:blip r:embed="rId2"/>
          <a:stretch>
            <a:fillRect/>
          </a:stretch>
        </p:blipFill>
        <p:spPr>
          <a:xfrm>
            <a:off x="783949" y="725556"/>
            <a:ext cx="5290102" cy="7053469"/>
          </a:xfrm>
          <a:prstGeom prst="rect">
            <a:avLst/>
          </a:prstGeom>
        </p:spPr>
      </p:pic>
    </p:spTree>
    <p:extLst>
      <p:ext uri="{BB962C8B-B14F-4D97-AF65-F5344CB8AC3E}">
        <p14:creationId xmlns:p14="http://schemas.microsoft.com/office/powerpoint/2010/main" val="1737043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1"/>
            <a:ext cx="5829300" cy="62285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Ratnasambhava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680173"/>
            <a:ext cx="5143500" cy="37106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15th c.</a:t>
            </a:r>
          </a:p>
        </p:txBody>
      </p:sp>
      <p:pic>
        <p:nvPicPr>
          <p:cNvPr id="5" name="Picture 4">
            <a:extLst>
              <a:ext uri="{FF2B5EF4-FFF2-40B4-BE49-F238E27FC236}">
                <a16:creationId xmlns:a16="http://schemas.microsoft.com/office/drawing/2014/main" id="{DFFFD7AD-9ABF-0647-AEA2-D6A0FC199C24}"/>
              </a:ext>
            </a:extLst>
          </p:cNvPr>
          <p:cNvPicPr>
            <a:picLocks noChangeAspect="1"/>
          </p:cNvPicPr>
          <p:nvPr/>
        </p:nvPicPr>
        <p:blipFill>
          <a:blip r:embed="rId2"/>
          <a:stretch>
            <a:fillRect/>
          </a:stretch>
        </p:blipFill>
        <p:spPr>
          <a:xfrm>
            <a:off x="857250" y="462777"/>
            <a:ext cx="5343111" cy="7594543"/>
          </a:xfrm>
          <a:prstGeom prst="rect">
            <a:avLst/>
          </a:prstGeom>
        </p:spPr>
      </p:pic>
    </p:spTree>
    <p:extLst>
      <p:ext uri="{BB962C8B-B14F-4D97-AF65-F5344CB8AC3E}">
        <p14:creationId xmlns:p14="http://schemas.microsoft.com/office/powerpoint/2010/main" val="98837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15th-16th c.</a:t>
            </a:r>
          </a:p>
        </p:txBody>
      </p:sp>
      <p:pic>
        <p:nvPicPr>
          <p:cNvPr id="5" name="Picture 4">
            <a:extLst>
              <a:ext uri="{FF2B5EF4-FFF2-40B4-BE49-F238E27FC236}">
                <a16:creationId xmlns:a16="http://schemas.microsoft.com/office/drawing/2014/main" id="{0BAD5DFA-5469-824E-9E85-B8E574FD061D}"/>
              </a:ext>
            </a:extLst>
          </p:cNvPr>
          <p:cNvPicPr>
            <a:picLocks noChangeAspect="1"/>
          </p:cNvPicPr>
          <p:nvPr/>
        </p:nvPicPr>
        <p:blipFill>
          <a:blip r:embed="rId2"/>
          <a:stretch>
            <a:fillRect/>
          </a:stretch>
        </p:blipFill>
        <p:spPr>
          <a:xfrm>
            <a:off x="857250" y="315238"/>
            <a:ext cx="5361332" cy="7758676"/>
          </a:xfrm>
          <a:prstGeom prst="rect">
            <a:avLst/>
          </a:prstGeom>
        </p:spPr>
      </p:pic>
    </p:spTree>
    <p:extLst>
      <p:ext uri="{BB962C8B-B14F-4D97-AF65-F5344CB8AC3E}">
        <p14:creationId xmlns:p14="http://schemas.microsoft.com/office/powerpoint/2010/main" val="151033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384313"/>
            <a:ext cx="5829300" cy="874644"/>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Amoghasiddhi</a:t>
            </a:r>
            <a:r>
              <a:rPr lang="en-US" dirty="0">
                <a:solidFill>
                  <a:srgbClr val="DBB554"/>
                </a:solidFill>
                <a:latin typeface="Times New Roman" panose="02020603050405020304" pitchFamily="18" charset="0"/>
                <a:cs typeface="Times New Roman" panose="02020603050405020304" pitchFamily="18" charset="0"/>
              </a:rPr>
              <a:t> Buddha</a:t>
            </a:r>
            <a:br>
              <a:rPr lang="en-US" dirty="0">
                <a:solidFill>
                  <a:srgbClr val="DBB554"/>
                </a:solidFill>
                <a:latin typeface="Times New Roman" panose="02020603050405020304" pitchFamily="18" charset="0"/>
                <a:cs typeface="Times New Roman" panose="02020603050405020304" pitchFamily="18" charset="0"/>
              </a:rPr>
            </a:br>
            <a:r>
              <a:rPr lang="en-US" sz="3100" i="1" dirty="0">
                <a:solidFill>
                  <a:srgbClr val="DBB554"/>
                </a:solidFill>
                <a:latin typeface="Times New Roman" panose="02020603050405020304" pitchFamily="18" charset="0"/>
                <a:cs typeface="Times New Roman" panose="02020603050405020304" pitchFamily="18" charset="0"/>
              </a:rPr>
              <a:t>Buddha of Fearlessness</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550504"/>
            <a:ext cx="5965963" cy="7050158"/>
          </a:xfrm>
        </p:spPr>
        <p:txBody>
          <a:bodyPr>
            <a:noAutofit/>
          </a:bodyPr>
          <a:lstStyle/>
          <a:p>
            <a:pPr algn="just"/>
            <a:r>
              <a:rPr lang="en-US" sz="2400" dirty="0" err="1">
                <a:solidFill>
                  <a:srgbClr val="DBB554"/>
                </a:solidFill>
                <a:latin typeface="Times New Roman" panose="02020603050405020304" pitchFamily="18" charset="0"/>
                <a:cs typeface="Times New Roman" panose="02020603050405020304" pitchFamily="18" charset="0"/>
              </a:rPr>
              <a:t>Amoghasiddhi</a:t>
            </a:r>
            <a:r>
              <a:rPr lang="en-US" sz="2400" dirty="0">
                <a:solidFill>
                  <a:srgbClr val="DBB554"/>
                </a:solidFill>
                <a:latin typeface="Times New Roman" panose="02020603050405020304" pitchFamily="18" charset="0"/>
                <a:cs typeface="Times New Roman" panose="02020603050405020304" pitchFamily="18" charset="0"/>
              </a:rPr>
              <a:t> is the last of the Five </a:t>
            </a:r>
            <a:r>
              <a:rPr lang="en-US" sz="2400" dirty="0" err="1">
                <a:solidFill>
                  <a:srgbClr val="DBB554"/>
                </a:solidFill>
                <a:latin typeface="Times New Roman" panose="02020603050405020304" pitchFamily="18" charset="0"/>
                <a:cs typeface="Times New Roman" panose="02020603050405020304" pitchFamily="18" charset="0"/>
              </a:rPr>
              <a:t>Dhyani</a:t>
            </a:r>
            <a:r>
              <a:rPr lang="en-US" sz="2400" dirty="0">
                <a:solidFill>
                  <a:srgbClr val="DBB554"/>
                </a:solidFill>
                <a:latin typeface="Times New Roman" panose="02020603050405020304" pitchFamily="18" charset="0"/>
                <a:cs typeface="Times New Roman" panose="02020603050405020304" pitchFamily="18" charset="0"/>
              </a:rPr>
              <a:t> or Five Wisdom </a:t>
            </a:r>
            <a:r>
              <a:rPr lang="en-US" sz="2400" dirty="0" err="1">
                <a:solidFill>
                  <a:srgbClr val="DBB554"/>
                </a:solidFill>
                <a:latin typeface="Times New Roman" panose="02020603050405020304" pitchFamily="18" charset="0"/>
                <a:cs typeface="Times New Roman" panose="02020603050405020304" pitchFamily="18" charset="0"/>
              </a:rPr>
              <a:t>Tathagatas</a:t>
            </a:r>
            <a:r>
              <a:rPr lang="en-US" sz="2400" dirty="0">
                <a:solidFill>
                  <a:srgbClr val="DBB554"/>
                </a:solidFill>
                <a:latin typeface="Times New Roman" panose="02020603050405020304" pitchFamily="18" charset="0"/>
                <a:cs typeface="Times New Roman" panose="02020603050405020304" pitchFamily="18" charset="0"/>
              </a:rPr>
              <a:t>.  They are believed to have originated from </a:t>
            </a:r>
            <a:r>
              <a:rPr lang="en-US" sz="2400" dirty="0" err="1">
                <a:solidFill>
                  <a:srgbClr val="DBB554"/>
                </a:solidFill>
                <a:latin typeface="Times New Roman" panose="02020603050405020304" pitchFamily="18" charset="0"/>
                <a:cs typeface="Times New Roman" panose="02020603050405020304" pitchFamily="18" charset="0"/>
              </a:rPr>
              <a:t>Vajrasattva</a:t>
            </a:r>
            <a:r>
              <a:rPr lang="en-US" sz="2400" dirty="0">
                <a:solidFill>
                  <a:srgbClr val="DBB554"/>
                </a:solidFill>
                <a:latin typeface="Times New Roman" panose="02020603050405020304" pitchFamily="18" charset="0"/>
                <a:cs typeface="Times New Roman" panose="02020603050405020304" pitchFamily="18" charset="0"/>
              </a:rPr>
              <a:t>, the Buddha of purification.  Of these five, </a:t>
            </a:r>
            <a:r>
              <a:rPr lang="en-US" sz="2400" dirty="0" err="1">
                <a:solidFill>
                  <a:srgbClr val="DBB554"/>
                </a:solidFill>
                <a:latin typeface="Times New Roman" panose="02020603050405020304" pitchFamily="18" charset="0"/>
                <a:cs typeface="Times New Roman" panose="02020603050405020304" pitchFamily="18" charset="0"/>
              </a:rPr>
              <a:t>Amoghasiddhi</a:t>
            </a:r>
            <a:r>
              <a:rPr lang="en-US" sz="2400" dirty="0">
                <a:solidFill>
                  <a:srgbClr val="DBB554"/>
                </a:solidFill>
                <a:latin typeface="Times New Roman" panose="02020603050405020304" pitchFamily="18" charset="0"/>
                <a:cs typeface="Times New Roman" panose="02020603050405020304" pitchFamily="18" charset="0"/>
              </a:rPr>
              <a:t> is the buddha of the north.  He is associated with energy and known as the Lord of Karma and the Buddha of unfailing accomplishment.  His name literally means infallible (</a:t>
            </a:r>
            <a:r>
              <a:rPr lang="en-US" sz="2400" dirty="0" err="1">
                <a:solidFill>
                  <a:srgbClr val="DBB554"/>
                </a:solidFill>
                <a:latin typeface="Times New Roman" panose="02020603050405020304" pitchFamily="18" charset="0"/>
                <a:cs typeface="Times New Roman" panose="02020603050405020304" pitchFamily="18" charset="0"/>
              </a:rPr>
              <a:t>amogha</a:t>
            </a:r>
            <a:r>
              <a:rPr lang="en-US" sz="2400" dirty="0">
                <a:solidFill>
                  <a:srgbClr val="DBB554"/>
                </a:solidFill>
                <a:latin typeface="Times New Roman" panose="02020603050405020304" pitchFamily="18" charset="0"/>
                <a:cs typeface="Times New Roman" panose="02020603050405020304" pitchFamily="18" charset="0"/>
              </a:rPr>
              <a:t>) success (siddhi).  He holds his hands in the </a:t>
            </a:r>
            <a:r>
              <a:rPr lang="en-US" sz="2400" dirty="0" err="1">
                <a:solidFill>
                  <a:srgbClr val="DBB554"/>
                </a:solidFill>
                <a:latin typeface="Times New Roman" panose="02020603050405020304" pitchFamily="18" charset="0"/>
                <a:cs typeface="Times New Roman" panose="02020603050405020304" pitchFamily="18" charset="0"/>
              </a:rPr>
              <a:t>Abhaya</a:t>
            </a:r>
            <a:r>
              <a:rPr lang="en-US" sz="2400" dirty="0">
                <a:solidFill>
                  <a:srgbClr val="DBB554"/>
                </a:solidFill>
                <a:latin typeface="Times New Roman" panose="02020603050405020304" pitchFamily="18" charset="0"/>
                <a:cs typeface="Times New Roman" panose="02020603050405020304" pitchFamily="18" charset="0"/>
              </a:rPr>
              <a:t>, fearlessness mudra.  </a:t>
            </a:r>
            <a:r>
              <a:rPr lang="en-US" sz="2400" dirty="0" err="1">
                <a:solidFill>
                  <a:srgbClr val="DBB554"/>
                </a:solidFill>
                <a:latin typeface="Times New Roman" panose="02020603050405020304" pitchFamily="18" charset="0"/>
                <a:cs typeface="Times New Roman" panose="02020603050405020304" pitchFamily="18" charset="0"/>
              </a:rPr>
              <a:t>Amoghasiddhi</a:t>
            </a:r>
            <a:r>
              <a:rPr lang="en-US" sz="2400" dirty="0">
                <a:solidFill>
                  <a:srgbClr val="DBB554"/>
                </a:solidFill>
                <a:latin typeface="Times New Roman" panose="02020603050405020304" pitchFamily="18" charset="0"/>
                <a:cs typeface="Times New Roman" panose="02020603050405020304" pitchFamily="18" charset="0"/>
              </a:rPr>
              <a:t> is the Buddha of all accomplishing wisdom.  He is venerated not only for his wisdom of success but he is also known to defeat envy.  As it says in Buddhist tradition, Devadatta, a very envious cousin of </a:t>
            </a:r>
            <a:r>
              <a:rPr lang="en-US" sz="2400" dirty="0" err="1">
                <a:solidFill>
                  <a:srgbClr val="DBB554"/>
                </a:solidFill>
                <a:latin typeface="Times New Roman" panose="02020603050405020304" pitchFamily="18" charset="0"/>
                <a:cs typeface="Times New Roman" panose="02020603050405020304" pitchFamily="18" charset="0"/>
              </a:rPr>
              <a:t>Amoghasiddhi</a:t>
            </a:r>
            <a:r>
              <a:rPr lang="en-US" sz="2400" dirty="0">
                <a:solidFill>
                  <a:srgbClr val="DBB554"/>
                </a:solidFill>
                <a:latin typeface="Times New Roman" panose="02020603050405020304" pitchFamily="18" charset="0"/>
                <a:cs typeface="Times New Roman" panose="02020603050405020304" pitchFamily="18" charset="0"/>
              </a:rPr>
              <a:t> once attempted to murder the Buddha by releasing a rampaging elephant into the Buddha's path to which </a:t>
            </a:r>
            <a:r>
              <a:rPr lang="en-US" sz="2400" dirty="0" err="1">
                <a:solidFill>
                  <a:srgbClr val="DBB554"/>
                </a:solidFill>
                <a:latin typeface="Times New Roman" panose="02020603050405020304" pitchFamily="18" charset="0"/>
                <a:cs typeface="Times New Roman" panose="02020603050405020304" pitchFamily="18" charset="0"/>
              </a:rPr>
              <a:t>Amoghasiddhi</a:t>
            </a:r>
            <a:r>
              <a:rPr lang="en-US" sz="2400" dirty="0">
                <a:solidFill>
                  <a:srgbClr val="DBB554"/>
                </a:solidFill>
                <a:latin typeface="Times New Roman" panose="02020603050405020304" pitchFamily="18" charset="0"/>
                <a:cs typeface="Times New Roman" panose="02020603050405020304" pitchFamily="18" charset="0"/>
              </a:rPr>
              <a:t> simply raised his mudra calming the beast, embodying both fearlessness and defeating envy. </a:t>
            </a:r>
          </a:p>
          <a:p>
            <a:pPr algn="just"/>
            <a:endParaRPr lang="en-US" dirty="0">
              <a:solidFill>
                <a:srgbClr val="DBB55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386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Amoghasiddhi</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14th c.</a:t>
            </a:r>
          </a:p>
        </p:txBody>
      </p:sp>
      <p:pic>
        <p:nvPicPr>
          <p:cNvPr id="5" name="Picture 4">
            <a:extLst>
              <a:ext uri="{FF2B5EF4-FFF2-40B4-BE49-F238E27FC236}">
                <a16:creationId xmlns:a16="http://schemas.microsoft.com/office/drawing/2014/main" id="{4FA15623-48E4-ED43-A9DB-AF2224F4E81B}"/>
              </a:ext>
            </a:extLst>
          </p:cNvPr>
          <p:cNvPicPr>
            <a:picLocks noChangeAspect="1"/>
          </p:cNvPicPr>
          <p:nvPr/>
        </p:nvPicPr>
        <p:blipFill>
          <a:blip r:embed="rId2"/>
          <a:stretch>
            <a:fillRect/>
          </a:stretch>
        </p:blipFill>
        <p:spPr>
          <a:xfrm>
            <a:off x="980602" y="535495"/>
            <a:ext cx="5020148" cy="7521827"/>
          </a:xfrm>
          <a:prstGeom prst="rect">
            <a:avLst/>
          </a:prstGeom>
        </p:spPr>
      </p:pic>
    </p:spTree>
    <p:extLst>
      <p:ext uri="{BB962C8B-B14F-4D97-AF65-F5344CB8AC3E}">
        <p14:creationId xmlns:p14="http://schemas.microsoft.com/office/powerpoint/2010/main" val="2904445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Amoghasiddhi</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13th c.</a:t>
            </a:r>
          </a:p>
        </p:txBody>
      </p:sp>
      <p:pic>
        <p:nvPicPr>
          <p:cNvPr id="8" name="Picture 7">
            <a:extLst>
              <a:ext uri="{FF2B5EF4-FFF2-40B4-BE49-F238E27FC236}">
                <a16:creationId xmlns:a16="http://schemas.microsoft.com/office/drawing/2014/main" id="{920F46F0-2660-4A4F-ADD1-C225E947C21C}"/>
              </a:ext>
            </a:extLst>
          </p:cNvPr>
          <p:cNvPicPr>
            <a:picLocks noChangeAspect="1"/>
          </p:cNvPicPr>
          <p:nvPr/>
        </p:nvPicPr>
        <p:blipFill>
          <a:blip r:embed="rId2"/>
          <a:stretch>
            <a:fillRect/>
          </a:stretch>
        </p:blipFill>
        <p:spPr>
          <a:xfrm>
            <a:off x="257175" y="217997"/>
            <a:ext cx="6343650" cy="7799569"/>
          </a:xfrm>
          <a:prstGeom prst="rect">
            <a:avLst/>
          </a:prstGeom>
        </p:spPr>
      </p:pic>
    </p:spTree>
    <p:extLst>
      <p:ext uri="{BB962C8B-B14F-4D97-AF65-F5344CB8AC3E}">
        <p14:creationId xmlns:p14="http://schemas.microsoft.com/office/powerpoint/2010/main" val="2682665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876800"/>
            <a:ext cx="5829300" cy="901150"/>
          </a:xfrm>
        </p:spPr>
        <p:txBody>
          <a:bodyPr>
            <a:normAutofit fontScale="90000"/>
          </a:bodyPr>
          <a:lstStyle/>
          <a:p>
            <a:r>
              <a:rPr lang="en-US" i="1" dirty="0">
                <a:solidFill>
                  <a:srgbClr val="DBB554"/>
                </a:solidFill>
                <a:latin typeface="Times New Roman" panose="02020603050405020304" pitchFamily="18" charset="0"/>
                <a:cs typeface="Times New Roman" panose="02020603050405020304" pitchFamily="18" charset="0"/>
              </a:rPr>
              <a:t>Celestial Bodhisattvas</a:t>
            </a:r>
            <a:br>
              <a:rPr lang="en-US" dirty="0">
                <a:solidFill>
                  <a:srgbClr val="DBB554"/>
                </a:solidFill>
                <a:latin typeface="Times New Roman" panose="02020603050405020304" pitchFamily="18" charset="0"/>
                <a:cs typeface="Times New Roman" panose="02020603050405020304" pitchFamily="18" charset="0"/>
              </a:rPr>
            </a:br>
            <a:endParaRPr lang="en-US" sz="31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5777950"/>
            <a:ext cx="5965963" cy="2822710"/>
          </a:xfrm>
        </p:spPr>
        <p:txBody>
          <a:bodyPr>
            <a:noAutofit/>
          </a:bodyPr>
          <a:lstStyle/>
          <a:p>
            <a:pPr algn="just"/>
            <a:r>
              <a:rPr lang="en-US" sz="2000" dirty="0">
                <a:solidFill>
                  <a:srgbClr val="DBB554"/>
                </a:solidFill>
                <a:latin typeface="Times New Roman" panose="02020603050405020304" pitchFamily="18" charset="0"/>
                <a:cs typeface="Times New Roman" panose="02020603050405020304" pitchFamily="18" charset="0"/>
              </a:rPr>
              <a:t>Certain tenth-stage bodhisattvas also became celestial persons to be worshiped and venerated. Given their powers gained in the Bodhisattva Path, they too are considered sources of help for Buddhists on the Great Journey. These bodhisattvas are called "Great Beings" (</a:t>
            </a:r>
            <a:r>
              <a:rPr lang="en-US" sz="2000" i="1" dirty="0" err="1">
                <a:solidFill>
                  <a:srgbClr val="DBB554"/>
                </a:solidFill>
                <a:latin typeface="Times New Roman" panose="02020603050405020304" pitchFamily="18" charset="0"/>
                <a:cs typeface="Times New Roman" panose="02020603050405020304" pitchFamily="18" charset="0"/>
              </a:rPr>
              <a:t>mahāsattvas</a:t>
            </a:r>
            <a:r>
              <a:rPr lang="en-US" sz="2000" dirty="0">
                <a:solidFill>
                  <a:srgbClr val="DBB554"/>
                </a:solidFill>
                <a:latin typeface="Times New Roman" panose="02020603050405020304" pitchFamily="18" charset="0"/>
                <a:cs typeface="Times New Roman" panose="02020603050405020304" pitchFamily="18" charset="0"/>
              </a:rPr>
              <a:t>). Different </a:t>
            </a:r>
            <a:r>
              <a:rPr lang="en-US" sz="2000" i="1" dirty="0" err="1">
                <a:solidFill>
                  <a:srgbClr val="DBB554"/>
                </a:solidFill>
                <a:latin typeface="Times New Roman" panose="02020603050405020304" pitchFamily="18" charset="0"/>
                <a:cs typeface="Times New Roman" panose="02020603050405020304" pitchFamily="18" charset="0"/>
              </a:rPr>
              <a:t>sūtras</a:t>
            </a:r>
            <a:r>
              <a:rPr lang="en-US" sz="2000" dirty="0">
                <a:solidFill>
                  <a:srgbClr val="DBB554"/>
                </a:solidFill>
                <a:latin typeface="Times New Roman" panose="02020603050405020304" pitchFamily="18" charset="0"/>
                <a:cs typeface="Times New Roman" panose="02020603050405020304" pitchFamily="18" charset="0"/>
              </a:rPr>
              <a:t> identify these Great Beings in longer or shorter lists. Three of the most important are </a:t>
            </a:r>
            <a:r>
              <a:rPr lang="en-US" sz="2000" dirty="0" err="1">
                <a:solidFill>
                  <a:srgbClr val="DBB554"/>
                </a:solidFill>
                <a:latin typeface="Times New Roman" panose="02020603050405020304" pitchFamily="18" charset="0"/>
                <a:cs typeface="Times New Roman" panose="02020603050405020304" pitchFamily="18" charset="0"/>
              </a:rPr>
              <a:t>Maitreya</a:t>
            </a:r>
            <a:r>
              <a:rPr lang="en-US" sz="2000" dirty="0">
                <a:solidFill>
                  <a:srgbClr val="DBB554"/>
                </a:solidFill>
                <a:latin typeface="Times New Roman" panose="02020603050405020304" pitchFamily="18" charset="0"/>
                <a:cs typeface="Times New Roman" panose="02020603050405020304" pitchFamily="18" charset="0"/>
              </a:rPr>
              <a:t>, </a:t>
            </a:r>
            <a:r>
              <a:rPr lang="en-US" sz="2000" dirty="0" err="1">
                <a:solidFill>
                  <a:srgbClr val="DBB554"/>
                </a:solidFill>
                <a:latin typeface="Times New Roman" panose="02020603050405020304" pitchFamily="18" charset="0"/>
                <a:cs typeface="Times New Roman" panose="02020603050405020304" pitchFamily="18" charset="0"/>
              </a:rPr>
              <a:t>Mañjuśrī</a:t>
            </a:r>
            <a:r>
              <a:rPr lang="en-US" sz="2000" dirty="0">
                <a:solidFill>
                  <a:srgbClr val="DBB554"/>
                </a:solidFill>
                <a:latin typeface="Times New Roman" panose="02020603050405020304" pitchFamily="18" charset="0"/>
                <a:cs typeface="Times New Roman" panose="02020603050405020304" pitchFamily="18" charset="0"/>
              </a:rPr>
              <a:t>, and </a:t>
            </a:r>
            <a:r>
              <a:rPr lang="en-US" sz="2000" dirty="0" err="1">
                <a:solidFill>
                  <a:srgbClr val="DBB554"/>
                </a:solidFill>
                <a:latin typeface="Times New Roman" panose="02020603050405020304" pitchFamily="18" charset="0"/>
                <a:cs typeface="Times New Roman" panose="02020603050405020304" pitchFamily="18" charset="0"/>
              </a:rPr>
              <a:t>Avalokiteśvara</a:t>
            </a:r>
            <a:r>
              <a:rPr lang="en-US" sz="2000" dirty="0">
                <a:solidFill>
                  <a:srgbClr val="DBB554"/>
                </a:solidFill>
                <a:latin typeface="Times New Roman" panose="02020603050405020304" pitchFamily="18" charset="0"/>
                <a:cs typeface="Times New Roman" panose="02020603050405020304" pitchFamily="18" charset="0"/>
              </a:rPr>
              <a:t>. (Mitchell &amp; Jacoby, 145)</a:t>
            </a:r>
          </a:p>
        </p:txBody>
      </p:sp>
      <p:pic>
        <p:nvPicPr>
          <p:cNvPr id="6" name="Picture 5">
            <a:extLst>
              <a:ext uri="{FF2B5EF4-FFF2-40B4-BE49-F238E27FC236}">
                <a16:creationId xmlns:a16="http://schemas.microsoft.com/office/drawing/2014/main" id="{9CAC9032-5663-3045-BEE5-9DEC51BF7F12}"/>
              </a:ext>
            </a:extLst>
          </p:cNvPr>
          <p:cNvPicPr>
            <a:picLocks noChangeAspect="1"/>
          </p:cNvPicPr>
          <p:nvPr/>
        </p:nvPicPr>
        <p:blipFill>
          <a:blip r:embed="rId2"/>
          <a:stretch>
            <a:fillRect/>
          </a:stretch>
        </p:blipFill>
        <p:spPr>
          <a:xfrm>
            <a:off x="0" y="0"/>
            <a:ext cx="6858000" cy="4554141"/>
          </a:xfrm>
          <a:prstGeom prst="rect">
            <a:avLst/>
          </a:prstGeom>
        </p:spPr>
      </p:pic>
    </p:spTree>
    <p:extLst>
      <p:ext uri="{BB962C8B-B14F-4D97-AF65-F5344CB8AC3E}">
        <p14:creationId xmlns:p14="http://schemas.microsoft.com/office/powerpoint/2010/main" val="2658475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50574"/>
            <a:ext cx="5829300" cy="1311966"/>
          </a:xfrm>
        </p:spPr>
        <p:txBody>
          <a:bodyPr>
            <a:normAutofit fontScale="90000"/>
          </a:bodyPr>
          <a:lstStyle/>
          <a:p>
            <a:r>
              <a:rPr lang="en-US" sz="6000" i="1" dirty="0" err="1">
                <a:solidFill>
                  <a:srgbClr val="DBB554"/>
                </a:solidFill>
                <a:latin typeface="Times New Roman" panose="02020603050405020304" pitchFamily="18" charset="0"/>
                <a:cs typeface="Times New Roman" panose="02020603050405020304" pitchFamily="18" charset="0"/>
              </a:rPr>
              <a:t>Avalokiteśvara</a:t>
            </a:r>
            <a:br>
              <a:rPr lang="en-US" dirty="0">
                <a:solidFill>
                  <a:srgbClr val="DBB554"/>
                </a:solidFill>
                <a:latin typeface="Times New Roman" panose="02020603050405020304" pitchFamily="18" charset="0"/>
                <a:cs typeface="Times New Roman" panose="02020603050405020304" pitchFamily="18" charset="0"/>
              </a:rPr>
            </a:br>
            <a:endParaRPr lang="en-US" sz="31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616766"/>
            <a:ext cx="5965963" cy="6983896"/>
          </a:xfrm>
        </p:spPr>
        <p:txBody>
          <a:bodyPr>
            <a:noAutofit/>
          </a:bodyPr>
          <a:lstStyle/>
          <a:p>
            <a:pPr algn="just"/>
            <a:r>
              <a:rPr lang="en-US" sz="2400" dirty="0" err="1">
                <a:solidFill>
                  <a:srgbClr val="DBB554"/>
                </a:solidFill>
                <a:latin typeface="Times New Roman" panose="02020603050405020304" pitchFamily="18" charset="0"/>
                <a:cs typeface="Times New Roman" panose="02020603050405020304" pitchFamily="18" charset="0"/>
              </a:rPr>
              <a:t>Avalokiteśvara</a:t>
            </a:r>
            <a:r>
              <a:rPr lang="en-US" sz="2400" dirty="0">
                <a:solidFill>
                  <a:srgbClr val="DBB554"/>
                </a:solidFill>
                <a:latin typeface="Times New Roman" panose="02020603050405020304" pitchFamily="18" charset="0"/>
                <a:cs typeface="Times New Roman" panose="02020603050405020304" pitchFamily="18" charset="0"/>
              </a:rPr>
              <a:t> resides in the Buddha realm of </a:t>
            </a:r>
            <a:r>
              <a:rPr lang="en-US" sz="2400" dirty="0" err="1">
                <a:solidFill>
                  <a:srgbClr val="DBB554"/>
                </a:solidFill>
                <a:latin typeface="Times New Roman" panose="02020603050405020304" pitchFamily="18" charset="0"/>
                <a:cs typeface="Times New Roman" panose="02020603050405020304" pitchFamily="18" charset="0"/>
              </a:rPr>
              <a:t>Amitābha</a:t>
            </a:r>
            <a:r>
              <a:rPr lang="en-US" sz="2400" dirty="0">
                <a:solidFill>
                  <a:srgbClr val="DBB554"/>
                </a:solidFill>
                <a:latin typeface="Times New Roman" panose="02020603050405020304" pitchFamily="18" charset="0"/>
                <a:cs typeface="Times New Roman" panose="02020603050405020304" pitchFamily="18" charset="0"/>
              </a:rPr>
              <a:t> Buddha. His name means "the Lord Who Looks Down," indicating that </a:t>
            </a:r>
            <a:r>
              <a:rPr lang="en-US" sz="2400" dirty="0" err="1">
                <a:solidFill>
                  <a:srgbClr val="DBB554"/>
                </a:solidFill>
                <a:latin typeface="Times New Roman" panose="02020603050405020304" pitchFamily="18" charset="0"/>
                <a:cs typeface="Times New Roman" panose="02020603050405020304" pitchFamily="18" charset="0"/>
              </a:rPr>
              <a:t>Avalokiteśvara</a:t>
            </a:r>
            <a:r>
              <a:rPr lang="en-US" sz="2400" dirty="0">
                <a:solidFill>
                  <a:srgbClr val="DBB554"/>
                </a:solidFill>
                <a:latin typeface="Times New Roman" panose="02020603050405020304" pitchFamily="18" charset="0"/>
                <a:cs typeface="Times New Roman" panose="02020603050405020304" pitchFamily="18" charset="0"/>
              </a:rPr>
              <a:t> looks down from </a:t>
            </a:r>
            <a:r>
              <a:rPr lang="en-US" sz="2400" dirty="0" err="1">
                <a:solidFill>
                  <a:srgbClr val="DBB554"/>
                </a:solidFill>
                <a:latin typeface="Times New Roman" panose="02020603050405020304" pitchFamily="18" charset="0"/>
                <a:cs typeface="Times New Roman" panose="02020603050405020304" pitchFamily="18" charset="0"/>
              </a:rPr>
              <a:t>Amitābha's</a:t>
            </a:r>
            <a:r>
              <a:rPr lang="en-US" sz="2400" dirty="0">
                <a:solidFill>
                  <a:srgbClr val="DBB554"/>
                </a:solidFill>
                <a:latin typeface="Times New Roman" panose="02020603050405020304" pitchFamily="18" charset="0"/>
                <a:cs typeface="Times New Roman" panose="02020603050405020304" pitchFamily="18" charset="0"/>
              </a:rPr>
              <a:t> realm with love and compassion, ready to respond to the needs of living beings. So, while he possesses all virtues, he is especially known for his love and compassion, which he expresses in his limitless forms of skillful means. He often takes on an emanation body to appear compassionately in this world. In Tibet, His Holiness the Dalai Lama is believed to be an emanation of </a:t>
            </a:r>
            <a:r>
              <a:rPr lang="en-US" sz="2400" dirty="0" err="1">
                <a:solidFill>
                  <a:srgbClr val="DBB554"/>
                </a:solidFill>
                <a:latin typeface="Times New Roman" panose="02020603050405020304" pitchFamily="18" charset="0"/>
                <a:cs typeface="Times New Roman" panose="02020603050405020304" pitchFamily="18" charset="0"/>
              </a:rPr>
              <a:t>Avalokiteśvara</a:t>
            </a:r>
            <a:r>
              <a:rPr lang="en-US" sz="2400" dirty="0">
                <a:solidFill>
                  <a:srgbClr val="DBB554"/>
                </a:solidFill>
                <a:latin typeface="Times New Roman" panose="02020603050405020304" pitchFamily="18" charset="0"/>
                <a:cs typeface="Times New Roman" panose="02020603050405020304" pitchFamily="18" charset="0"/>
              </a:rPr>
              <a:t>, Later Buddhist art portrays </a:t>
            </a:r>
            <a:r>
              <a:rPr lang="en-US" sz="2400" dirty="0" err="1">
                <a:solidFill>
                  <a:srgbClr val="DBB554"/>
                </a:solidFill>
                <a:latin typeface="Times New Roman" panose="02020603050405020304" pitchFamily="18" charset="0"/>
                <a:cs typeface="Times New Roman" panose="02020603050405020304" pitchFamily="18" charset="0"/>
              </a:rPr>
              <a:t>Avalokiteśvara</a:t>
            </a:r>
            <a:r>
              <a:rPr lang="en-US" sz="2400" dirty="0">
                <a:solidFill>
                  <a:srgbClr val="DBB554"/>
                </a:solidFill>
                <a:latin typeface="Times New Roman" panose="02020603050405020304" pitchFamily="18" charset="0"/>
                <a:cs typeface="Times New Roman" panose="02020603050405020304" pitchFamily="18" charset="0"/>
              </a:rPr>
              <a:t> as having many heads and arms, representing his ability to notice and respond to the needs of many beings at the same time. In East Asia, </a:t>
            </a:r>
            <a:r>
              <a:rPr lang="en-US" sz="2400" dirty="0" err="1">
                <a:solidFill>
                  <a:srgbClr val="DBB554"/>
                </a:solidFill>
                <a:latin typeface="Times New Roman" panose="02020603050405020304" pitchFamily="18" charset="0"/>
                <a:cs typeface="Times New Roman" panose="02020603050405020304" pitchFamily="18" charset="0"/>
              </a:rPr>
              <a:t>Avalokiteśvara</a:t>
            </a:r>
            <a:r>
              <a:rPr lang="en-US" sz="2400" dirty="0">
                <a:solidFill>
                  <a:srgbClr val="DBB554"/>
                </a:solidFill>
                <a:latin typeface="Times New Roman" panose="02020603050405020304" pitchFamily="18" charset="0"/>
                <a:cs typeface="Times New Roman" panose="02020603050405020304" pitchFamily="18" charset="0"/>
              </a:rPr>
              <a:t> is represented as a female bodhisattva who is widely worshiped. In China she is known as Guanyin, and in Japan as Kannon. (Mitchell &amp; Jacoby, 146)</a:t>
            </a:r>
          </a:p>
        </p:txBody>
      </p:sp>
    </p:spTree>
    <p:extLst>
      <p:ext uri="{BB962C8B-B14F-4D97-AF65-F5344CB8AC3E}">
        <p14:creationId xmlns:p14="http://schemas.microsoft.com/office/powerpoint/2010/main" val="1000065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800" i="1" dirty="0" err="1">
                <a:solidFill>
                  <a:srgbClr val="DBB554"/>
                </a:solidFill>
                <a:latin typeface="Times New Roman" panose="02020603050405020304" pitchFamily="18" charset="0"/>
                <a:cs typeface="Times New Roman" panose="02020603050405020304" pitchFamily="18" charset="0"/>
              </a:rPr>
              <a:t>Avalokiteśvara</a:t>
            </a:r>
            <a:br>
              <a:rPr lang="en-US" sz="2800" i="1" dirty="0">
                <a:solidFill>
                  <a:srgbClr val="DBB554"/>
                </a:solidFill>
                <a:latin typeface="Times New Roman" panose="02020603050405020304" pitchFamily="18" charset="0"/>
                <a:cs typeface="Times New Roman" panose="02020603050405020304" pitchFamily="18" charset="0"/>
              </a:rPr>
            </a:br>
            <a:r>
              <a:rPr lang="en-US" sz="2000" i="1" dirty="0">
                <a:solidFill>
                  <a:srgbClr val="DBB554"/>
                </a:solidFill>
                <a:latin typeface="Times New Roman" panose="02020603050405020304" pitchFamily="18" charset="0"/>
                <a:cs typeface="Times New Roman" panose="02020603050405020304" pitchFamily="18" charset="0"/>
              </a:rPr>
              <a:t>Bodhisattva </a:t>
            </a:r>
            <a:r>
              <a:rPr lang="en-US" sz="2000" i="1" dirty="0" err="1">
                <a:solidFill>
                  <a:srgbClr val="DBB554"/>
                </a:solidFill>
                <a:latin typeface="Times New Roman" panose="02020603050405020304" pitchFamily="18" charset="0"/>
                <a:cs typeface="Times New Roman" panose="02020603050405020304" pitchFamily="18" charset="0"/>
              </a:rPr>
              <a:t>Padmapani</a:t>
            </a:r>
            <a:br>
              <a:rPr lang="en-US" sz="2000" i="1" dirty="0">
                <a:solidFill>
                  <a:srgbClr val="DBB554"/>
                </a:solidFill>
                <a:latin typeface="Times New Roman" panose="02020603050405020304" pitchFamily="18" charset="0"/>
                <a:cs typeface="Times New Roman" panose="02020603050405020304" pitchFamily="18" charset="0"/>
              </a:rPr>
            </a:br>
            <a:r>
              <a:rPr lang="en-US" sz="2000" i="1" dirty="0">
                <a:solidFill>
                  <a:srgbClr val="DBB554"/>
                </a:solidFill>
                <a:latin typeface="Times New Roman" panose="02020603050405020304" pitchFamily="18" charset="0"/>
                <a:cs typeface="Times New Roman" panose="02020603050405020304" pitchFamily="18" charset="0"/>
              </a:rPr>
              <a:t>Bodhisattva with Lotus</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India, Ajanta Caves, 5</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9" name="Picture 8">
            <a:extLst>
              <a:ext uri="{FF2B5EF4-FFF2-40B4-BE49-F238E27FC236}">
                <a16:creationId xmlns:a16="http://schemas.microsoft.com/office/drawing/2014/main" id="{73AE2089-9176-A840-8CF0-25E610F37449}"/>
              </a:ext>
            </a:extLst>
          </p:cNvPr>
          <p:cNvPicPr>
            <a:picLocks noChangeAspect="1"/>
          </p:cNvPicPr>
          <p:nvPr/>
        </p:nvPicPr>
        <p:blipFill>
          <a:blip r:embed="rId2"/>
          <a:stretch>
            <a:fillRect/>
          </a:stretch>
        </p:blipFill>
        <p:spPr>
          <a:xfrm>
            <a:off x="937591" y="304799"/>
            <a:ext cx="4982817" cy="7237223"/>
          </a:xfrm>
          <a:prstGeom prst="rect">
            <a:avLst/>
          </a:prstGeom>
        </p:spPr>
      </p:pic>
    </p:spTree>
    <p:extLst>
      <p:ext uri="{BB962C8B-B14F-4D97-AF65-F5344CB8AC3E}">
        <p14:creationId xmlns:p14="http://schemas.microsoft.com/office/powerpoint/2010/main" val="3453009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Seated Four-Armed </a:t>
            </a:r>
            <a:r>
              <a:rPr lang="en-US" sz="2800" i="1" dirty="0" err="1">
                <a:solidFill>
                  <a:srgbClr val="DBB554"/>
                </a:solidFill>
                <a:latin typeface="Times New Roman" panose="02020603050405020304" pitchFamily="18" charset="0"/>
                <a:cs typeface="Times New Roman" panose="02020603050405020304" pitchFamily="18" charset="0"/>
              </a:rPr>
              <a:t>Avalokiteśvara</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87409"/>
            <a:ext cx="5143500" cy="55659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10" name="Picture 9">
            <a:extLst>
              <a:ext uri="{FF2B5EF4-FFF2-40B4-BE49-F238E27FC236}">
                <a16:creationId xmlns:a16="http://schemas.microsoft.com/office/drawing/2014/main" id="{DE28408E-F5DE-B54F-802D-840533A21EE7}"/>
              </a:ext>
            </a:extLst>
          </p:cNvPr>
          <p:cNvPicPr>
            <a:picLocks noChangeAspect="1"/>
          </p:cNvPicPr>
          <p:nvPr/>
        </p:nvPicPr>
        <p:blipFill>
          <a:blip r:embed="rId2"/>
          <a:stretch>
            <a:fillRect/>
          </a:stretch>
        </p:blipFill>
        <p:spPr>
          <a:xfrm>
            <a:off x="896179" y="410817"/>
            <a:ext cx="5104571" cy="7467017"/>
          </a:xfrm>
          <a:prstGeom prst="rect">
            <a:avLst/>
          </a:prstGeom>
        </p:spPr>
      </p:pic>
    </p:spTree>
    <p:extLst>
      <p:ext uri="{BB962C8B-B14F-4D97-AF65-F5344CB8AC3E}">
        <p14:creationId xmlns:p14="http://schemas.microsoft.com/office/powerpoint/2010/main" val="1867544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Thousand-Armed </a:t>
            </a:r>
            <a:r>
              <a:rPr lang="en-US" sz="2800" i="1" dirty="0" err="1">
                <a:solidFill>
                  <a:srgbClr val="DBB554"/>
                </a:solidFill>
                <a:latin typeface="Times New Roman" panose="02020603050405020304" pitchFamily="18" charset="0"/>
                <a:cs typeface="Times New Roman" panose="02020603050405020304" pitchFamily="18" charset="0"/>
              </a:rPr>
              <a:t>Avalokiteśvara</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87409"/>
            <a:ext cx="5143500" cy="55659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5104E02E-D6A7-F244-B7C4-80867668A5C8}"/>
              </a:ext>
            </a:extLst>
          </p:cNvPr>
          <p:cNvPicPr>
            <a:picLocks noChangeAspect="1"/>
          </p:cNvPicPr>
          <p:nvPr/>
        </p:nvPicPr>
        <p:blipFill>
          <a:blip r:embed="rId2"/>
          <a:stretch>
            <a:fillRect/>
          </a:stretch>
        </p:blipFill>
        <p:spPr>
          <a:xfrm>
            <a:off x="718053" y="556591"/>
            <a:ext cx="5421893" cy="7200952"/>
          </a:xfrm>
          <a:prstGeom prst="rect">
            <a:avLst/>
          </a:prstGeom>
        </p:spPr>
      </p:pic>
    </p:spTree>
    <p:extLst>
      <p:ext uri="{BB962C8B-B14F-4D97-AF65-F5344CB8AC3E}">
        <p14:creationId xmlns:p14="http://schemas.microsoft.com/office/powerpoint/2010/main" val="475334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Four-Armed </a:t>
            </a:r>
            <a:r>
              <a:rPr lang="en-US" sz="2800" i="1" dirty="0" err="1">
                <a:solidFill>
                  <a:srgbClr val="DBB554"/>
                </a:solidFill>
                <a:latin typeface="Times New Roman" panose="02020603050405020304" pitchFamily="18" charset="0"/>
                <a:cs typeface="Times New Roman" panose="02020603050405020304" pitchFamily="18" charset="0"/>
              </a:rPr>
              <a:t>Avalokiteśvara</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87409"/>
            <a:ext cx="5143500" cy="55659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8" name="Picture 7">
            <a:extLst>
              <a:ext uri="{FF2B5EF4-FFF2-40B4-BE49-F238E27FC236}">
                <a16:creationId xmlns:a16="http://schemas.microsoft.com/office/drawing/2014/main" id="{C2ED0629-A0C9-8841-A426-9E3B19B202A2}"/>
              </a:ext>
            </a:extLst>
          </p:cNvPr>
          <p:cNvPicPr>
            <a:picLocks noChangeAspect="1"/>
          </p:cNvPicPr>
          <p:nvPr/>
        </p:nvPicPr>
        <p:blipFill>
          <a:blip r:embed="rId2"/>
          <a:stretch>
            <a:fillRect/>
          </a:stretch>
        </p:blipFill>
        <p:spPr>
          <a:xfrm>
            <a:off x="798443" y="413072"/>
            <a:ext cx="5261113" cy="7617744"/>
          </a:xfrm>
          <a:prstGeom prst="rect">
            <a:avLst/>
          </a:prstGeom>
        </p:spPr>
      </p:pic>
    </p:spTree>
    <p:extLst>
      <p:ext uri="{BB962C8B-B14F-4D97-AF65-F5344CB8AC3E}">
        <p14:creationId xmlns:p14="http://schemas.microsoft.com/office/powerpoint/2010/main" val="1230022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Thousand-Armed </a:t>
            </a:r>
            <a:r>
              <a:rPr lang="en-US" sz="2800" i="1" dirty="0" err="1">
                <a:solidFill>
                  <a:srgbClr val="DBB554"/>
                </a:solidFill>
                <a:latin typeface="Times New Roman" panose="02020603050405020304" pitchFamily="18" charset="0"/>
                <a:cs typeface="Times New Roman" panose="02020603050405020304" pitchFamily="18" charset="0"/>
              </a:rPr>
              <a:t>Avalokiteśvara</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87409"/>
            <a:ext cx="5143500" cy="556591"/>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8" name="Picture 7">
            <a:extLst>
              <a:ext uri="{FF2B5EF4-FFF2-40B4-BE49-F238E27FC236}">
                <a16:creationId xmlns:a16="http://schemas.microsoft.com/office/drawing/2014/main" id="{AF9ACD49-1C35-4F4B-97BA-460E6D96EF2B}"/>
              </a:ext>
            </a:extLst>
          </p:cNvPr>
          <p:cNvPicPr>
            <a:picLocks noChangeAspect="1"/>
          </p:cNvPicPr>
          <p:nvPr/>
        </p:nvPicPr>
        <p:blipFill>
          <a:blip r:embed="rId2"/>
          <a:stretch>
            <a:fillRect/>
          </a:stretch>
        </p:blipFill>
        <p:spPr>
          <a:xfrm>
            <a:off x="1033670" y="298478"/>
            <a:ext cx="5143500" cy="7732338"/>
          </a:xfrm>
          <a:prstGeom prst="rect">
            <a:avLst/>
          </a:prstGeom>
        </p:spPr>
      </p:pic>
    </p:spTree>
    <p:extLst>
      <p:ext uri="{BB962C8B-B14F-4D97-AF65-F5344CB8AC3E}">
        <p14:creationId xmlns:p14="http://schemas.microsoft.com/office/powerpoint/2010/main" val="67678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15th-16th c.</a:t>
            </a:r>
          </a:p>
        </p:txBody>
      </p:sp>
      <p:pic>
        <p:nvPicPr>
          <p:cNvPr id="8" name="Picture 7">
            <a:extLst>
              <a:ext uri="{FF2B5EF4-FFF2-40B4-BE49-F238E27FC236}">
                <a16:creationId xmlns:a16="http://schemas.microsoft.com/office/drawing/2014/main" id="{4D802326-D208-AC46-9AF5-2E037A270C9D}"/>
              </a:ext>
            </a:extLst>
          </p:cNvPr>
          <p:cNvPicPr>
            <a:picLocks noChangeAspect="1"/>
          </p:cNvPicPr>
          <p:nvPr/>
        </p:nvPicPr>
        <p:blipFill>
          <a:blip r:embed="rId2"/>
          <a:stretch>
            <a:fillRect/>
          </a:stretch>
        </p:blipFill>
        <p:spPr>
          <a:xfrm>
            <a:off x="326469" y="362382"/>
            <a:ext cx="6233358" cy="7575669"/>
          </a:xfrm>
          <a:prstGeom prst="rect">
            <a:avLst/>
          </a:prstGeom>
        </p:spPr>
      </p:pic>
    </p:spTree>
    <p:extLst>
      <p:ext uri="{BB962C8B-B14F-4D97-AF65-F5344CB8AC3E}">
        <p14:creationId xmlns:p14="http://schemas.microsoft.com/office/powerpoint/2010/main" val="1565819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81853" y="8136834"/>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Guanyin</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34401"/>
            <a:ext cx="5143500" cy="60960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12</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10" name="Picture 9">
            <a:extLst>
              <a:ext uri="{FF2B5EF4-FFF2-40B4-BE49-F238E27FC236}">
                <a16:creationId xmlns:a16="http://schemas.microsoft.com/office/drawing/2014/main" id="{B5303357-4B74-724B-A2A3-C99A206F9537}"/>
              </a:ext>
            </a:extLst>
          </p:cNvPr>
          <p:cNvPicPr>
            <a:picLocks noChangeAspect="1"/>
          </p:cNvPicPr>
          <p:nvPr/>
        </p:nvPicPr>
        <p:blipFill>
          <a:blip r:embed="rId2"/>
          <a:stretch>
            <a:fillRect/>
          </a:stretch>
        </p:blipFill>
        <p:spPr>
          <a:xfrm>
            <a:off x="484533" y="231618"/>
            <a:ext cx="6112979" cy="7905216"/>
          </a:xfrm>
          <a:prstGeom prst="rect">
            <a:avLst/>
          </a:prstGeom>
        </p:spPr>
      </p:pic>
    </p:spTree>
    <p:extLst>
      <p:ext uri="{BB962C8B-B14F-4D97-AF65-F5344CB8AC3E}">
        <p14:creationId xmlns:p14="http://schemas.microsoft.com/office/powerpoint/2010/main" val="482818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81853" y="8136834"/>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Guanyin</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34401"/>
            <a:ext cx="5143500" cy="60960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12</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7" name="Picture 6">
            <a:extLst>
              <a:ext uri="{FF2B5EF4-FFF2-40B4-BE49-F238E27FC236}">
                <a16:creationId xmlns:a16="http://schemas.microsoft.com/office/drawing/2014/main" id="{9059EC60-A471-6F4A-984E-B4704D1B7652}"/>
              </a:ext>
            </a:extLst>
          </p:cNvPr>
          <p:cNvPicPr>
            <a:picLocks noChangeAspect="1"/>
          </p:cNvPicPr>
          <p:nvPr/>
        </p:nvPicPr>
        <p:blipFill>
          <a:blip r:embed="rId2"/>
          <a:stretch>
            <a:fillRect/>
          </a:stretch>
        </p:blipFill>
        <p:spPr>
          <a:xfrm>
            <a:off x="764484" y="499993"/>
            <a:ext cx="5646669" cy="7536131"/>
          </a:xfrm>
          <a:prstGeom prst="rect">
            <a:avLst/>
          </a:prstGeom>
        </p:spPr>
      </p:pic>
    </p:spTree>
    <p:extLst>
      <p:ext uri="{BB962C8B-B14F-4D97-AF65-F5344CB8AC3E}">
        <p14:creationId xmlns:p14="http://schemas.microsoft.com/office/powerpoint/2010/main" val="2957966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81853" y="8136834"/>
            <a:ext cx="5829300" cy="702367"/>
          </a:xfrm>
        </p:spPr>
        <p:txBody>
          <a:bodyPr>
            <a:normAutofit fontScale="90000"/>
          </a:bodyPr>
          <a:lstStyle/>
          <a:p>
            <a:r>
              <a:rPr lang="en-US" sz="2800" i="1" dirty="0">
                <a:solidFill>
                  <a:srgbClr val="DBB554"/>
                </a:solidFill>
                <a:latin typeface="Times New Roman" panose="02020603050405020304" pitchFamily="18" charset="0"/>
                <a:cs typeface="Times New Roman" panose="02020603050405020304" pitchFamily="18" charset="0"/>
              </a:rPr>
              <a:t>White Robed Kannon</a:t>
            </a:r>
            <a:br>
              <a:rPr lang="en-US" sz="2800" i="1" dirty="0">
                <a:solidFill>
                  <a:srgbClr val="DBB554"/>
                </a:solidFill>
                <a:latin typeface="Times New Roman" panose="02020603050405020304" pitchFamily="18" charset="0"/>
                <a:cs typeface="Times New Roman" panose="02020603050405020304" pitchFamily="18" charset="0"/>
              </a:rPr>
            </a:b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34401"/>
            <a:ext cx="5143500" cy="609600"/>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16 </a:t>
            </a:r>
            <a:r>
              <a:rPr lang="en-US" sz="2000" baseline="30000" dirty="0" err="1">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86B29D17-F276-0F45-81A1-BE7858D2C76B}"/>
              </a:ext>
            </a:extLst>
          </p:cNvPr>
          <p:cNvPicPr>
            <a:picLocks noChangeAspect="1"/>
          </p:cNvPicPr>
          <p:nvPr/>
        </p:nvPicPr>
        <p:blipFill>
          <a:blip r:embed="rId2"/>
          <a:stretch>
            <a:fillRect/>
          </a:stretch>
        </p:blipFill>
        <p:spPr>
          <a:xfrm>
            <a:off x="1168124" y="221665"/>
            <a:ext cx="4656758" cy="7915169"/>
          </a:xfrm>
          <a:prstGeom prst="rect">
            <a:avLst/>
          </a:prstGeom>
        </p:spPr>
      </p:pic>
    </p:spTree>
    <p:extLst>
      <p:ext uri="{BB962C8B-B14F-4D97-AF65-F5344CB8AC3E}">
        <p14:creationId xmlns:p14="http://schemas.microsoft.com/office/powerpoint/2010/main" val="764192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0" y="8004311"/>
            <a:ext cx="6858000" cy="556592"/>
          </a:xfrm>
        </p:spPr>
        <p:txBody>
          <a:bodyPr>
            <a:normAutofit/>
          </a:bodyPr>
          <a:lstStyle/>
          <a:p>
            <a:r>
              <a:rPr lang="en-US" sz="2000" i="1" dirty="0">
                <a:solidFill>
                  <a:srgbClr val="DBB554"/>
                </a:solidFill>
                <a:latin typeface="Times New Roman" panose="02020603050405020304" pitchFamily="18" charset="0"/>
                <a:cs typeface="Times New Roman" panose="02020603050405020304" pitchFamily="18" charset="0"/>
              </a:rPr>
              <a:t>Pin-Drop Silence: Eleven-Headed </a:t>
            </a:r>
            <a:r>
              <a:rPr lang="en-US" sz="2000" i="1" dirty="0" err="1">
                <a:solidFill>
                  <a:srgbClr val="DBB554"/>
                </a:solidFill>
                <a:latin typeface="Times New Roman" panose="02020603050405020304" pitchFamily="18" charset="0"/>
                <a:cs typeface="Times New Roman" panose="02020603050405020304" pitchFamily="18" charset="0"/>
              </a:rPr>
              <a:t>Avalokiteśvara</a:t>
            </a:r>
            <a:endParaRPr lang="en-US" sz="20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587409"/>
            <a:ext cx="5143500" cy="556591"/>
          </a:xfrm>
        </p:spPr>
        <p:txBody>
          <a:bodyPr>
            <a:normAutofit/>
          </a:bodyPr>
          <a:lstStyle/>
          <a:p>
            <a:r>
              <a:rPr lang="en-US" sz="1600" dirty="0">
                <a:solidFill>
                  <a:srgbClr val="DBB554"/>
                </a:solidFill>
                <a:latin typeface="Times New Roman" panose="02020603050405020304" pitchFamily="18" charset="0"/>
                <a:cs typeface="Times New Roman" panose="02020603050405020304" pitchFamily="18" charset="0"/>
              </a:rPr>
              <a:t>Tenzin </a:t>
            </a:r>
            <a:r>
              <a:rPr lang="en-US" sz="1600" dirty="0" err="1">
                <a:solidFill>
                  <a:srgbClr val="DBB554"/>
                </a:solidFill>
                <a:latin typeface="Times New Roman" panose="02020603050405020304" pitchFamily="18" charset="0"/>
                <a:cs typeface="Times New Roman" panose="02020603050405020304" pitchFamily="18" charset="0"/>
              </a:rPr>
              <a:t>Rigdol</a:t>
            </a:r>
            <a:r>
              <a:rPr lang="en-US" sz="1600" dirty="0">
                <a:solidFill>
                  <a:srgbClr val="DBB554"/>
                </a:solidFill>
                <a:latin typeface="Times New Roman" panose="02020603050405020304" pitchFamily="18" charset="0"/>
                <a:cs typeface="Times New Roman" panose="02020603050405020304" pitchFamily="18" charset="0"/>
              </a:rPr>
              <a:t>, Nepal, 2013.</a:t>
            </a:r>
          </a:p>
        </p:txBody>
      </p:sp>
      <p:pic>
        <p:nvPicPr>
          <p:cNvPr id="5" name="Picture 4">
            <a:extLst>
              <a:ext uri="{FF2B5EF4-FFF2-40B4-BE49-F238E27FC236}">
                <a16:creationId xmlns:a16="http://schemas.microsoft.com/office/drawing/2014/main" id="{8A875896-71D3-404C-B72F-67A9752594AF}"/>
              </a:ext>
            </a:extLst>
          </p:cNvPr>
          <p:cNvPicPr>
            <a:picLocks noChangeAspect="1"/>
          </p:cNvPicPr>
          <p:nvPr/>
        </p:nvPicPr>
        <p:blipFill>
          <a:blip r:embed="rId2"/>
          <a:stretch>
            <a:fillRect/>
          </a:stretch>
        </p:blipFill>
        <p:spPr>
          <a:xfrm>
            <a:off x="1524001" y="309720"/>
            <a:ext cx="4055165" cy="7694591"/>
          </a:xfrm>
          <a:prstGeom prst="rect">
            <a:avLst/>
          </a:prstGeom>
        </p:spPr>
      </p:pic>
    </p:spTree>
    <p:extLst>
      <p:ext uri="{BB962C8B-B14F-4D97-AF65-F5344CB8AC3E}">
        <p14:creationId xmlns:p14="http://schemas.microsoft.com/office/powerpoint/2010/main" val="2195941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689112"/>
            <a:ext cx="5829300" cy="1470992"/>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br>
              <a:rPr lang="en-US" i="1" dirty="0">
                <a:solidFill>
                  <a:srgbClr val="DBB554"/>
                </a:solidFill>
                <a:latin typeface="Times New Roman" panose="02020603050405020304" pitchFamily="18" charset="0"/>
                <a:cs typeface="Times New Roman" panose="02020603050405020304" pitchFamily="18" charset="0"/>
              </a:rPr>
            </a:br>
            <a:r>
              <a:rPr lang="en-US" sz="3600" i="1" dirty="0">
                <a:solidFill>
                  <a:srgbClr val="DBB554"/>
                </a:solidFill>
                <a:latin typeface="Times New Roman" panose="02020603050405020304" pitchFamily="18" charset="0"/>
                <a:cs typeface="Times New Roman" panose="02020603050405020304" pitchFamily="18" charset="0"/>
              </a:rPr>
              <a:t>Bodhisattva of Wisdom</a:t>
            </a:r>
            <a:br>
              <a:rPr lang="en-US" dirty="0">
                <a:solidFill>
                  <a:srgbClr val="DBB554"/>
                </a:solidFill>
                <a:latin typeface="Times New Roman" panose="02020603050405020304" pitchFamily="18" charset="0"/>
                <a:cs typeface="Times New Roman" panose="02020603050405020304" pitchFamily="18" charset="0"/>
              </a:rPr>
            </a:br>
            <a:endParaRPr lang="en-US" sz="31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2160104"/>
            <a:ext cx="5965963" cy="6440558"/>
          </a:xfrm>
        </p:spPr>
        <p:txBody>
          <a:bodyPr>
            <a:noAutofit/>
          </a:bodyPr>
          <a:lstStyle/>
          <a:p>
            <a:pPr algn="just"/>
            <a:r>
              <a:rPr lang="en-US" sz="2400" dirty="0" err="1">
                <a:solidFill>
                  <a:srgbClr val="DBB554"/>
                </a:solidFill>
                <a:latin typeface="Times New Roman" panose="02020603050405020304" pitchFamily="18" charset="0"/>
                <a:cs typeface="Times New Roman" panose="02020603050405020304" pitchFamily="18" charset="0"/>
              </a:rPr>
              <a:t>Mañjuśrī</a:t>
            </a:r>
            <a:r>
              <a:rPr lang="en-US" sz="2400" dirty="0">
                <a:solidFill>
                  <a:srgbClr val="DBB554"/>
                </a:solidFill>
                <a:latin typeface="Times New Roman" panose="02020603050405020304" pitchFamily="18" charset="0"/>
                <a:cs typeface="Times New Roman" panose="02020603050405020304" pitchFamily="18" charset="0"/>
              </a:rPr>
              <a:t>, or "Sweet Glory," is a celestial bodhisattva who resides in many worlds and is so revered for his great wisdom that he is called the "prince of the Dharma." He often appears in dreams and visions and protects Buddhists in times of need with his great powers. </a:t>
            </a:r>
            <a:r>
              <a:rPr lang="en-US" sz="2400" dirty="0" err="1">
                <a:solidFill>
                  <a:srgbClr val="DBB554"/>
                </a:solidFill>
                <a:latin typeface="Times New Roman" panose="02020603050405020304" pitchFamily="18" charset="0"/>
                <a:cs typeface="Times New Roman" panose="02020603050405020304" pitchFamily="18" charset="0"/>
              </a:rPr>
              <a:t>Mañjuśrī</a:t>
            </a:r>
            <a:r>
              <a:rPr lang="en-US" sz="2400" dirty="0">
                <a:solidFill>
                  <a:srgbClr val="DBB554"/>
                </a:solidFill>
                <a:latin typeface="Times New Roman" panose="02020603050405020304" pitchFamily="18" charset="0"/>
                <a:cs typeface="Times New Roman" panose="02020603050405020304" pitchFamily="18" charset="0"/>
              </a:rPr>
              <a:t> is known especially for using his great wisdom to destroy ignorance and awaken knowledge. (Mitchell &amp; Jacoby, 145)</a:t>
            </a:r>
          </a:p>
        </p:txBody>
      </p:sp>
    </p:spTree>
    <p:extLst>
      <p:ext uri="{BB962C8B-B14F-4D97-AF65-F5344CB8AC3E}">
        <p14:creationId xmlns:p14="http://schemas.microsoft.com/office/powerpoint/2010/main" val="1129801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India, 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8" name="Picture 7">
            <a:extLst>
              <a:ext uri="{FF2B5EF4-FFF2-40B4-BE49-F238E27FC236}">
                <a16:creationId xmlns:a16="http://schemas.microsoft.com/office/drawing/2014/main" id="{520FCC65-6A58-4441-B50E-C15455FF129D}"/>
              </a:ext>
            </a:extLst>
          </p:cNvPr>
          <p:cNvPicPr>
            <a:picLocks noChangeAspect="1"/>
          </p:cNvPicPr>
          <p:nvPr/>
        </p:nvPicPr>
        <p:blipFill>
          <a:blip r:embed="rId2"/>
          <a:stretch>
            <a:fillRect/>
          </a:stretch>
        </p:blipFill>
        <p:spPr>
          <a:xfrm>
            <a:off x="978590" y="549311"/>
            <a:ext cx="4900820" cy="7265465"/>
          </a:xfrm>
          <a:prstGeom prst="rect">
            <a:avLst/>
          </a:prstGeom>
        </p:spPr>
      </p:pic>
    </p:spTree>
    <p:extLst>
      <p:ext uri="{BB962C8B-B14F-4D97-AF65-F5344CB8AC3E}">
        <p14:creationId xmlns:p14="http://schemas.microsoft.com/office/powerpoint/2010/main" val="2921401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14</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570ACB0C-0A74-2E48-BAAD-26A8DF1C0994}"/>
              </a:ext>
            </a:extLst>
          </p:cNvPr>
          <p:cNvPicPr>
            <a:picLocks noChangeAspect="1"/>
          </p:cNvPicPr>
          <p:nvPr/>
        </p:nvPicPr>
        <p:blipFill>
          <a:blip r:embed="rId2"/>
          <a:stretch>
            <a:fillRect/>
          </a:stretch>
        </p:blipFill>
        <p:spPr>
          <a:xfrm>
            <a:off x="857250" y="530086"/>
            <a:ext cx="5382867" cy="7374383"/>
          </a:xfrm>
          <a:prstGeom prst="rect">
            <a:avLst/>
          </a:prstGeom>
        </p:spPr>
      </p:pic>
    </p:spTree>
    <p:extLst>
      <p:ext uri="{BB962C8B-B14F-4D97-AF65-F5344CB8AC3E}">
        <p14:creationId xmlns:p14="http://schemas.microsoft.com/office/powerpoint/2010/main" val="624707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Western Xia </a:t>
            </a:r>
            <a:r>
              <a:rPr lang="en-US" sz="2000" dirty="0" err="1">
                <a:solidFill>
                  <a:srgbClr val="DBB554"/>
                </a:solidFill>
                <a:latin typeface="Times New Roman" panose="02020603050405020304" pitchFamily="18" charset="0"/>
                <a:cs typeface="Times New Roman" panose="02020603050405020304" pitchFamily="18" charset="0"/>
              </a:rPr>
              <a:t>Dynaasty</a:t>
            </a:r>
            <a:r>
              <a:rPr lang="en-US" sz="2000" dirty="0">
                <a:solidFill>
                  <a:srgbClr val="DBB554"/>
                </a:solidFill>
                <a:latin typeface="Times New Roman" panose="02020603050405020304" pitchFamily="18" charset="0"/>
                <a:cs typeface="Times New Roman" panose="02020603050405020304" pitchFamily="18" charset="0"/>
              </a:rPr>
              <a:t>, 11</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54240F31-9EDE-754A-A9BE-4E97F2B6A5CF}"/>
              </a:ext>
            </a:extLst>
          </p:cNvPr>
          <p:cNvPicPr>
            <a:picLocks noChangeAspect="1"/>
          </p:cNvPicPr>
          <p:nvPr/>
        </p:nvPicPr>
        <p:blipFill>
          <a:blip r:embed="rId2"/>
          <a:stretch>
            <a:fillRect/>
          </a:stretch>
        </p:blipFill>
        <p:spPr>
          <a:xfrm>
            <a:off x="908602" y="435029"/>
            <a:ext cx="5092148" cy="7595787"/>
          </a:xfrm>
          <a:prstGeom prst="rect">
            <a:avLst/>
          </a:prstGeom>
        </p:spPr>
      </p:pic>
    </p:spTree>
    <p:extLst>
      <p:ext uri="{BB962C8B-B14F-4D97-AF65-F5344CB8AC3E}">
        <p14:creationId xmlns:p14="http://schemas.microsoft.com/office/powerpoint/2010/main" val="3173267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18th c.</a:t>
            </a:r>
          </a:p>
        </p:txBody>
      </p:sp>
      <p:pic>
        <p:nvPicPr>
          <p:cNvPr id="5" name="Picture 4">
            <a:extLst>
              <a:ext uri="{FF2B5EF4-FFF2-40B4-BE49-F238E27FC236}">
                <a16:creationId xmlns:a16="http://schemas.microsoft.com/office/drawing/2014/main" id="{606F1BF0-DB53-2440-B3A4-B5D75E9AD834}"/>
              </a:ext>
            </a:extLst>
          </p:cNvPr>
          <p:cNvPicPr>
            <a:picLocks noChangeAspect="1"/>
          </p:cNvPicPr>
          <p:nvPr/>
        </p:nvPicPr>
        <p:blipFill>
          <a:blip r:embed="rId2"/>
          <a:stretch>
            <a:fillRect/>
          </a:stretch>
        </p:blipFill>
        <p:spPr>
          <a:xfrm>
            <a:off x="1054100" y="281606"/>
            <a:ext cx="4946650" cy="7854013"/>
          </a:xfrm>
          <a:prstGeom prst="rect">
            <a:avLst/>
          </a:prstGeom>
        </p:spPr>
      </p:pic>
    </p:spTree>
    <p:extLst>
      <p:ext uri="{BB962C8B-B14F-4D97-AF65-F5344CB8AC3E}">
        <p14:creationId xmlns:p14="http://schemas.microsoft.com/office/powerpoint/2010/main" val="4123216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18th c.</a:t>
            </a:r>
          </a:p>
        </p:txBody>
      </p:sp>
      <p:pic>
        <p:nvPicPr>
          <p:cNvPr id="6" name="Picture 5">
            <a:extLst>
              <a:ext uri="{FF2B5EF4-FFF2-40B4-BE49-F238E27FC236}">
                <a16:creationId xmlns:a16="http://schemas.microsoft.com/office/drawing/2014/main" id="{E7E3781A-1B71-E94F-AA4D-B5BF0D1293A0}"/>
              </a:ext>
            </a:extLst>
          </p:cNvPr>
          <p:cNvPicPr>
            <a:picLocks noChangeAspect="1"/>
          </p:cNvPicPr>
          <p:nvPr/>
        </p:nvPicPr>
        <p:blipFill>
          <a:blip r:embed="rId2"/>
          <a:stretch>
            <a:fillRect/>
          </a:stretch>
        </p:blipFill>
        <p:spPr>
          <a:xfrm>
            <a:off x="857250" y="303192"/>
            <a:ext cx="5203963" cy="7727624"/>
          </a:xfrm>
          <a:prstGeom prst="rect">
            <a:avLst/>
          </a:prstGeom>
        </p:spPr>
      </p:pic>
    </p:spTree>
    <p:extLst>
      <p:ext uri="{BB962C8B-B14F-4D97-AF65-F5344CB8AC3E}">
        <p14:creationId xmlns:p14="http://schemas.microsoft.com/office/powerpoint/2010/main" val="103866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15th-16th c.</a:t>
            </a:r>
          </a:p>
        </p:txBody>
      </p:sp>
      <p:pic>
        <p:nvPicPr>
          <p:cNvPr id="5" name="Picture 4">
            <a:extLst>
              <a:ext uri="{FF2B5EF4-FFF2-40B4-BE49-F238E27FC236}">
                <a16:creationId xmlns:a16="http://schemas.microsoft.com/office/drawing/2014/main" id="{5B82A69A-EDF7-6F41-AFB9-7B0AB466EBEC}"/>
              </a:ext>
            </a:extLst>
          </p:cNvPr>
          <p:cNvPicPr>
            <a:picLocks noChangeAspect="1"/>
          </p:cNvPicPr>
          <p:nvPr/>
        </p:nvPicPr>
        <p:blipFill>
          <a:blip r:embed="rId2"/>
          <a:stretch>
            <a:fillRect/>
          </a:stretch>
        </p:blipFill>
        <p:spPr>
          <a:xfrm>
            <a:off x="1207918" y="364135"/>
            <a:ext cx="4636292" cy="7693187"/>
          </a:xfrm>
          <a:prstGeom prst="rect">
            <a:avLst/>
          </a:prstGeom>
        </p:spPr>
      </p:pic>
    </p:spTree>
    <p:extLst>
      <p:ext uri="{BB962C8B-B14F-4D97-AF65-F5344CB8AC3E}">
        <p14:creationId xmlns:p14="http://schemas.microsoft.com/office/powerpoint/2010/main" val="1420268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a:solidFill>
                  <a:srgbClr val="DBB554"/>
                </a:solidFill>
                <a:latin typeface="Times New Roman" panose="02020603050405020304" pitchFamily="18" charset="0"/>
                <a:cs typeface="Times New Roman" panose="02020603050405020304" pitchFamily="18" charset="0"/>
              </a:rPr>
              <a:t>White </a:t>
            </a:r>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507A943D-5863-BD4C-98E9-2BF35BAA8A76}"/>
              </a:ext>
            </a:extLst>
          </p:cNvPr>
          <p:cNvPicPr>
            <a:picLocks noChangeAspect="1"/>
          </p:cNvPicPr>
          <p:nvPr/>
        </p:nvPicPr>
        <p:blipFill>
          <a:blip r:embed="rId2"/>
          <a:stretch>
            <a:fillRect/>
          </a:stretch>
        </p:blipFill>
        <p:spPr>
          <a:xfrm>
            <a:off x="1041953" y="244275"/>
            <a:ext cx="4958797" cy="7786541"/>
          </a:xfrm>
          <a:prstGeom prst="rect">
            <a:avLst/>
          </a:prstGeom>
        </p:spPr>
      </p:pic>
    </p:spTree>
    <p:extLst>
      <p:ext uri="{BB962C8B-B14F-4D97-AF65-F5344CB8AC3E}">
        <p14:creationId xmlns:p14="http://schemas.microsoft.com/office/powerpoint/2010/main" val="632315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i="1" dirty="0" err="1">
                <a:solidFill>
                  <a:srgbClr val="DBB554"/>
                </a:solidFill>
                <a:latin typeface="Times New Roman" panose="02020603050405020304" pitchFamily="18" charset="0"/>
                <a:cs typeface="Times New Roman" panose="02020603050405020304" pitchFamily="18" charset="0"/>
              </a:rPr>
              <a:t>Mañjuśrī</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Central Asia, 19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2FF7A559-81A3-E446-ACBD-2825635DD976}"/>
              </a:ext>
            </a:extLst>
          </p:cNvPr>
          <p:cNvPicPr>
            <a:picLocks noChangeAspect="1"/>
          </p:cNvPicPr>
          <p:nvPr/>
        </p:nvPicPr>
        <p:blipFill>
          <a:blip r:embed="rId2"/>
          <a:stretch>
            <a:fillRect/>
          </a:stretch>
        </p:blipFill>
        <p:spPr>
          <a:xfrm>
            <a:off x="765272" y="410817"/>
            <a:ext cx="5327456" cy="7597085"/>
          </a:xfrm>
          <a:prstGeom prst="rect">
            <a:avLst/>
          </a:prstGeom>
        </p:spPr>
      </p:pic>
    </p:spTree>
    <p:extLst>
      <p:ext uri="{BB962C8B-B14F-4D97-AF65-F5344CB8AC3E}">
        <p14:creationId xmlns:p14="http://schemas.microsoft.com/office/powerpoint/2010/main" val="2211549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450574"/>
            <a:ext cx="5829300" cy="1311966"/>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Maitreya</a:t>
            </a:r>
            <a:br>
              <a:rPr lang="en-US" dirty="0">
                <a:solidFill>
                  <a:srgbClr val="DBB554"/>
                </a:solidFill>
                <a:latin typeface="Times New Roman" panose="02020603050405020304" pitchFamily="18" charset="0"/>
                <a:cs typeface="Times New Roman" panose="02020603050405020304" pitchFamily="18" charset="0"/>
              </a:rPr>
            </a:br>
            <a:r>
              <a:rPr lang="en-US" sz="3100" i="1" dirty="0">
                <a:solidFill>
                  <a:srgbClr val="DBB554"/>
                </a:solidFill>
                <a:latin typeface="Times New Roman" panose="02020603050405020304" pitchFamily="18" charset="0"/>
                <a:cs typeface="Times New Roman" panose="02020603050405020304" pitchFamily="18" charset="0"/>
              </a:rPr>
              <a:t>The Future Buddha</a:t>
            </a:r>
            <a:br>
              <a:rPr lang="en-US" dirty="0">
                <a:solidFill>
                  <a:srgbClr val="DBB554"/>
                </a:solidFill>
                <a:latin typeface="Times New Roman" panose="02020603050405020304" pitchFamily="18" charset="0"/>
                <a:cs typeface="Times New Roman" panose="02020603050405020304" pitchFamily="18" charset="0"/>
              </a:rPr>
            </a:br>
            <a:endParaRPr lang="en-US" sz="31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514350" y="1616766"/>
            <a:ext cx="5965963" cy="6983896"/>
          </a:xfrm>
        </p:spPr>
        <p:txBody>
          <a:bodyPr>
            <a:noAutofit/>
          </a:bodyPr>
          <a:lstStyle/>
          <a:p>
            <a:pPr algn="just"/>
            <a:r>
              <a:rPr lang="en-US" sz="2400" dirty="0" err="1">
                <a:solidFill>
                  <a:srgbClr val="DBB554"/>
                </a:solidFill>
                <a:latin typeface="Times New Roman" panose="02020603050405020304" pitchFamily="18" charset="0"/>
                <a:cs typeface="Times New Roman" panose="02020603050405020304" pitchFamily="18" charset="0"/>
              </a:rPr>
              <a:t>Maitreya</a:t>
            </a:r>
            <a:r>
              <a:rPr lang="en-US" sz="2400" dirty="0">
                <a:solidFill>
                  <a:srgbClr val="DBB554"/>
                </a:solidFill>
                <a:latin typeface="Times New Roman" panose="02020603050405020304" pitchFamily="18" charset="0"/>
                <a:cs typeface="Times New Roman" panose="02020603050405020304" pitchFamily="18" charset="0"/>
              </a:rPr>
              <a:t>, or "Kindly One," is mentioned in the early </a:t>
            </a:r>
            <a:r>
              <a:rPr lang="en-US" sz="2400" dirty="0" err="1">
                <a:solidFill>
                  <a:srgbClr val="DBB554"/>
                </a:solidFill>
                <a:latin typeface="Times New Roman" panose="02020603050405020304" pitchFamily="18" charset="0"/>
                <a:cs typeface="Times New Roman" panose="02020603050405020304" pitchFamily="18" charset="0"/>
              </a:rPr>
              <a:t>Pali</a:t>
            </a:r>
            <a:r>
              <a:rPr lang="en-US" sz="2400" dirty="0">
                <a:solidFill>
                  <a:srgbClr val="DBB554"/>
                </a:solidFill>
                <a:latin typeface="Times New Roman" panose="02020603050405020304" pitchFamily="18" charset="0"/>
                <a:cs typeface="Times New Roman" panose="02020603050405020304" pitchFamily="18" charset="0"/>
              </a:rPr>
              <a:t> texts as the bodhisattva who in the distant future will become a Buddha in this world. At the present time, </a:t>
            </a:r>
            <a:r>
              <a:rPr lang="en-US" sz="2400" dirty="0" err="1">
                <a:solidFill>
                  <a:srgbClr val="DBB554"/>
                </a:solidFill>
                <a:latin typeface="Times New Roman" panose="02020603050405020304" pitchFamily="18" charset="0"/>
                <a:cs typeface="Times New Roman" panose="02020603050405020304" pitchFamily="18" charset="0"/>
              </a:rPr>
              <a:t>Maitreya</a:t>
            </a:r>
            <a:r>
              <a:rPr lang="en-US" sz="2400" dirty="0">
                <a:solidFill>
                  <a:srgbClr val="DBB554"/>
                </a:solidFill>
                <a:latin typeface="Times New Roman" panose="02020603050405020304" pitchFamily="18" charset="0"/>
                <a:cs typeface="Times New Roman" panose="02020603050405020304" pitchFamily="18" charset="0"/>
              </a:rPr>
              <a:t> is living in the </a:t>
            </a:r>
            <a:r>
              <a:rPr lang="en-US" sz="2400" dirty="0" err="1">
                <a:solidFill>
                  <a:srgbClr val="DBB554"/>
                </a:solidFill>
                <a:latin typeface="Times New Roman" panose="02020603050405020304" pitchFamily="18" charset="0"/>
                <a:cs typeface="Times New Roman" panose="02020603050405020304" pitchFamily="18" charset="0"/>
              </a:rPr>
              <a:t>Tuṣita</a:t>
            </a:r>
            <a:r>
              <a:rPr lang="en-US" sz="2400" dirty="0">
                <a:solidFill>
                  <a:srgbClr val="DBB554"/>
                </a:solidFill>
                <a:latin typeface="Times New Roman" panose="02020603050405020304" pitchFamily="18" charset="0"/>
                <a:cs typeface="Times New Roman" panose="02020603050405020304" pitchFamily="18" charset="0"/>
              </a:rPr>
              <a:t> Heaven waiting to be born as the next Buddha after Gautama. In the meantime, he uses his powers and skillful means to respond to the needs of all living beings, especially to those expressed in prayers by worshipers. In tenth-century China, there was a Chan (Zen) monk named </a:t>
            </a:r>
            <a:r>
              <a:rPr lang="en-US" sz="2400" dirty="0" err="1">
                <a:solidFill>
                  <a:srgbClr val="DBB554"/>
                </a:solidFill>
                <a:latin typeface="Times New Roman" panose="02020603050405020304" pitchFamily="18" charset="0"/>
                <a:cs typeface="Times New Roman" panose="02020603050405020304" pitchFamily="18" charset="0"/>
              </a:rPr>
              <a:t>Budai</a:t>
            </a:r>
            <a:r>
              <a:rPr lang="en-US" sz="2400" dirty="0">
                <a:solidFill>
                  <a:srgbClr val="DBB554"/>
                </a:solidFill>
                <a:latin typeface="Times New Roman" panose="02020603050405020304" pitchFamily="18" charset="0"/>
                <a:cs typeface="Times New Roman" panose="02020603050405020304" pitchFamily="18" charset="0"/>
              </a:rPr>
              <a:t>. </a:t>
            </a:r>
            <a:r>
              <a:rPr lang="en-US" sz="2400" dirty="0" err="1">
                <a:solidFill>
                  <a:srgbClr val="DBB554"/>
                </a:solidFill>
                <a:latin typeface="Times New Roman" panose="02020603050405020304" pitchFamily="18" charset="0"/>
                <a:cs typeface="Times New Roman" panose="02020603050405020304" pitchFamily="18" charset="0"/>
              </a:rPr>
              <a:t>Budai</a:t>
            </a:r>
            <a:r>
              <a:rPr lang="en-US" sz="2400" dirty="0">
                <a:solidFill>
                  <a:srgbClr val="DBB554"/>
                </a:solidFill>
                <a:latin typeface="Times New Roman" panose="02020603050405020304" pitchFamily="18" charset="0"/>
                <a:cs typeface="Times New Roman" panose="02020603050405020304" pitchFamily="18" charset="0"/>
              </a:rPr>
              <a:t> was a happy and rather portly monk who gave presents to children from a bag he carried with him. After his death, a legend developed in China that he was, in reality, an emanation body of </a:t>
            </a:r>
            <a:r>
              <a:rPr lang="en-US" sz="2400" dirty="0" err="1">
                <a:solidFill>
                  <a:srgbClr val="DBB554"/>
                </a:solidFill>
                <a:latin typeface="Times New Roman" panose="02020603050405020304" pitchFamily="18" charset="0"/>
                <a:cs typeface="Times New Roman" panose="02020603050405020304" pitchFamily="18" charset="0"/>
              </a:rPr>
              <a:t>Maitreya</a:t>
            </a:r>
            <a:r>
              <a:rPr lang="en-US" sz="2400" dirty="0">
                <a:solidFill>
                  <a:srgbClr val="DBB554"/>
                </a:solidFill>
                <a:latin typeface="Times New Roman" panose="02020603050405020304" pitchFamily="18" charset="0"/>
                <a:cs typeface="Times New Roman" panose="02020603050405020304" pitchFamily="18" charset="0"/>
              </a:rPr>
              <a:t>. In the West, his image is sometimes called “the Laughing Buddha.” (Mitchell &amp; Jacoby, 146)</a:t>
            </a:r>
          </a:p>
        </p:txBody>
      </p:sp>
    </p:spTree>
    <p:extLst>
      <p:ext uri="{BB962C8B-B14F-4D97-AF65-F5344CB8AC3E}">
        <p14:creationId xmlns:p14="http://schemas.microsoft.com/office/powerpoint/2010/main" val="4220250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India, 10</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 11</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9" name="Picture 8">
            <a:extLst>
              <a:ext uri="{FF2B5EF4-FFF2-40B4-BE49-F238E27FC236}">
                <a16:creationId xmlns:a16="http://schemas.microsoft.com/office/drawing/2014/main" id="{0A995DCE-6A0E-574A-8CAA-438E2DA33E8D}"/>
              </a:ext>
            </a:extLst>
          </p:cNvPr>
          <p:cNvPicPr>
            <a:picLocks noChangeAspect="1"/>
          </p:cNvPicPr>
          <p:nvPr/>
        </p:nvPicPr>
        <p:blipFill>
          <a:blip r:embed="rId2"/>
          <a:stretch>
            <a:fillRect/>
          </a:stretch>
        </p:blipFill>
        <p:spPr>
          <a:xfrm>
            <a:off x="1497496" y="627458"/>
            <a:ext cx="4421256" cy="7525364"/>
          </a:xfrm>
          <a:prstGeom prst="rect">
            <a:avLst/>
          </a:prstGeom>
        </p:spPr>
      </p:pic>
    </p:spTree>
    <p:extLst>
      <p:ext uri="{BB962C8B-B14F-4D97-AF65-F5344CB8AC3E}">
        <p14:creationId xmlns:p14="http://schemas.microsoft.com/office/powerpoint/2010/main" val="417096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Korea, 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2E0CFB91-C21D-BF4B-845A-9946ADA0628F}"/>
              </a:ext>
            </a:extLst>
          </p:cNvPr>
          <p:cNvPicPr>
            <a:picLocks noChangeAspect="1"/>
          </p:cNvPicPr>
          <p:nvPr/>
        </p:nvPicPr>
        <p:blipFill>
          <a:blip r:embed="rId2"/>
          <a:stretch>
            <a:fillRect/>
          </a:stretch>
        </p:blipFill>
        <p:spPr>
          <a:xfrm>
            <a:off x="680997" y="861391"/>
            <a:ext cx="5496005" cy="6973922"/>
          </a:xfrm>
          <a:prstGeom prst="rect">
            <a:avLst/>
          </a:prstGeom>
        </p:spPr>
      </p:pic>
    </p:spTree>
    <p:extLst>
      <p:ext uri="{BB962C8B-B14F-4D97-AF65-F5344CB8AC3E}">
        <p14:creationId xmlns:p14="http://schemas.microsoft.com/office/powerpoint/2010/main" val="151913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China, Yuan Dynasty, 14</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8" name="Picture 7">
            <a:extLst>
              <a:ext uri="{FF2B5EF4-FFF2-40B4-BE49-F238E27FC236}">
                <a16:creationId xmlns:a16="http://schemas.microsoft.com/office/drawing/2014/main" id="{EC12ADD6-4CB8-454A-ACD3-7A5FBC68C92F}"/>
              </a:ext>
            </a:extLst>
          </p:cNvPr>
          <p:cNvPicPr>
            <a:picLocks noChangeAspect="1"/>
          </p:cNvPicPr>
          <p:nvPr/>
        </p:nvPicPr>
        <p:blipFill>
          <a:blip r:embed="rId2"/>
          <a:stretch>
            <a:fillRect/>
          </a:stretch>
        </p:blipFill>
        <p:spPr>
          <a:xfrm>
            <a:off x="1275521" y="583196"/>
            <a:ext cx="4306957" cy="7447620"/>
          </a:xfrm>
          <a:prstGeom prst="rect">
            <a:avLst/>
          </a:prstGeom>
        </p:spPr>
      </p:pic>
    </p:spTree>
    <p:extLst>
      <p:ext uri="{BB962C8B-B14F-4D97-AF65-F5344CB8AC3E}">
        <p14:creationId xmlns:p14="http://schemas.microsoft.com/office/powerpoint/2010/main" val="1704860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17th c.</a:t>
            </a:r>
          </a:p>
        </p:txBody>
      </p:sp>
      <p:pic>
        <p:nvPicPr>
          <p:cNvPr id="7" name="Picture 6">
            <a:extLst>
              <a:ext uri="{FF2B5EF4-FFF2-40B4-BE49-F238E27FC236}">
                <a16:creationId xmlns:a16="http://schemas.microsoft.com/office/drawing/2014/main" id="{49A7F550-C93C-A64E-A1B5-9A32AF04BFC2}"/>
              </a:ext>
            </a:extLst>
          </p:cNvPr>
          <p:cNvPicPr>
            <a:picLocks noChangeAspect="1"/>
          </p:cNvPicPr>
          <p:nvPr/>
        </p:nvPicPr>
        <p:blipFill>
          <a:blip r:embed="rId2"/>
          <a:stretch>
            <a:fillRect/>
          </a:stretch>
        </p:blipFill>
        <p:spPr>
          <a:xfrm>
            <a:off x="1180064" y="410817"/>
            <a:ext cx="4497871" cy="7591091"/>
          </a:xfrm>
          <a:prstGeom prst="rect">
            <a:avLst/>
          </a:prstGeom>
        </p:spPr>
      </p:pic>
    </p:spTree>
    <p:extLst>
      <p:ext uri="{BB962C8B-B14F-4D97-AF65-F5344CB8AC3E}">
        <p14:creationId xmlns:p14="http://schemas.microsoft.com/office/powerpoint/2010/main" val="1496849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br>
              <a:rPr lang="en-US" dirty="0">
                <a:solidFill>
                  <a:srgbClr val="DBB554"/>
                </a:solidFill>
                <a:latin typeface="Times New Roman" panose="02020603050405020304" pitchFamily="18" charset="0"/>
                <a:cs typeface="Times New Roman" panose="02020603050405020304" pitchFamily="18" charset="0"/>
              </a:rPr>
            </a:br>
            <a:r>
              <a:rPr lang="en-US" sz="2700" i="1" dirty="0">
                <a:solidFill>
                  <a:srgbClr val="DBB554"/>
                </a:solidFill>
                <a:latin typeface="Times New Roman" panose="02020603050405020304" pitchFamily="18" charset="0"/>
                <a:cs typeface="Times New Roman" panose="02020603050405020304" pitchFamily="18" charset="0"/>
              </a:rPr>
              <a:t>The Future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-19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C0621E8E-4EDB-AD47-AD50-BAAB02DB77EF}"/>
              </a:ext>
            </a:extLst>
          </p:cNvPr>
          <p:cNvPicPr>
            <a:picLocks noChangeAspect="1"/>
          </p:cNvPicPr>
          <p:nvPr/>
        </p:nvPicPr>
        <p:blipFill>
          <a:blip r:embed="rId2"/>
          <a:stretch>
            <a:fillRect/>
          </a:stretch>
        </p:blipFill>
        <p:spPr>
          <a:xfrm>
            <a:off x="676481" y="410817"/>
            <a:ext cx="5505037" cy="7528695"/>
          </a:xfrm>
          <a:prstGeom prst="rect">
            <a:avLst/>
          </a:prstGeom>
        </p:spPr>
      </p:pic>
    </p:spTree>
    <p:extLst>
      <p:ext uri="{BB962C8B-B14F-4D97-AF65-F5344CB8AC3E}">
        <p14:creationId xmlns:p14="http://schemas.microsoft.com/office/powerpoint/2010/main" val="2974556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700" i="1" dirty="0" err="1">
                <a:solidFill>
                  <a:srgbClr val="DBB554"/>
                </a:solidFill>
                <a:latin typeface="Times New Roman" panose="02020603050405020304" pitchFamily="18" charset="0"/>
                <a:cs typeface="Times New Roman" panose="02020603050405020304" pitchFamily="18" charset="0"/>
              </a:rPr>
              <a:t>Miroku</a:t>
            </a:r>
            <a:r>
              <a:rPr lang="en-US" sz="2700" i="1" dirty="0">
                <a:solidFill>
                  <a:srgbClr val="DBB554"/>
                </a:solidFill>
                <a:latin typeface="Times New Roman" panose="02020603050405020304" pitchFamily="18" charset="0"/>
                <a:cs typeface="Times New Roman" panose="02020603050405020304" pitchFamily="18" charset="0"/>
              </a:rPr>
              <a:t> </a:t>
            </a:r>
            <a:r>
              <a:rPr lang="en-US" sz="2700" i="1" dirty="0" err="1">
                <a:solidFill>
                  <a:srgbClr val="DBB554"/>
                </a:solidFill>
                <a:latin typeface="Times New Roman" panose="02020603050405020304" pitchFamily="18" charset="0"/>
                <a:cs typeface="Times New Roman" panose="02020603050405020304" pitchFamily="18" charset="0"/>
              </a:rPr>
              <a:t>Bosatsu</a:t>
            </a:r>
            <a:br>
              <a:rPr lang="en-US" sz="2700" i="1" dirty="0">
                <a:solidFill>
                  <a:srgbClr val="DBB554"/>
                </a:solidFill>
                <a:latin typeface="Times New Roman" panose="02020603050405020304" pitchFamily="18" charset="0"/>
                <a:cs typeface="Times New Roman" panose="02020603050405020304" pitchFamily="18" charset="0"/>
              </a:rPr>
            </a:br>
            <a:r>
              <a:rPr lang="en-US" sz="2000" dirty="0">
                <a:solidFill>
                  <a:srgbClr val="DBB554"/>
                </a:solidFill>
                <a:latin typeface="Times New Roman" panose="02020603050405020304" pitchFamily="18" charset="0"/>
                <a:cs typeface="Times New Roman" panose="02020603050405020304" pitchFamily="18" charset="0"/>
              </a:rPr>
              <a:t>(</a:t>
            </a:r>
            <a:r>
              <a:rPr lang="en-US" sz="2000" dirty="0" err="1">
                <a:solidFill>
                  <a:srgbClr val="DBB554"/>
                </a:solidFill>
                <a:latin typeface="Times New Roman" panose="02020603050405020304" pitchFamily="18" charset="0"/>
                <a:cs typeface="Times New Roman" panose="02020603050405020304" pitchFamily="18" charset="0"/>
              </a:rPr>
              <a:t>Maitreya</a:t>
            </a:r>
            <a:r>
              <a:rPr lang="en-US" sz="2000"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717EAFFF-4592-3647-A57A-36003B3C5B23}"/>
              </a:ext>
            </a:extLst>
          </p:cNvPr>
          <p:cNvPicPr>
            <a:picLocks noChangeAspect="1"/>
          </p:cNvPicPr>
          <p:nvPr/>
        </p:nvPicPr>
        <p:blipFill>
          <a:blip r:embed="rId2"/>
          <a:stretch>
            <a:fillRect/>
          </a:stretch>
        </p:blipFill>
        <p:spPr>
          <a:xfrm>
            <a:off x="1017933" y="410817"/>
            <a:ext cx="4982817" cy="7462072"/>
          </a:xfrm>
          <a:prstGeom prst="rect">
            <a:avLst/>
          </a:prstGeom>
        </p:spPr>
      </p:pic>
    </p:spTree>
    <p:extLst>
      <p:ext uri="{BB962C8B-B14F-4D97-AF65-F5344CB8AC3E}">
        <p14:creationId xmlns:p14="http://schemas.microsoft.com/office/powerpoint/2010/main" val="500199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fontScale="90000"/>
          </a:bodyPr>
          <a:lstStyle/>
          <a:p>
            <a:r>
              <a:rPr lang="en-US" sz="2700" i="1" dirty="0" err="1">
                <a:solidFill>
                  <a:srgbClr val="DBB554"/>
                </a:solidFill>
                <a:latin typeface="Times New Roman" panose="02020603050405020304" pitchFamily="18" charset="0"/>
                <a:cs typeface="Times New Roman" panose="02020603050405020304" pitchFamily="18" charset="0"/>
              </a:rPr>
              <a:t>Miroku</a:t>
            </a:r>
            <a:r>
              <a:rPr lang="en-US" sz="2700" i="1" dirty="0">
                <a:solidFill>
                  <a:srgbClr val="DBB554"/>
                </a:solidFill>
                <a:latin typeface="Times New Roman" panose="02020603050405020304" pitchFamily="18" charset="0"/>
                <a:cs typeface="Times New Roman" panose="02020603050405020304" pitchFamily="18" charset="0"/>
              </a:rPr>
              <a:t> </a:t>
            </a:r>
            <a:r>
              <a:rPr lang="en-US" sz="2700" i="1" dirty="0" err="1">
                <a:solidFill>
                  <a:srgbClr val="DBB554"/>
                </a:solidFill>
                <a:latin typeface="Times New Roman" panose="02020603050405020304" pitchFamily="18" charset="0"/>
                <a:cs typeface="Times New Roman" panose="02020603050405020304" pitchFamily="18" charset="0"/>
              </a:rPr>
              <a:t>Bosatsu</a:t>
            </a:r>
            <a:br>
              <a:rPr lang="en-US" sz="2700" i="1" dirty="0">
                <a:solidFill>
                  <a:srgbClr val="DBB554"/>
                </a:solidFill>
                <a:latin typeface="Times New Roman" panose="02020603050405020304" pitchFamily="18" charset="0"/>
                <a:cs typeface="Times New Roman" panose="02020603050405020304" pitchFamily="18" charset="0"/>
              </a:rPr>
            </a:br>
            <a:r>
              <a:rPr lang="en-US" sz="2000" dirty="0">
                <a:solidFill>
                  <a:srgbClr val="DBB554"/>
                </a:solidFill>
                <a:latin typeface="Times New Roman" panose="02020603050405020304" pitchFamily="18" charset="0"/>
                <a:cs typeface="Times New Roman" panose="02020603050405020304" pitchFamily="18" charset="0"/>
              </a:rPr>
              <a:t>(</a:t>
            </a:r>
            <a:r>
              <a:rPr lang="en-US" sz="2000" dirty="0" err="1">
                <a:solidFill>
                  <a:srgbClr val="DBB554"/>
                </a:solidFill>
                <a:latin typeface="Times New Roman" panose="02020603050405020304" pitchFamily="18" charset="0"/>
                <a:cs typeface="Times New Roman" panose="02020603050405020304" pitchFamily="18" charset="0"/>
              </a:rPr>
              <a:t>Maitreya</a:t>
            </a:r>
            <a:r>
              <a:rPr lang="en-US" sz="2000"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Japan, 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4DAA1689-4CA5-A440-B5E5-D130FC16037D}"/>
              </a:ext>
            </a:extLst>
          </p:cNvPr>
          <p:cNvPicPr>
            <a:picLocks noChangeAspect="1"/>
          </p:cNvPicPr>
          <p:nvPr/>
        </p:nvPicPr>
        <p:blipFill>
          <a:blip r:embed="rId2"/>
          <a:stretch>
            <a:fillRect/>
          </a:stretch>
        </p:blipFill>
        <p:spPr>
          <a:xfrm>
            <a:off x="857250" y="594755"/>
            <a:ext cx="5260078" cy="7224142"/>
          </a:xfrm>
          <a:prstGeom prst="rect">
            <a:avLst/>
          </a:prstGeom>
        </p:spPr>
      </p:pic>
    </p:spTree>
    <p:extLst>
      <p:ext uri="{BB962C8B-B14F-4D97-AF65-F5344CB8AC3E}">
        <p14:creationId xmlns:p14="http://schemas.microsoft.com/office/powerpoint/2010/main" val="334275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Bhutan, 18</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DE605CE3-553C-D14C-BE04-11552EB59347}"/>
              </a:ext>
            </a:extLst>
          </p:cNvPr>
          <p:cNvPicPr>
            <a:picLocks noChangeAspect="1"/>
          </p:cNvPicPr>
          <p:nvPr/>
        </p:nvPicPr>
        <p:blipFill>
          <a:blip r:embed="rId2"/>
          <a:stretch>
            <a:fillRect/>
          </a:stretch>
        </p:blipFill>
        <p:spPr>
          <a:xfrm>
            <a:off x="966994" y="410817"/>
            <a:ext cx="4924011" cy="7721420"/>
          </a:xfrm>
          <a:prstGeom prst="rect">
            <a:avLst/>
          </a:prstGeom>
        </p:spPr>
      </p:pic>
    </p:spTree>
    <p:extLst>
      <p:ext uri="{BB962C8B-B14F-4D97-AF65-F5344CB8AC3E}">
        <p14:creationId xmlns:p14="http://schemas.microsoft.com/office/powerpoint/2010/main" val="1685309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13</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864BCB4F-CF7A-0A45-AF4A-B6B060C3B0A8}"/>
              </a:ext>
            </a:extLst>
          </p:cNvPr>
          <p:cNvPicPr>
            <a:picLocks noChangeAspect="1"/>
          </p:cNvPicPr>
          <p:nvPr/>
        </p:nvPicPr>
        <p:blipFill>
          <a:blip r:embed="rId2"/>
          <a:stretch>
            <a:fillRect/>
          </a:stretch>
        </p:blipFill>
        <p:spPr>
          <a:xfrm>
            <a:off x="514350" y="543339"/>
            <a:ext cx="5854059" cy="7339256"/>
          </a:xfrm>
          <a:prstGeom prst="rect">
            <a:avLst/>
          </a:prstGeom>
        </p:spPr>
      </p:pic>
    </p:spTree>
    <p:extLst>
      <p:ext uri="{BB962C8B-B14F-4D97-AF65-F5344CB8AC3E}">
        <p14:creationId xmlns:p14="http://schemas.microsoft.com/office/powerpoint/2010/main" val="1805383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19</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5" name="Picture 4">
            <a:extLst>
              <a:ext uri="{FF2B5EF4-FFF2-40B4-BE49-F238E27FC236}">
                <a16:creationId xmlns:a16="http://schemas.microsoft.com/office/drawing/2014/main" id="{EBC0C5CA-D915-F042-B98D-6FF9A5C4DE67}"/>
              </a:ext>
            </a:extLst>
          </p:cNvPr>
          <p:cNvPicPr>
            <a:picLocks noChangeAspect="1"/>
          </p:cNvPicPr>
          <p:nvPr/>
        </p:nvPicPr>
        <p:blipFill>
          <a:blip r:embed="rId2"/>
          <a:stretch>
            <a:fillRect/>
          </a:stretch>
        </p:blipFill>
        <p:spPr>
          <a:xfrm>
            <a:off x="857250" y="346983"/>
            <a:ext cx="5091320" cy="7683833"/>
          </a:xfrm>
          <a:prstGeom prst="rect">
            <a:avLst/>
          </a:prstGeom>
        </p:spPr>
      </p:pic>
    </p:spTree>
    <p:extLst>
      <p:ext uri="{BB962C8B-B14F-4D97-AF65-F5344CB8AC3E}">
        <p14:creationId xmlns:p14="http://schemas.microsoft.com/office/powerpoint/2010/main" val="4970255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30816"/>
            <a:ext cx="5829300" cy="702367"/>
          </a:xfrm>
        </p:spPr>
        <p:txBody>
          <a:bodyPr>
            <a:normAutofit/>
          </a:bodyPr>
          <a:lstStyle/>
          <a:p>
            <a:r>
              <a:rPr lang="en-US" sz="3600" dirty="0" err="1">
                <a:solidFill>
                  <a:srgbClr val="DBB554"/>
                </a:solidFill>
                <a:latin typeface="Times New Roman" panose="02020603050405020304" pitchFamily="18" charset="0"/>
                <a:cs typeface="Times New Roman" panose="02020603050405020304" pitchFamily="18" charset="0"/>
              </a:rPr>
              <a:t>Maitreya</a:t>
            </a:r>
            <a:endParaRPr lang="en-US" sz="2700" i="1" dirty="0">
              <a:solidFill>
                <a:srgbClr val="DBB554"/>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17</a:t>
            </a:r>
            <a:r>
              <a:rPr lang="en-US" sz="2000" baseline="30000" dirty="0">
                <a:solidFill>
                  <a:srgbClr val="DBB554"/>
                </a:solidFill>
                <a:latin typeface="Times New Roman" panose="02020603050405020304" pitchFamily="18" charset="0"/>
                <a:cs typeface="Times New Roman" panose="02020603050405020304" pitchFamily="18" charset="0"/>
              </a:rPr>
              <a:t>th</a:t>
            </a:r>
            <a:r>
              <a:rPr lang="en-US" sz="2000" dirty="0">
                <a:solidFill>
                  <a:srgbClr val="DBB554"/>
                </a:solidFill>
                <a:latin typeface="Times New Roman" panose="02020603050405020304" pitchFamily="18" charset="0"/>
                <a:cs typeface="Times New Roman" panose="02020603050405020304" pitchFamily="18" charset="0"/>
              </a:rPr>
              <a:t> c.</a:t>
            </a:r>
          </a:p>
        </p:txBody>
      </p:sp>
      <p:pic>
        <p:nvPicPr>
          <p:cNvPr id="6" name="Picture 5">
            <a:extLst>
              <a:ext uri="{FF2B5EF4-FFF2-40B4-BE49-F238E27FC236}">
                <a16:creationId xmlns:a16="http://schemas.microsoft.com/office/drawing/2014/main" id="{9F43F6B9-E0FB-7046-AAAA-83D633C375AE}"/>
              </a:ext>
            </a:extLst>
          </p:cNvPr>
          <p:cNvPicPr>
            <a:picLocks noChangeAspect="1"/>
          </p:cNvPicPr>
          <p:nvPr/>
        </p:nvPicPr>
        <p:blipFill>
          <a:blip r:embed="rId2"/>
          <a:stretch>
            <a:fillRect/>
          </a:stretch>
        </p:blipFill>
        <p:spPr>
          <a:xfrm>
            <a:off x="685800" y="305415"/>
            <a:ext cx="5486400" cy="7856601"/>
          </a:xfrm>
          <a:prstGeom prst="rect">
            <a:avLst/>
          </a:prstGeom>
        </p:spPr>
      </p:pic>
    </p:spTree>
    <p:extLst>
      <p:ext uri="{BB962C8B-B14F-4D97-AF65-F5344CB8AC3E}">
        <p14:creationId xmlns:p14="http://schemas.microsoft.com/office/powerpoint/2010/main" val="252996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12th c.</a:t>
            </a:r>
          </a:p>
        </p:txBody>
      </p:sp>
      <p:pic>
        <p:nvPicPr>
          <p:cNvPr id="8" name="Picture 7">
            <a:extLst>
              <a:ext uri="{FF2B5EF4-FFF2-40B4-BE49-F238E27FC236}">
                <a16:creationId xmlns:a16="http://schemas.microsoft.com/office/drawing/2014/main" id="{F52FFD1E-3E4E-E445-A7B2-987BC773739F}"/>
              </a:ext>
            </a:extLst>
          </p:cNvPr>
          <p:cNvPicPr>
            <a:picLocks noChangeAspect="1"/>
          </p:cNvPicPr>
          <p:nvPr/>
        </p:nvPicPr>
        <p:blipFill>
          <a:blip r:embed="rId2"/>
          <a:stretch>
            <a:fillRect/>
          </a:stretch>
        </p:blipFill>
        <p:spPr>
          <a:xfrm>
            <a:off x="857250" y="469513"/>
            <a:ext cx="5245376" cy="7587809"/>
          </a:xfrm>
          <a:prstGeom prst="rect">
            <a:avLst/>
          </a:prstGeom>
        </p:spPr>
      </p:pic>
    </p:spTree>
    <p:extLst>
      <p:ext uri="{BB962C8B-B14F-4D97-AF65-F5344CB8AC3E}">
        <p14:creationId xmlns:p14="http://schemas.microsoft.com/office/powerpoint/2010/main" val="226488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43F9-2DD8-C648-A708-71F0149F2055}"/>
              </a:ext>
            </a:extLst>
          </p:cNvPr>
          <p:cNvSpPr>
            <a:spLocks noGrp="1"/>
          </p:cNvSpPr>
          <p:nvPr>
            <p:ph type="ctrTitle"/>
          </p:nvPr>
        </p:nvSpPr>
        <p:spPr>
          <a:xfrm>
            <a:off x="514350" y="8057322"/>
            <a:ext cx="5829300" cy="675861"/>
          </a:xfrm>
        </p:spPr>
        <p:txBody>
          <a:bodyPr>
            <a:normAutofit fontScale="90000"/>
          </a:bodyPr>
          <a:lstStyle/>
          <a:p>
            <a:r>
              <a:rPr lang="en-US" dirty="0" err="1">
                <a:solidFill>
                  <a:srgbClr val="DBB554"/>
                </a:solidFill>
                <a:latin typeface="Times New Roman" panose="02020603050405020304" pitchFamily="18" charset="0"/>
                <a:cs typeface="Times New Roman" panose="02020603050405020304" pitchFamily="18" charset="0"/>
              </a:rPr>
              <a:t>Akṣobhya</a:t>
            </a:r>
            <a:r>
              <a:rPr lang="en-US" dirty="0">
                <a:solidFill>
                  <a:srgbClr val="DBB554"/>
                </a:solidFill>
                <a:latin typeface="Times New Roman" panose="02020603050405020304" pitchFamily="18" charset="0"/>
                <a:cs typeface="Times New Roman" panose="02020603050405020304" pitchFamily="18" charset="0"/>
              </a:rPr>
              <a:t> Buddha</a:t>
            </a:r>
          </a:p>
        </p:txBody>
      </p:sp>
      <p:sp>
        <p:nvSpPr>
          <p:cNvPr id="3" name="Subtitle 2">
            <a:extLst>
              <a:ext uri="{FF2B5EF4-FFF2-40B4-BE49-F238E27FC236}">
                <a16:creationId xmlns:a16="http://schemas.microsoft.com/office/drawing/2014/main" id="{CC99C7C6-0045-774A-8D8D-C3C36CE253D4}"/>
              </a:ext>
            </a:extLst>
          </p:cNvPr>
          <p:cNvSpPr>
            <a:spLocks noGrp="1"/>
          </p:cNvSpPr>
          <p:nvPr>
            <p:ph type="subTitle" idx="1"/>
          </p:nvPr>
        </p:nvSpPr>
        <p:spPr>
          <a:xfrm>
            <a:off x="857250" y="8733183"/>
            <a:ext cx="5143500" cy="410817"/>
          </a:xfrm>
        </p:spPr>
        <p:txBody>
          <a:bodyPr>
            <a:normAutofit/>
          </a:bodyPr>
          <a:lstStyle/>
          <a:p>
            <a:r>
              <a:rPr lang="en-US" sz="2000" dirty="0">
                <a:solidFill>
                  <a:srgbClr val="DBB554"/>
                </a:solidFill>
                <a:latin typeface="Times New Roman" panose="02020603050405020304" pitchFamily="18" charset="0"/>
                <a:cs typeface="Times New Roman" panose="02020603050405020304" pitchFamily="18" charset="0"/>
              </a:rPr>
              <a:t>Tibet, 14th c.</a:t>
            </a:r>
          </a:p>
        </p:txBody>
      </p:sp>
      <p:pic>
        <p:nvPicPr>
          <p:cNvPr id="5" name="Picture 4">
            <a:extLst>
              <a:ext uri="{FF2B5EF4-FFF2-40B4-BE49-F238E27FC236}">
                <a16:creationId xmlns:a16="http://schemas.microsoft.com/office/drawing/2014/main" id="{5C8BA523-BC15-AE4A-A506-41DC6339AD7F}"/>
              </a:ext>
            </a:extLst>
          </p:cNvPr>
          <p:cNvPicPr>
            <a:picLocks noChangeAspect="1"/>
          </p:cNvPicPr>
          <p:nvPr/>
        </p:nvPicPr>
        <p:blipFill>
          <a:blip r:embed="rId2"/>
          <a:stretch>
            <a:fillRect/>
          </a:stretch>
        </p:blipFill>
        <p:spPr>
          <a:xfrm>
            <a:off x="514350" y="860508"/>
            <a:ext cx="5904960" cy="6984780"/>
          </a:xfrm>
          <a:prstGeom prst="rect">
            <a:avLst/>
          </a:prstGeom>
        </p:spPr>
      </p:pic>
    </p:spTree>
    <p:extLst>
      <p:ext uri="{BB962C8B-B14F-4D97-AF65-F5344CB8AC3E}">
        <p14:creationId xmlns:p14="http://schemas.microsoft.com/office/powerpoint/2010/main" val="111290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TotalTime>
  <Words>1930</Words>
  <Application>Microsoft Macintosh PowerPoint</Application>
  <PresentationFormat>Letter Paper (8.5x11 in)</PresentationFormat>
  <Paragraphs>169</Paragraphs>
  <Slides>72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Book Antiqua</vt:lpstr>
      <vt:lpstr>Calibri</vt:lpstr>
      <vt:lpstr>Calibri Light</vt:lpstr>
      <vt:lpstr>Times New Roman</vt:lpstr>
      <vt:lpstr>Office Theme</vt:lpstr>
      <vt:lpstr>Celelestial Buddhas  and  Bodhisattvas of  Mahāyāna Buddhism</vt:lpstr>
      <vt:lpstr>Buddha with the Five Tathāgatas</vt:lpstr>
      <vt:lpstr>Akṣobhya Buddha</vt:lpstr>
      <vt:lpstr>Akṣobhya Buddha</vt:lpstr>
      <vt:lpstr>Akṣobhya Buddha</vt:lpstr>
      <vt:lpstr>Akṣobhya Buddha</vt:lpstr>
      <vt:lpstr>Akṣobhya Buddha</vt:lpstr>
      <vt:lpstr>Akṣobhya Buddha</vt:lpstr>
      <vt:lpstr>Akṣobhya Buddha</vt:lpstr>
      <vt:lpstr>Akṣobhya Buddha</vt:lpstr>
      <vt:lpstr>Amitābha Buddha The Buddha of Infinite Light  also known as  Amitāyus Buddha The Buddha of Infinite Life</vt:lpstr>
      <vt:lpstr>Amitābha Buddha</vt:lpstr>
      <vt:lpstr>Amitābha Buddha</vt:lpstr>
      <vt:lpstr>Amitābha Buddha</vt:lpstr>
      <vt:lpstr>Amida Buddha</vt:lpstr>
      <vt:lpstr>Amida Buddha</vt:lpstr>
      <vt:lpstr>The Descent of Amida Buddha and Attendants</vt:lpstr>
      <vt:lpstr>The Descent of Amida Buddha and Attendants (detail)</vt:lpstr>
      <vt:lpstr>Amitābha Buddha</vt:lpstr>
      <vt:lpstr>Amitābha Buddha</vt:lpstr>
      <vt:lpstr>Amitābha Buddha</vt:lpstr>
      <vt:lpstr>Amitāyus Buddha</vt:lpstr>
      <vt:lpstr>Amitāyus Buddha</vt:lpstr>
      <vt:lpstr>Amitāyus Buddha</vt:lpstr>
      <vt:lpstr>Vairocana Buddha</vt:lpstr>
      <vt:lpstr>Vairocana Buddha</vt:lpstr>
      <vt:lpstr>Vairocana Buddha</vt:lpstr>
      <vt:lpstr>Vairocana Buddha</vt:lpstr>
      <vt:lpstr>Vairocana Buddha</vt:lpstr>
      <vt:lpstr>Vairocana Buddha</vt:lpstr>
      <vt:lpstr>Vairocana Buddha</vt:lpstr>
      <vt:lpstr>Vairocana Buddha</vt:lpstr>
      <vt:lpstr>Vairocana Buddha</vt:lpstr>
      <vt:lpstr>Vairocana Buddha</vt:lpstr>
      <vt:lpstr>Ratnasambhava Buddha The Jewel-Born Buddha</vt:lpstr>
      <vt:lpstr>Ratnasambhava Buddha</vt:lpstr>
      <vt:lpstr>Ratnasambhava Buddha</vt:lpstr>
      <vt:lpstr>Ratnasambhava Buddha</vt:lpstr>
      <vt:lpstr>Ratnasambhava Buddha</vt:lpstr>
      <vt:lpstr>Amoghasiddhi Buddha Buddha of Fearlessness</vt:lpstr>
      <vt:lpstr>Amoghasiddhi Buddha</vt:lpstr>
      <vt:lpstr>Amoghasiddhi Buddha</vt:lpstr>
      <vt:lpstr>Celestial Bodhisattvas </vt:lpstr>
      <vt:lpstr>Avalokiteśvara </vt:lpstr>
      <vt:lpstr>Avalokiteśvara Bodhisattva Padmapani Bodhisattva with Lotus</vt:lpstr>
      <vt:lpstr>Seated Four-Armed Avalokiteśvara </vt:lpstr>
      <vt:lpstr>Thousand-Armed Avalokiteśvara </vt:lpstr>
      <vt:lpstr>Four-Armed Avalokiteśvara </vt:lpstr>
      <vt:lpstr>Thousand-Armed Avalokiteśvara </vt:lpstr>
      <vt:lpstr>Guanyin </vt:lpstr>
      <vt:lpstr>Guanyin </vt:lpstr>
      <vt:lpstr>White Robed Kannon </vt:lpstr>
      <vt:lpstr>Pin-Drop Silence: Eleven-Headed Avalokiteśvara</vt:lpstr>
      <vt:lpstr>Mañjuśrī Bodhisattva of Wisdom </vt:lpstr>
      <vt:lpstr>Mañjuśrī</vt:lpstr>
      <vt:lpstr>Mañjuśrī</vt:lpstr>
      <vt:lpstr>Mañjuśrī</vt:lpstr>
      <vt:lpstr>Mañjuśrī</vt:lpstr>
      <vt:lpstr>Mañjuśrī</vt:lpstr>
      <vt:lpstr>White Mañjuśrī</vt:lpstr>
      <vt:lpstr>Mañjuśrī</vt:lpstr>
      <vt:lpstr>Maitreya The Future Buddha </vt:lpstr>
      <vt:lpstr>Maitreya</vt:lpstr>
      <vt:lpstr>Maitreya</vt:lpstr>
      <vt:lpstr>Maitreya</vt:lpstr>
      <vt:lpstr>Maitreya</vt:lpstr>
      <vt:lpstr>Maitreya The Future Buddha</vt:lpstr>
      <vt:lpstr>Miroku Bosatsu (Maitreya Buddha)</vt:lpstr>
      <vt:lpstr>Miroku Bosatsu (Maitreya Buddha)</vt:lpstr>
      <vt:lpstr>Maitreya</vt:lpstr>
      <vt:lpstr>Maitreya</vt:lpstr>
      <vt:lpstr>Maitreya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Celelestial Buddhas and Bodhisattvas</dc:title>
  <dc:creator>Microsoft Office User</dc:creator>
  <cp:lastModifiedBy>Microsoft Office User</cp:lastModifiedBy>
  <cp:revision>42</cp:revision>
  <dcterms:created xsi:type="dcterms:W3CDTF">2019-02-04T04:14:04Z</dcterms:created>
  <dcterms:modified xsi:type="dcterms:W3CDTF">2019-02-04T11:20:41Z</dcterms:modified>
</cp:coreProperties>
</file>