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17" r:id="rId2"/>
    <p:sldId id="385" r:id="rId3"/>
    <p:sldId id="418" r:id="rId4"/>
    <p:sldId id="419" r:id="rId5"/>
    <p:sldId id="425" r:id="rId6"/>
    <p:sldId id="420" r:id="rId7"/>
    <p:sldId id="421" r:id="rId8"/>
    <p:sldId id="422" r:id="rId9"/>
    <p:sldId id="423" r:id="rId10"/>
    <p:sldId id="424" r:id="rId11"/>
    <p:sldId id="426" r:id="rId12"/>
    <p:sldId id="427" r:id="rId13"/>
    <p:sldId id="428" r:id="rId14"/>
    <p:sldId id="429" r:id="rId15"/>
    <p:sldId id="430" r:id="rId16"/>
    <p:sldId id="431" r:id="rId17"/>
    <p:sldId id="432" r:id="rId18"/>
    <p:sldId id="433" r:id="rId19"/>
    <p:sldId id="434" r:id="rId20"/>
    <p:sldId id="438" r:id="rId21"/>
    <p:sldId id="439" r:id="rId22"/>
    <p:sldId id="440" r:id="rId23"/>
    <p:sldId id="441" r:id="rId24"/>
    <p:sldId id="442" r:id="rId25"/>
    <p:sldId id="443" r:id="rId26"/>
    <p:sldId id="444" r:id="rId27"/>
    <p:sldId id="445" r:id="rId28"/>
    <p:sldId id="446" r:id="rId29"/>
    <p:sldId id="436" r:id="rId30"/>
    <p:sldId id="447" r:id="rId31"/>
    <p:sldId id="448" r:id="rId32"/>
    <p:sldId id="437" r:id="rId33"/>
    <p:sldId id="435" r:id="rId34"/>
    <p:sldId id="449" r:id="rId35"/>
    <p:sldId id="450" r:id="rId36"/>
    <p:sldId id="451" r:id="rId37"/>
    <p:sldId id="452" r:id="rId38"/>
    <p:sldId id="453" r:id="rId39"/>
    <p:sldId id="454" r:id="rId40"/>
    <p:sldId id="455" r:id="rId41"/>
    <p:sldId id="456" r:id="rId42"/>
    <p:sldId id="457" r:id="rId43"/>
    <p:sldId id="458" r:id="rId44"/>
    <p:sldId id="459" r:id="rId45"/>
    <p:sldId id="460" r:id="rId46"/>
    <p:sldId id="461" r:id="rId47"/>
    <p:sldId id="46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0134"/>
    <a:srgbClr val="62052D"/>
    <a:srgbClr val="F6C64B"/>
    <a:srgbClr val="F37E28"/>
    <a:srgbClr val="CE2007"/>
    <a:srgbClr val="B52F08"/>
    <a:srgbClr val="005B6C"/>
    <a:srgbClr val="AB3410"/>
    <a:srgbClr val="005A7D"/>
    <a:srgbClr val="C15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93"/>
    <p:restoredTop sz="94648"/>
  </p:normalViewPr>
  <p:slideViewPr>
    <p:cSldViewPr snapToGrid="0" snapToObjects="1">
      <p:cViewPr>
        <p:scale>
          <a:sx n="91" d="100"/>
          <a:sy n="91" d="100"/>
        </p:scale>
        <p:origin x="280"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10/5/20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7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10/5/20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bartleby.com/library/prose/1497.html"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en.wikipedia.org/wiki/Leo_Tolstoy"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hecollector.com/leo-tolstoy-what-is-art/"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arthistoryarchive.com/arthistory/manet/arthistory_manet.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artsandculture.google.com/asset/contes-barbares-barbarian-tales-paul-gauguin/YgG_lk-tyTVL6A?hl=en"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edvardmunch.org/the-scream.jsp"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0134">
            <a:alpha val="8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237514" y="2132411"/>
            <a:ext cx="5029200" cy="702229"/>
          </a:xfrm>
        </p:spPr>
        <p:txBody>
          <a:bodyPr>
            <a:noAutofit/>
          </a:bodyPr>
          <a:lstStyle/>
          <a:p>
            <a:r>
              <a:rPr lang="en-US" sz="4000" dirty="0">
                <a:latin typeface="Times New Roman" panose="02020603050405020304" pitchFamily="18" charset="0"/>
                <a:cs typeface="Times New Roman" panose="02020603050405020304" pitchFamily="18" charset="0"/>
              </a:rPr>
              <a:t>Philosophy of Art </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5955791" y="5672380"/>
            <a:ext cx="5029200" cy="1015663"/>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Composition #218 </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Two Ovals</a:t>
            </a:r>
            <a:r>
              <a:rPr lang="en-US" sz="20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Oil on canvas, Wassily Kandinsky, 1919.</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Russian Museum, Saint Petersburg</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6419088" y="795528"/>
            <a:ext cx="4565903" cy="13368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latin typeface="Big Caslon Medium" panose="02000603090000020003" pitchFamily="2" charset="-79"/>
                <a:cs typeface="Big Caslon Medium" panose="02000603090000020003" pitchFamily="2" charset="-79"/>
              </a:rPr>
              <a:t>Art as Expression</a:t>
            </a:r>
          </a:p>
        </p:txBody>
      </p:sp>
      <p:pic>
        <p:nvPicPr>
          <p:cNvPr id="4" name="Picture 3" descr="A picture containing indoor, photo, colorful, graffiti&#10;&#10;Description automatically generated">
            <a:extLst>
              <a:ext uri="{FF2B5EF4-FFF2-40B4-BE49-F238E27FC236}">
                <a16:creationId xmlns:a16="http://schemas.microsoft.com/office/drawing/2014/main" id="{21F9A44F-3584-5043-B229-3972EC790A22}"/>
              </a:ext>
            </a:extLst>
          </p:cNvPr>
          <p:cNvPicPr>
            <a:picLocks noChangeAspect="1"/>
          </p:cNvPicPr>
          <p:nvPr/>
        </p:nvPicPr>
        <p:blipFill>
          <a:blip r:embed="rId2"/>
          <a:stretch>
            <a:fillRect/>
          </a:stretch>
        </p:blipFill>
        <p:spPr>
          <a:xfrm>
            <a:off x="0" y="-4520"/>
            <a:ext cx="5618976" cy="6862520"/>
          </a:xfrm>
          <a:prstGeom prst="rect">
            <a:avLst/>
          </a:prstGeom>
        </p:spPr>
      </p:pic>
    </p:spTree>
    <p:extLst>
      <p:ext uri="{BB962C8B-B14F-4D97-AF65-F5344CB8AC3E}">
        <p14:creationId xmlns:p14="http://schemas.microsoft.com/office/powerpoint/2010/main" val="337669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441371" y="318076"/>
            <a:ext cx="7162800" cy="4536953"/>
          </a:xfrm>
        </p:spPr>
        <p:txBody>
          <a:bodyPr>
            <a:noAutofit/>
          </a:bodyPr>
          <a:lstStyle/>
          <a:p>
            <a:pPr algn="l"/>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“And on the degree of the infectiousness of art depends on three conditions:</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(1) On the greater or lesser individuality of the feeling transmitted; (2) on the greater or lesser clearness with which the feeling is transmitted; (3) on the sincerity of the artist, that is, on the greater or lesser force with which the artist himself feels the emotion he transmits” (Tolstoy 1994, 180).</a:t>
            </a:r>
          </a:p>
        </p:txBody>
      </p:sp>
      <p:sp>
        <p:nvSpPr>
          <p:cNvPr id="5" name="TextBox 4">
            <a:extLst>
              <a:ext uri="{FF2B5EF4-FFF2-40B4-BE49-F238E27FC236}">
                <a16:creationId xmlns:a16="http://schemas.microsoft.com/office/drawing/2014/main" id="{7D4B4788-6E2A-BD4C-A9A9-F4BE30382EED}"/>
              </a:ext>
            </a:extLst>
          </p:cNvPr>
          <p:cNvSpPr txBox="1"/>
          <p:nvPr/>
        </p:nvSpPr>
        <p:spPr>
          <a:xfrm>
            <a:off x="4441370" y="6139543"/>
            <a:ext cx="3537859"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Tolstoy dressed in peasant clothing</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Photo by Ilya </a:t>
            </a:r>
            <a:r>
              <a:rPr lang="en-US" sz="1400" dirty="0" err="1">
                <a:latin typeface="Times New Roman" panose="02020603050405020304" pitchFamily="18" charset="0"/>
                <a:cs typeface="Times New Roman" panose="02020603050405020304" pitchFamily="18" charset="0"/>
              </a:rPr>
              <a:t>Repin</a:t>
            </a:r>
            <a:r>
              <a:rPr lang="en-US" sz="1400" dirty="0">
                <a:latin typeface="Times New Roman" panose="02020603050405020304" pitchFamily="18" charset="0"/>
                <a:cs typeface="Times New Roman" panose="02020603050405020304" pitchFamily="18" charset="0"/>
              </a:rPr>
              <a:t>, 1901</a:t>
            </a:r>
            <a:endParaRPr lang="en-US" dirty="0">
              <a:latin typeface="Times New Roman" panose="02020603050405020304" pitchFamily="18" charset="0"/>
              <a:cs typeface="Times New Roman" panose="02020603050405020304" pitchFamily="18" charset="0"/>
            </a:endParaRPr>
          </a:p>
        </p:txBody>
      </p:sp>
      <p:pic>
        <p:nvPicPr>
          <p:cNvPr id="6" name="Picture 5" descr="A person wearing a costume&#10;&#10;Description automatically generated">
            <a:extLst>
              <a:ext uri="{FF2B5EF4-FFF2-40B4-BE49-F238E27FC236}">
                <a16:creationId xmlns:a16="http://schemas.microsoft.com/office/drawing/2014/main" id="{F6598598-B66F-6E43-BF87-8C29D0728C70}"/>
              </a:ext>
            </a:extLst>
          </p:cNvPr>
          <p:cNvPicPr>
            <a:picLocks noChangeAspect="1"/>
          </p:cNvPicPr>
          <p:nvPr/>
        </p:nvPicPr>
        <p:blipFill>
          <a:blip r:embed="rId2"/>
          <a:stretch>
            <a:fillRect/>
          </a:stretch>
        </p:blipFill>
        <p:spPr>
          <a:xfrm>
            <a:off x="-265154" y="152400"/>
            <a:ext cx="4477926" cy="6858000"/>
          </a:xfrm>
          <a:prstGeom prst="rect">
            <a:avLst/>
          </a:prstGeom>
        </p:spPr>
      </p:pic>
    </p:spTree>
    <p:extLst>
      <p:ext uri="{BB962C8B-B14F-4D97-AF65-F5344CB8AC3E}">
        <p14:creationId xmlns:p14="http://schemas.microsoft.com/office/powerpoint/2010/main" val="60879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362993" y="318076"/>
            <a:ext cx="7241177" cy="5523118"/>
          </a:xfrm>
        </p:spPr>
        <p:txBody>
          <a:bodyPr>
            <a:noAutofit/>
          </a:bodyPr>
          <a:lstStyle/>
          <a:p>
            <a:pPr algn="l"/>
            <a:r>
              <a:rPr lang="en-US" sz="2800" i="1" dirty="0">
                <a:latin typeface="Times New Roman" panose="02020603050405020304" pitchFamily="18" charset="0"/>
                <a:cs typeface="Times New Roman" panose="02020603050405020304" pitchFamily="18" charset="0"/>
                <a:hlinkClick r:id="rId2"/>
              </a:rPr>
              <a:t>What is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Benedetto Croce was an Italian philosopher, historian, and politician. He is most famous in the Philosophy of Art for developing the notion of art as expression. The clearest statement of his view is the essay, “What is Art”? The title is an obvious reference to Tolstoy’s book of the same name. He was trying to distance his expression theory from Tolstoy’s, though it is not easy to see just where this difference lies.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His main thesis is that art is intuition, which can also be understood as expression.</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152400" y="6139543"/>
            <a:ext cx="385354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4" name="Picture 3" descr="A person posing for the camera&#10;&#10;Description automatically generated">
            <a:extLst>
              <a:ext uri="{FF2B5EF4-FFF2-40B4-BE49-F238E27FC236}">
                <a16:creationId xmlns:a16="http://schemas.microsoft.com/office/drawing/2014/main" id="{6F14C2F6-9661-E245-AA67-B6A6B493F531}"/>
              </a:ext>
            </a:extLst>
          </p:cNvPr>
          <p:cNvPicPr>
            <a:picLocks noChangeAspect="1"/>
          </p:cNvPicPr>
          <p:nvPr/>
        </p:nvPicPr>
        <p:blipFill>
          <a:blip r:embed="rId3"/>
          <a:stretch>
            <a:fillRect/>
          </a:stretch>
        </p:blipFill>
        <p:spPr>
          <a:xfrm>
            <a:off x="326572" y="457200"/>
            <a:ext cx="3679371" cy="5523118"/>
          </a:xfrm>
          <a:prstGeom prst="rect">
            <a:avLst/>
          </a:prstGeom>
        </p:spPr>
      </p:pic>
    </p:spTree>
    <p:extLst>
      <p:ext uri="{BB962C8B-B14F-4D97-AF65-F5344CB8AC3E}">
        <p14:creationId xmlns:p14="http://schemas.microsoft.com/office/powerpoint/2010/main" val="4166244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76503" y="318076"/>
            <a:ext cx="6927667" cy="5621276"/>
          </a:xfrm>
        </p:spPr>
        <p:txBody>
          <a:bodyPr>
            <a:noAutofit/>
          </a:bodyPr>
          <a:lstStyle/>
          <a:p>
            <a:pPr algn="l"/>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 question as to what is art,—I will say at once, in the simplest manner, that art is </a:t>
            </a:r>
            <a:r>
              <a:rPr lang="en-US" sz="2400" i="1" dirty="0">
                <a:latin typeface="Times New Roman" panose="02020603050405020304" pitchFamily="18" charset="0"/>
                <a:cs typeface="Times New Roman" panose="02020603050405020304" pitchFamily="18" charset="0"/>
              </a:rPr>
              <a:t>vision</a:t>
            </a:r>
            <a:r>
              <a:rPr lang="en-US" sz="2400" dirty="0">
                <a:latin typeface="Times New Roman" panose="02020603050405020304" pitchFamily="18" charset="0"/>
                <a:cs typeface="Times New Roman" panose="02020603050405020304" pitchFamily="18" charset="0"/>
              </a:rPr>
              <a:t> or </a:t>
            </a:r>
            <a:r>
              <a:rPr lang="en-US" sz="2400" i="1" dirty="0">
                <a:latin typeface="Times New Roman" panose="02020603050405020304" pitchFamily="18" charset="0"/>
                <a:cs typeface="Times New Roman" panose="02020603050405020304" pitchFamily="18" charset="0"/>
              </a:rPr>
              <a:t>intuition</a:t>
            </a:r>
            <a:r>
              <a:rPr lang="en-US" sz="2400" dirty="0">
                <a:latin typeface="Times New Roman" panose="02020603050405020304" pitchFamily="18" charset="0"/>
                <a:cs typeface="Times New Roman" panose="02020603050405020304" pitchFamily="18" charset="0"/>
              </a:rPr>
              <a:t>. The artist produces an image or a phantasm; and he who enjoys art turns his gaze upon the point to which the artist has pointed, looks through the chink which he has opened, and reproduces that image in himself. “Intuition,” “vision,” “contemplation,” “imagination,” “fancy,” “figurations,” “representations,” and so on, are words continually recurring, like synonyms, when discoursing upon art, and they all lead the mind to the same conceptual sphere which indicates general agreement.”</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423246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76503" y="318076"/>
            <a:ext cx="6927667" cy="5621276"/>
          </a:xfrm>
        </p:spPr>
        <p:txBody>
          <a:bodyPr>
            <a:noAutofit/>
          </a:bodyPr>
          <a:lstStyle/>
          <a:p>
            <a:pPr algn="l"/>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 most striking difference with Tolstoy’s theory is the absence of any reference to art’s effect upon the audience. What does he mean, and why does he say it, when he says that ‘art is intuition’?</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 is best not to start with first question, as the term ‘intuition’ did not catch on widely, and its everyday meaning is unhelpful. It is sufficient to take it simply as a marker for what is special and distinctive about art. His method is like </a:t>
            </a:r>
            <a:r>
              <a:rPr lang="en-US" sz="2400" i="1" dirty="0">
                <a:latin typeface="Times New Roman" panose="02020603050405020304" pitchFamily="18" charset="0"/>
                <a:cs typeface="Times New Roman" panose="02020603050405020304" pitchFamily="18" charset="0"/>
              </a:rPr>
              <a:t>via </a:t>
            </a:r>
            <a:r>
              <a:rPr lang="en-US" sz="2400" i="1" dirty="0" err="1">
                <a:latin typeface="Times New Roman" panose="02020603050405020304" pitchFamily="18" charset="0"/>
                <a:cs typeface="Times New Roman" panose="02020603050405020304" pitchFamily="18" charset="0"/>
              </a:rPr>
              <a:t>negativa</a:t>
            </a:r>
            <a:r>
              <a:rPr lang="en-US" sz="2400" dirty="0">
                <a:latin typeface="Times New Roman" panose="02020603050405020304" pitchFamily="18" charset="0"/>
                <a:cs typeface="Times New Roman" panose="02020603050405020304" pitchFamily="18" charset="0"/>
              </a:rPr>
              <a:t>, the method of determining the nature of something by making clear what it is not.</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113194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76504" y="318076"/>
            <a:ext cx="6792686" cy="4828690"/>
          </a:xfrm>
        </p:spPr>
        <p:txBody>
          <a:bodyPr>
            <a:noAutofit/>
          </a:bodyPr>
          <a:lstStyle/>
          <a:p>
            <a:pPr algn="l"/>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I. Art is not the physical thing—paint on canvas, bronze, etc. </a:t>
            </a:r>
            <a:br>
              <a:rPr lang="en-US" sz="2400" b="1"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Croce’s first distinction is between art and the physical object. This reflects the plausible claim that art cannot be identified with its physical embodiment. There is more to painting than pigments on canvas, and it is in this ‘more’ that the real painting lies.</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341593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24251" y="318076"/>
            <a:ext cx="6844939" cy="5621276"/>
          </a:xfrm>
        </p:spPr>
        <p:txBody>
          <a:bodyPr>
            <a:noAutofit/>
          </a:bodyPr>
          <a:lstStyle/>
          <a:p>
            <a:pPr algn="l"/>
            <a:r>
              <a:rPr lang="en-US" sz="2400" b="1" dirty="0">
                <a:latin typeface="Times New Roman" panose="02020603050405020304" pitchFamily="18" charset="0"/>
                <a:cs typeface="Times New Roman" panose="02020603050405020304" pitchFamily="18" charset="0"/>
              </a:rPr>
              <a:t>II. Art is not anything utilitarian</a:t>
            </a:r>
            <a:br>
              <a:rPr lang="en-US" sz="2400" b="1"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Croce denies that art has anything ‘utilitarian’ about it.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This also captures a common thought. Most people accept this distinction; but Croce adds a further contention that being productive of pleasure is also a utilitarian end, and thus to be discounted. Most people would not readily agree with this since art seems intrinsically connected with pleasure; for Croce, however, the fact that a thing gives pleasure is insufficient to make it art. This seems obvious and thus requires the further distinction of “aesthetic pleasure.” Thus one still needs an explanation of what makes the pleasure “aesthetic.”</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8309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24251" y="318076"/>
            <a:ext cx="7248111" cy="4358427"/>
          </a:xfrm>
        </p:spPr>
        <p:txBody>
          <a:bodyPr>
            <a:noAutofit/>
          </a:bodyPr>
          <a:lstStyle/>
          <a:p>
            <a:pPr algn="l"/>
            <a:r>
              <a:rPr lang="en-US" sz="2400" b="1" dirty="0">
                <a:latin typeface="Times New Roman" panose="02020603050405020304" pitchFamily="18" charset="0"/>
                <a:cs typeface="Times New Roman" panose="02020603050405020304" pitchFamily="18" charset="0"/>
              </a:rPr>
              <a:t>III. Art is not a ‘moral act’</a:t>
            </a:r>
            <a:br>
              <a:rPr lang="en-US" sz="2400" b="1"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For Croce, art does not originate from an act of will.</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While it makes sense to say that an artistic image can be of something morally praiseworthy or blameworthy, it makes no sense to say that the image is itself either of these things,</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38683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362993" y="318076"/>
            <a:ext cx="7236825" cy="5621276"/>
          </a:xfrm>
        </p:spPr>
        <p:txBody>
          <a:bodyPr>
            <a:noAutofit/>
          </a:bodyPr>
          <a:lstStyle/>
          <a:p>
            <a:pPr algn="l"/>
            <a:r>
              <a:rPr lang="en-US" sz="2400" b="1" dirty="0">
                <a:latin typeface="Times New Roman" panose="02020603050405020304" pitchFamily="18" charset="0"/>
                <a:cs typeface="Times New Roman" panose="02020603050405020304" pitchFamily="18" charset="0"/>
              </a:rPr>
              <a:t>IV. Art is not conceptual knowledge</a:t>
            </a:r>
            <a:br>
              <a:rPr lang="en-US" sz="2400" b="1"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 is here that the term “intuition” becomes clearer.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Conceptual knowledge (philosophy, history, science) is founded upon a distinction between reality and unreality—basically the representational theory of knowledge.</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For Croce, intuition refers precisely to lack of distinction between reality and unreality. Unlike a scientific theory, a work of art is sufficient to itself. Its value is not measured by its verisimilitude. To understand it’s meaning we need only look at the work itself and can ignore the world beyond the work—whether it represents the world accurately is irrelevant to its aesthetic worth.</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265618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02629" y="318076"/>
            <a:ext cx="6844937" cy="5621276"/>
          </a:xfrm>
        </p:spPr>
        <p:txBody>
          <a:bodyPr>
            <a:noAutofit/>
          </a:bodyPr>
          <a:lstStyle/>
          <a:p>
            <a:pPr algn="l"/>
            <a:r>
              <a:rPr lang="en-US" sz="2400" dirty="0">
                <a:latin typeface="Times New Roman" panose="02020603050405020304" pitchFamily="18" charset="0"/>
                <a:cs typeface="Times New Roman" panose="02020603050405020304" pitchFamily="18" charset="0"/>
              </a:rPr>
              <a:t>If art is not physical, utilitarian, moral, or productive of knowledge, then what is it? Croce’s answer:</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“Art is symbol, all symbol, that is all significant. But symbol of what? Signifying what? Intuition is truly artistic, is truly intuition and not a chaotic accumulation of images, only when it has a vital principle which animates it and makes for its complete unit.”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 short, the images of art proper are symbolic expressions of feeling.</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Benedetto Croce</a:t>
            </a:r>
          </a:p>
          <a:p>
            <a:r>
              <a:rPr lang="en-US" dirty="0">
                <a:latin typeface="Times New Roman" panose="02020603050405020304" pitchFamily="18" charset="0"/>
                <a:cs typeface="Times New Roman" panose="02020603050405020304" pitchFamily="18" charset="0"/>
              </a:rPr>
              <a:t>(1866-1952)</a:t>
            </a:r>
          </a:p>
        </p:txBody>
      </p:sp>
      <p:pic>
        <p:nvPicPr>
          <p:cNvPr id="8" name="Picture 7" descr="A close up of a mans face&#10;&#10;Description automatically generated">
            <a:extLst>
              <a:ext uri="{FF2B5EF4-FFF2-40B4-BE49-F238E27FC236}">
                <a16:creationId xmlns:a16="http://schemas.microsoft.com/office/drawing/2014/main" id="{F9570479-4F10-E144-8CED-1D5801E4A5E6}"/>
              </a:ext>
            </a:extLst>
          </p:cNvPr>
          <p:cNvPicPr>
            <a:picLocks noChangeAspect="1"/>
          </p:cNvPicPr>
          <p:nvPr/>
        </p:nvPicPr>
        <p:blipFill>
          <a:blip r:embed="rId2"/>
          <a:stretch>
            <a:fillRect/>
          </a:stretch>
        </p:blipFill>
        <p:spPr>
          <a:xfrm>
            <a:off x="319638" y="918647"/>
            <a:ext cx="3876117" cy="5020705"/>
          </a:xfrm>
          <a:prstGeom prst="rect">
            <a:avLst/>
          </a:prstGeom>
        </p:spPr>
      </p:pic>
    </p:spTree>
    <p:extLst>
      <p:ext uri="{BB962C8B-B14F-4D97-AF65-F5344CB8AC3E}">
        <p14:creationId xmlns:p14="http://schemas.microsoft.com/office/powerpoint/2010/main" val="1074824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800" i="1" dirty="0">
                <a:latin typeface="Times New Roman" panose="02020603050405020304" pitchFamily="18" charset="0"/>
                <a:cs typeface="Times New Roman" panose="02020603050405020304" pitchFamily="18" charset="0"/>
              </a:rPr>
              <a:t>Principles of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 more sophisticated version of expression theory is found in R.G. Collingwood’s </a:t>
            </a:r>
            <a:r>
              <a:rPr lang="en-US" sz="2400" i="1" dirty="0">
                <a:latin typeface="Times New Roman" panose="02020603050405020304" pitchFamily="18" charset="0"/>
                <a:cs typeface="Times New Roman" panose="02020603050405020304" pitchFamily="18" charset="0"/>
              </a:rPr>
              <a:t>Principles of Art </a:t>
            </a:r>
            <a:r>
              <a:rPr lang="en-US" sz="2400" dirty="0">
                <a:latin typeface="Times New Roman" panose="02020603050405020304" pitchFamily="18" charset="0"/>
                <a:cs typeface="Times New Roman" panose="02020603050405020304" pitchFamily="18" charset="0"/>
              </a:rPr>
              <a:t>(1938). Collingwood’s theory is based on admiration and awareness of defects of Croce’s theory. He repudiates several features of prior expression theory. Art is thus not concerned with the arousal of emotion at all. He also rejects the notion that art is the expression of an emotion that pre-exists the work. Thus imagination plays a central role in Collingwood’s theory. Art has two equally crucial elements: expression and imagination.</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71091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565913" y="178904"/>
            <a:ext cx="6241773" cy="5625548"/>
          </a:xfrm>
        </p:spPr>
        <p:txBody>
          <a:bodyPr>
            <a:noAutofit/>
          </a:bodyPr>
          <a:lstStyle/>
          <a:p>
            <a:pPr algn="l"/>
            <a:r>
              <a:rPr lang="en-US" sz="2000" dirty="0">
                <a:latin typeface="Times New Roman" panose="02020603050405020304" pitchFamily="18" charset="0"/>
                <a:cs typeface="Times New Roman" panose="02020603050405020304" pitchFamily="18" charset="0"/>
                <a:hlinkClick r:id="rId2"/>
              </a:rPr>
              <a:t>Count Lev Nikolayevich Tolstoy </a:t>
            </a:r>
            <a:r>
              <a:rPr lang="en-US" sz="2000" dirty="0">
                <a:latin typeface="Times New Roman" panose="02020603050405020304" pitchFamily="18" charset="0"/>
                <a:cs typeface="Times New Roman" panose="02020603050405020304" pitchFamily="18" charset="0"/>
              </a:rPr>
              <a:t>(1828-19210) is generally regarded as one of the greatest novelists of all time. He is best known for the novels </a:t>
            </a:r>
            <a:r>
              <a:rPr lang="en-US" sz="2000" i="1" dirty="0">
                <a:latin typeface="Times New Roman" panose="02020603050405020304" pitchFamily="18" charset="0"/>
                <a:cs typeface="Times New Roman" panose="02020603050405020304" pitchFamily="18" charset="0"/>
              </a:rPr>
              <a:t>War and Peace </a:t>
            </a:r>
            <a:r>
              <a:rPr lang="en-US" sz="2000" dirty="0">
                <a:latin typeface="Times New Roman" panose="02020603050405020304" pitchFamily="18" charset="0"/>
                <a:cs typeface="Times New Roman" panose="02020603050405020304" pitchFamily="18" charset="0"/>
              </a:rPr>
              <a:t>(1869) and </a:t>
            </a:r>
            <a:r>
              <a:rPr lang="en-US" sz="2000" i="1" dirty="0">
                <a:latin typeface="Times New Roman" panose="02020603050405020304" pitchFamily="18" charset="0"/>
                <a:cs typeface="Times New Roman" panose="02020603050405020304" pitchFamily="18" charset="0"/>
              </a:rPr>
              <a:t>Anna Karenina </a:t>
            </a:r>
            <a:r>
              <a:rPr lang="en-US" sz="2000" dirty="0">
                <a:latin typeface="Times New Roman" panose="02020603050405020304" pitchFamily="18" charset="0"/>
                <a:cs typeface="Times New Roman" panose="02020603050405020304" pitchFamily="18" charset="0"/>
              </a:rPr>
              <a:t>(1877). In the 1870s Tolstoy experienced a profound moral crisis, followed by what he regarded as an equally profound spiritual awakening, as outlined in his non-fiction work </a:t>
            </a:r>
            <a:r>
              <a:rPr lang="en-US" sz="2000" i="1" dirty="0">
                <a:latin typeface="Times New Roman" panose="02020603050405020304" pitchFamily="18" charset="0"/>
                <a:cs typeface="Times New Roman" panose="02020603050405020304" pitchFamily="18" charset="0"/>
              </a:rPr>
              <a:t>A Confession </a:t>
            </a:r>
            <a:r>
              <a:rPr lang="en-US" sz="2000" dirty="0">
                <a:latin typeface="Times New Roman" panose="02020603050405020304" pitchFamily="18" charset="0"/>
                <a:cs typeface="Times New Roman" panose="02020603050405020304" pitchFamily="18" charset="0"/>
              </a:rPr>
              <a:t>(1882). His literal interpretation of the ethical teachings of Jesus, centering on the </a:t>
            </a:r>
            <a:r>
              <a:rPr lang="en-US" sz="2000" i="1" dirty="0">
                <a:latin typeface="Times New Roman" panose="02020603050405020304" pitchFamily="18" charset="0"/>
                <a:cs typeface="Times New Roman" panose="02020603050405020304" pitchFamily="18" charset="0"/>
              </a:rPr>
              <a:t>Sermon on the Mount</a:t>
            </a:r>
            <a:r>
              <a:rPr lang="en-US" sz="2000" dirty="0">
                <a:latin typeface="Times New Roman" panose="02020603050405020304" pitchFamily="18" charset="0"/>
                <a:cs typeface="Times New Roman" panose="02020603050405020304" pitchFamily="18" charset="0"/>
              </a:rPr>
              <a:t>, caused him to become a fervent Christian anarchist and pacifist. Tolstoy's ideas on nonviolent resistance, expressed in such works as </a:t>
            </a:r>
            <a:r>
              <a:rPr lang="en-US" sz="2000" i="1" dirty="0">
                <a:latin typeface="Times New Roman" panose="02020603050405020304" pitchFamily="18" charset="0"/>
                <a:cs typeface="Times New Roman" panose="02020603050405020304" pitchFamily="18" charset="0"/>
              </a:rPr>
              <a:t>The Kingdom of God Is Within You </a:t>
            </a:r>
            <a:r>
              <a:rPr lang="en-US" sz="2000" dirty="0">
                <a:latin typeface="Times New Roman" panose="02020603050405020304" pitchFamily="18" charset="0"/>
                <a:cs typeface="Times New Roman" panose="02020603050405020304" pitchFamily="18" charset="0"/>
              </a:rPr>
              <a:t>(1894), had a profound impact on such pivotal 20th-century figures as Mahatma Gandhi and Martin Luther King Jr.</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offers the strongest account available of a view of art that is held by many people—that art succeeds when it arouses and transmits emotion, when it brings people together and enriches their common humanity” (Ross 1994, 177).</a:t>
            </a:r>
          </a:p>
        </p:txBody>
      </p:sp>
      <p:sp>
        <p:nvSpPr>
          <p:cNvPr id="5" name="TextBox 4">
            <a:extLst>
              <a:ext uri="{FF2B5EF4-FFF2-40B4-BE49-F238E27FC236}">
                <a16:creationId xmlns:a16="http://schemas.microsoft.com/office/drawing/2014/main" id="{7D4B4788-6E2A-BD4C-A9A9-F4BE30382EED}"/>
              </a:ext>
            </a:extLst>
          </p:cNvPr>
          <p:cNvSpPr txBox="1"/>
          <p:nvPr/>
        </p:nvSpPr>
        <p:spPr>
          <a:xfrm>
            <a:off x="5565914" y="5999713"/>
            <a:ext cx="4557800" cy="553998"/>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Portrait of Leo Tolstoy</a:t>
            </a:r>
          </a:p>
          <a:p>
            <a:r>
              <a:rPr lang="en-US" sz="1400" dirty="0">
                <a:latin typeface="Times New Roman" panose="02020603050405020304" pitchFamily="18" charset="0"/>
                <a:cs typeface="Times New Roman" panose="02020603050405020304" pitchFamily="18" charset="0"/>
              </a:rPr>
              <a:t>Oil on canvas, Ilya </a:t>
            </a:r>
            <a:r>
              <a:rPr lang="en-US" sz="1400" dirty="0" err="1">
                <a:latin typeface="Times New Roman" panose="02020603050405020304" pitchFamily="18" charset="0"/>
                <a:cs typeface="Times New Roman" panose="02020603050405020304" pitchFamily="18" charset="0"/>
              </a:rPr>
              <a:t>Efimovich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Repin</a:t>
            </a:r>
            <a:r>
              <a:rPr lang="en-US" sz="1400" dirty="0">
                <a:latin typeface="Times New Roman" panose="02020603050405020304" pitchFamily="18" charset="0"/>
                <a:cs typeface="Times New Roman" panose="02020603050405020304" pitchFamily="18" charset="0"/>
              </a:rPr>
              <a:t>, 1887</a:t>
            </a:r>
          </a:p>
        </p:txBody>
      </p:sp>
      <p:pic>
        <p:nvPicPr>
          <p:cNvPr id="8" name="Picture 7" descr="A person sitting in a chair&#10;&#10;Description automatically generated">
            <a:extLst>
              <a:ext uri="{FF2B5EF4-FFF2-40B4-BE49-F238E27FC236}">
                <a16:creationId xmlns:a16="http://schemas.microsoft.com/office/drawing/2014/main" id="{C47CE2DB-C828-8D46-9A9B-7B750351E4A3}"/>
              </a:ext>
            </a:extLst>
          </p:cNvPr>
          <p:cNvPicPr>
            <a:picLocks noChangeAspect="1"/>
          </p:cNvPicPr>
          <p:nvPr/>
        </p:nvPicPr>
        <p:blipFill>
          <a:blip r:embed="rId3"/>
          <a:stretch>
            <a:fillRect/>
          </a:stretch>
        </p:blipFill>
        <p:spPr>
          <a:xfrm>
            <a:off x="0" y="0"/>
            <a:ext cx="5042236" cy="6858000"/>
          </a:xfrm>
          <a:prstGeom prst="rect">
            <a:avLst/>
          </a:prstGeom>
        </p:spPr>
      </p:pic>
    </p:spTree>
    <p:extLst>
      <p:ext uri="{BB962C8B-B14F-4D97-AF65-F5344CB8AC3E}">
        <p14:creationId xmlns:p14="http://schemas.microsoft.com/office/powerpoint/2010/main" val="271475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800" i="1" dirty="0">
                <a:latin typeface="Times New Roman" panose="02020603050405020304" pitchFamily="18" charset="0"/>
                <a:cs typeface="Times New Roman" panose="02020603050405020304" pitchFamily="18" charset="0"/>
              </a:rPr>
              <a:t>Principles of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 our selection from his book, Collingwood begins by trying to distinguish art from craft. He then explains the chief characteristics of what is meant by ‘craft’: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1) “Craft always involves a distinction between means and end” (Collingwood 1994, 192).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If you are making something just to achieve a certain end, say making a teapot from clay, then it is craft and not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12363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800" i="1" dirty="0">
                <a:latin typeface="Times New Roman" panose="02020603050405020304" pitchFamily="18" charset="0"/>
                <a:cs typeface="Times New Roman" panose="02020603050405020304" pitchFamily="18" charset="0"/>
              </a:rPr>
              <a:t>Principles of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2) Craft involves “a distinction between planning and execution” (Collingwood 1994, 193).</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If one already has an idea of what one is making, and thus the result is preconceived, then it is craft.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3) In craft the end is thought out first, then the means to achieve that end. But then, in executing the work, producing it, ”the means come first, and the end is reached through them” (Collingwood 1994, 193).</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380873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800" i="1" dirty="0">
                <a:latin typeface="Times New Roman" panose="02020603050405020304" pitchFamily="18" charset="0"/>
                <a:cs typeface="Times New Roman" panose="02020603050405020304" pitchFamily="18" charset="0"/>
              </a:rPr>
              <a:t>Principles of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4) In craft there is a distinction between raw material and finished product. “The raw material is found ready made before the special work of the craft begins” (Collingwood 1994, 193).</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5) In craft there is a distinction between from and matter. “The matter is what is identical in the raw material and the finished product; the form is what is different, what the exercise of the craft changes” (Collingwood 1994, 193).</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314014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800" i="1" dirty="0">
                <a:latin typeface="Times New Roman" panose="02020603050405020304" pitchFamily="18" charset="0"/>
                <a:cs typeface="Times New Roman" panose="02020603050405020304" pitchFamily="18" charset="0"/>
              </a:rPr>
              <a:t>Principles of Art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6) In craft there is a hierarchical relation between various crafts, a hierarchy of “materials, of means, and of parts” (Collingwood 1994, 193).</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He goes on to conclude this section by admitting that these features do not completely capture the notion of craft; but he thinks that “where most of them are absent from a certain activity that activity is not craft” (Collingwood 1994, 194).</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356706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000" i="1" dirty="0">
                <a:latin typeface="Times New Roman" panose="02020603050405020304" pitchFamily="18" charset="0"/>
                <a:cs typeface="Times New Roman" panose="02020603050405020304" pitchFamily="18" charset="0"/>
              </a:rPr>
              <a:t>Principles of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Then he goes on to suggest some things that are different about art. The first point is that the distinction between means and end is not so necessary in a work of art.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admits at first that a “poem is the means to the production of a certain state of mind in the audience” (Collingwood 1994, 194). But then he goes on to question this:</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“Suppose a poet had read his verses to an audience, hoping that they would produce a certain result; and suppose the result were different, would that in itself prove the poem a bad one?” (Collingwood 1994, 194).</a:t>
            </a: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2261530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000" i="1" dirty="0">
                <a:latin typeface="Times New Roman" panose="02020603050405020304" pitchFamily="18" charset="0"/>
                <a:cs typeface="Times New Roman" panose="02020603050405020304" pitchFamily="18" charset="0"/>
              </a:rPr>
              <a:t>Principles of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also suggests the distinction between planning and execution are not as essential in art as they are in craft.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“Or suppose a sculptor were not making a Madonna and child, three feet high, in </a:t>
            </a:r>
            <a:r>
              <a:rPr lang="en-US" sz="2000" dirty="0" err="1">
                <a:latin typeface="Times New Roman" panose="02020603050405020304" pitchFamily="18" charset="0"/>
                <a:cs typeface="Times New Roman" panose="02020603050405020304" pitchFamily="18" charset="0"/>
              </a:rPr>
              <a:t>Hoptonwood</a:t>
            </a:r>
            <a:r>
              <a:rPr lang="en-US" sz="2000" dirty="0">
                <a:latin typeface="Times New Roman" panose="02020603050405020304" pitchFamily="18" charset="0"/>
                <a:cs typeface="Times New Roman" panose="02020603050405020304" pitchFamily="18" charset="0"/>
              </a:rPr>
              <a:t> stone, guaranteed to placate the chancellor of the diocese and obtain a faculty for placing it in the vacant niche over a certain church door; but were simply playing about with clay, and found the clay under his fingers turning into a little dancing man: is this not a work of art because it was done without being planned in advance?” (Collingwood 1994, 195).</a:t>
            </a: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277469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000" i="1" dirty="0">
                <a:latin typeface="Times New Roman" panose="02020603050405020304" pitchFamily="18" charset="0"/>
                <a:cs typeface="Times New Roman" panose="02020603050405020304" pitchFamily="18" charset="0"/>
              </a:rPr>
              <a:t>Principles of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also suggests the distinction raw material and finished product breaks down in thinking about the work of art. What is the raw material of a poem? He goes on to say it is not like in craft, but perhaps there is a raw material of a different kind. And here is where we see his notion of art as expression start to become clear. The raw material of a poem can be a feeling of emotion. He quotes the German poet Heinrich Heine: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Aus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meinem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grossen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Schmerzen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ich</a:t>
            </a:r>
            <a:r>
              <a:rPr lang="en-US" sz="2000" dirty="0">
                <a:latin typeface="Times New Roman" panose="02020603050405020304" pitchFamily="18" charset="0"/>
                <a:cs typeface="Times New Roman" panose="02020603050405020304" pitchFamily="18" charset="0"/>
              </a:rPr>
              <a:t> die </a:t>
            </a:r>
            <a:r>
              <a:rPr lang="en-US" sz="2000" dirty="0" err="1">
                <a:latin typeface="Times New Roman" panose="02020603050405020304" pitchFamily="18" charset="0"/>
                <a:cs typeface="Times New Roman" panose="02020603050405020304" pitchFamily="18" charset="0"/>
              </a:rPr>
              <a:t>kleinen</a:t>
            </a:r>
            <a:r>
              <a:rPr lang="en-US" sz="2000" dirty="0">
                <a:latin typeface="Times New Roman" panose="02020603050405020304" pitchFamily="18" charset="0"/>
                <a:cs typeface="Times New Roman" panose="02020603050405020304" pitchFamily="18" charset="0"/>
              </a:rPr>
              <a:t> Lieder” [Out of my great pain I make little songs] (Collingwood 1994, 196).</a:t>
            </a: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152165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50377" y="1330704"/>
            <a:ext cx="6897190" cy="4402620"/>
          </a:xfrm>
        </p:spPr>
        <p:txBody>
          <a:bodyPr>
            <a:noAutofit/>
          </a:bodyPr>
          <a:lstStyle/>
          <a:p>
            <a:pPr algn="l"/>
            <a:r>
              <a:rPr lang="en-US" sz="2000" i="1" dirty="0">
                <a:latin typeface="Times New Roman" panose="02020603050405020304" pitchFamily="18" charset="0"/>
                <a:cs typeface="Times New Roman" panose="02020603050405020304" pitchFamily="18" charset="0"/>
              </a:rPr>
              <a:t>Principles of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continues to point out the other distinctions that are crucial for craft, the distinction between form and matter, and the hierarchy that is characteristic of crafts breaks down in thinking about art. So then he gets to the question of what art is.</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Our first question is this. Since the artist proper has something to do with emotion, and what he does with it is not to arouse it, what is it that he does?” (Collingwood 1994, 197).</a:t>
            </a: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162890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28753" y="1330703"/>
            <a:ext cx="6818813" cy="4965593"/>
          </a:xfrm>
        </p:spPr>
        <p:txBody>
          <a:bodyPr>
            <a:noAutofit/>
          </a:bodyPr>
          <a:lstStyle/>
          <a:p>
            <a:pPr algn="l"/>
            <a:r>
              <a:rPr lang="en-US" sz="2400" dirty="0">
                <a:latin typeface="Times New Roman" panose="02020603050405020304" pitchFamily="18" charset="0"/>
                <a:cs typeface="Times New Roman" panose="02020603050405020304" pitchFamily="18" charset="0"/>
              </a:rPr>
              <a:t>For Collingwood, a work of art expresses emotion, but its creation and appreciation are both acts of imagination. He rejects the notion that art is the expression of an emotion that pre-exists in the object, the painting or sculpture or whatever work of art one may be considering. The real work of art thus really exists only in the imagination. Works of art thus must be recreated in the minds of their audience. The process of artistic creation is thus not a matter of making external what already exists internally. It is instead, a process of imaginative discovery. Thus the peculiar value of art is self-knowledge.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957287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28753" y="1330703"/>
            <a:ext cx="6818813" cy="4965593"/>
          </a:xfrm>
        </p:spPr>
        <p:txBody>
          <a:bodyPr>
            <a:noAutofit/>
          </a:bodyPr>
          <a:lstStyle/>
          <a:p>
            <a:pPr algn="l"/>
            <a:r>
              <a:rPr lang="en-US" sz="2000" dirty="0">
                <a:latin typeface="Times New Roman" panose="02020603050405020304" pitchFamily="18" charset="0"/>
                <a:cs typeface="Times New Roman" panose="02020603050405020304" pitchFamily="18" charset="0"/>
              </a:rPr>
              <a:t>For Collingwood, a work of art expresses emotion, but its creation and appreciation are both acts of imagination. He rejects the notion that art is the expression of an emotion that pre-exists in the object, the painting or sculpture or whatever work of art one may be considering. The real work of art thus really exists only in the imagination. Works of art thus must be recreated in the minds of their audience. The process of artistic creation is thus not a matter of making external what already exists internally.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It is interesting to compare what he says about the expression of emotion to what Aristotle and then Nietzsche said about tragedy.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says that in expressing his emotions, the mind of the poet “is somehow lightened and eased” (Collingwood 1994, 198). He goes on to suggest that it resembles Aristotle’s notion of “catharsis.”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206400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07429" y="795129"/>
            <a:ext cx="6662057" cy="4930757"/>
          </a:xfrm>
        </p:spPr>
        <p:txBody>
          <a:bodyPr>
            <a:noAutofit/>
          </a:bodyPr>
          <a:lstStyle/>
          <a:p>
            <a:pPr algn="l"/>
            <a:br>
              <a:rPr lang="en-US" sz="2000"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What is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One of the commonest beliefs about art is that it is essentially a form of expression, what is more, the expression of feeling. This view is so common that it is often simply assumed to be true by students, critics, and artists.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Tolstoy put forth the view that art is the communication of feelings from artist to viewer through certain external signs. Artists are people inspired by emotional experiences. Artists use their skill with words, paint, music, movement, etc., to embody their emotions in a work of art with a view to stimulating the same emotion in an audience.</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 activity of art is based on the fact that a man receiving through his sense of hearing or sight another man’s expression of feeling, is capable of experiencing the emotion which moved the man who expressed it” (Tolstoy 1994, 178).</a:t>
            </a:r>
          </a:p>
        </p:txBody>
      </p:sp>
      <p:sp>
        <p:nvSpPr>
          <p:cNvPr id="5" name="TextBox 4">
            <a:extLst>
              <a:ext uri="{FF2B5EF4-FFF2-40B4-BE49-F238E27FC236}">
                <a16:creationId xmlns:a16="http://schemas.microsoft.com/office/drawing/2014/main" id="{7D4B4788-6E2A-BD4C-A9A9-F4BE30382EED}"/>
              </a:ext>
            </a:extLst>
          </p:cNvPr>
          <p:cNvSpPr txBox="1"/>
          <p:nvPr/>
        </p:nvSpPr>
        <p:spPr>
          <a:xfrm>
            <a:off x="5007429" y="5725886"/>
            <a:ext cx="4214713"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Tolstoy on May 23, 1908</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Photo by Sergey </a:t>
            </a:r>
            <a:r>
              <a:rPr lang="en-US" sz="1400" dirty="0" err="1">
                <a:latin typeface="Times New Roman" panose="02020603050405020304" pitchFamily="18" charset="0"/>
                <a:cs typeface="Times New Roman" panose="02020603050405020304" pitchFamily="18" charset="0"/>
              </a:rPr>
              <a:t>Prokudin-Gorsky</a:t>
            </a:r>
            <a:endParaRPr lang="en-US" dirty="0">
              <a:latin typeface="Times New Roman" panose="02020603050405020304" pitchFamily="18" charset="0"/>
              <a:cs typeface="Times New Roman" panose="02020603050405020304" pitchFamily="18" charset="0"/>
            </a:endParaRPr>
          </a:p>
        </p:txBody>
      </p:sp>
      <p:pic>
        <p:nvPicPr>
          <p:cNvPr id="7" name="Picture 6" descr="A person sitting on a bench&#10;&#10;Description automatically generated">
            <a:extLst>
              <a:ext uri="{FF2B5EF4-FFF2-40B4-BE49-F238E27FC236}">
                <a16:creationId xmlns:a16="http://schemas.microsoft.com/office/drawing/2014/main" id="{EE060606-79A0-D847-935D-AD34628C0557}"/>
              </a:ext>
            </a:extLst>
          </p:cNvPr>
          <p:cNvPicPr>
            <a:picLocks noChangeAspect="1"/>
          </p:cNvPicPr>
          <p:nvPr/>
        </p:nvPicPr>
        <p:blipFill>
          <a:blip r:embed="rId2"/>
          <a:stretch>
            <a:fillRect/>
          </a:stretch>
        </p:blipFill>
        <p:spPr>
          <a:xfrm>
            <a:off x="522514" y="481009"/>
            <a:ext cx="4214713" cy="5834743"/>
          </a:xfrm>
          <a:prstGeom prst="rect">
            <a:avLst/>
          </a:prstGeom>
        </p:spPr>
      </p:pic>
    </p:spTree>
    <p:extLst>
      <p:ext uri="{BB962C8B-B14F-4D97-AF65-F5344CB8AC3E}">
        <p14:creationId xmlns:p14="http://schemas.microsoft.com/office/powerpoint/2010/main" val="3825118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28753" y="1330703"/>
            <a:ext cx="6818813" cy="4965593"/>
          </a:xfrm>
        </p:spPr>
        <p:txBody>
          <a:bodyPr>
            <a:noAutofit/>
          </a:bodyPr>
          <a:lstStyle/>
          <a:p>
            <a:pPr algn="l"/>
            <a:r>
              <a:rPr lang="en-US" sz="2400" dirty="0">
                <a:latin typeface="Times New Roman" panose="02020603050405020304" pitchFamily="18" charset="0"/>
                <a:cs typeface="Times New Roman" panose="02020603050405020304" pitchFamily="18" charset="0"/>
              </a:rPr>
              <a:t>“The expression of an emotion by speech may be addressed to some one; but if so it is not done with the intention of arousing a like emotion in him. If there is any effect which we wish to produce in the hearer, it is only the effect which we call making him understand how we feel” (Collingwood 1994, 198).</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 follows from this that the expression of emotion, simply as expression, is not addressed to any particular audience. It is addressed primarily to the speaker himself, and secondarily to any one who can understand” (Collingwood 1994, 198).</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2100109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473527" y="1330703"/>
            <a:ext cx="7074040" cy="4254171"/>
          </a:xfrm>
        </p:spPr>
        <p:txBody>
          <a:bodyPr>
            <a:noAutofit/>
          </a:bodyPr>
          <a:lstStyle/>
          <a:p>
            <a:pPr algn="l"/>
            <a:r>
              <a:rPr lang="en-US" sz="2400" dirty="0">
                <a:latin typeface="Times New Roman" panose="02020603050405020304" pitchFamily="18" charset="0"/>
                <a:cs typeface="Times New Roman" panose="02020603050405020304" pitchFamily="18" charset="0"/>
              </a:rPr>
              <a:t>“The act of expressing it is therefore an exploration of his own emotions. He is trying to find out what these emotions are” (Collingwood 1994, 198).</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“Expression is an activity of which there can be no technique…” (Collingwood 1994, 1999).</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He then makes a crucial distinction between expressing and emotion and betraying an emotion. “The characteristic mark of expression proper is lucidity or intelligibility.  . . . The artist never rants” (Collingwood 1994, 1999).</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1531504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663441" y="1330703"/>
            <a:ext cx="6884126" cy="4402621"/>
          </a:xfrm>
        </p:spPr>
        <p:txBody>
          <a:bodyPr>
            <a:noAutofit/>
          </a:bodyPr>
          <a:lstStyle/>
          <a:p>
            <a:pPr algn="l"/>
            <a:r>
              <a:rPr lang="en-US" sz="2400" dirty="0">
                <a:latin typeface="Times New Roman" panose="02020603050405020304" pitchFamily="18" charset="0"/>
                <a:cs typeface="Times New Roman" panose="02020603050405020304" pitchFamily="18" charset="0"/>
              </a:rPr>
              <a:t>“But if his business is not amusement but art, the object at which he is aiming is not to produce a preconceived emotional effect on his audience but by means of a system of expressions, or language, composed partly of speech and partly of gesture, to explore his own emotions: to discover emotions in himself of which he was unaware, and, by permitting the audience to witness the discovery, enable them to make a similar discovery about themselves. In that case it is not her ability to weep real tears that would mark out a good actress; it is her ability to make it clear to herself and her audience what the tears are about” (Collingwood 1994, 199).</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3707379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28753" y="1330703"/>
            <a:ext cx="6818813" cy="4965593"/>
          </a:xfrm>
        </p:spPr>
        <p:txBody>
          <a:bodyPr>
            <a:noAutofit/>
          </a:bodyPr>
          <a:lstStyle/>
          <a:p>
            <a:pPr algn="l"/>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Thus, for Collingwood, the end of art is thus self-knowledge, knowledge of our own emotional states. Art becomes a form of introspection. This has the consequence, often a point of criticism of Collingwood’s theory, that art can be of real interest only to the creator. Collingwood attempts to meet this objection by claiming that it is not ‘what I feel’ that the artist articulates but rather ‘what we feel.’</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For Collingwood, art then is the expression of emotion in order to gain knowledge and understanding of our emotions. When we look at a work of art, we are not trying to understand what emotions the artist may have had, but rather trying to understand our own emotional life.</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“it is only bad painters who paint without knowing what they are doing” (Collingwood 1994, 200).</a:t>
            </a:r>
            <a:br>
              <a:rPr lang="en-US" sz="20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2280669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28754" y="1124677"/>
            <a:ext cx="6764552" cy="5171620"/>
          </a:xfrm>
        </p:spPr>
        <p:txBody>
          <a:bodyPr>
            <a:noAutofit/>
          </a:bodyPr>
          <a:lstStyle/>
          <a:p>
            <a:pPr algn="l"/>
            <a:r>
              <a:rPr lang="en-US" sz="2000" dirty="0">
                <a:latin typeface="Times New Roman" panose="02020603050405020304" pitchFamily="18" charset="0"/>
                <a:cs typeface="Times New Roman" panose="02020603050405020304" pitchFamily="18" charset="0"/>
              </a:rPr>
              <a:t>Collingwood’s theory advances Tolstoy’s theory, but the chief merit of this version is that it centers on the work of art and not the artist. Tolstoy’s version lead to inquiring about the artist’s history and psychology. Collingwood is scathing about criticism that focuses on historical tidbits about artists.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Similarly, the audience’s emotional experience also drops out of the picture on a closer examination of Collingwood’s theory.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Tolstoy’s view holds that emotion is transmitted from artist to audience by being aroused in the audience. Collingwood argues that using art to arouse emotion is a confusion of art with craft.</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If this is true, it is as much a mistake to try to determine the merits of a work by audience ‘reaction’ as it is to judge it on the artist’s ‘sincerity.’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 advantage of Collingwood’s theory is that it avoids </a:t>
            </a:r>
            <a:r>
              <a:rPr lang="en-US" sz="2000" dirty="0" err="1">
                <a:latin typeface="Times New Roman" panose="02020603050405020304" pitchFamily="18" charset="0"/>
                <a:cs typeface="Times New Roman" panose="02020603050405020304" pitchFamily="18" charset="0"/>
              </a:rPr>
              <a:t>psychologism</a:t>
            </a:r>
            <a:r>
              <a:rPr lang="en-US" sz="2000" dirty="0">
                <a:latin typeface="Times New Roman" panose="02020603050405020304" pitchFamily="18" charset="0"/>
                <a:cs typeface="Times New Roman" panose="02020603050405020304" pitchFamily="18" charset="0"/>
              </a:rPr>
              <a:t>; but upon closer examination its advantages are won through abandoning the essentials of expression theory.</a:t>
            </a:r>
            <a:br>
              <a:rPr lang="en-US" sz="20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19638" y="5939352"/>
            <a:ext cx="404335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Robert George Collingwood</a:t>
            </a:r>
          </a:p>
          <a:p>
            <a:r>
              <a:rPr lang="en-US" dirty="0">
                <a:latin typeface="Times New Roman" panose="02020603050405020304" pitchFamily="18" charset="0"/>
                <a:cs typeface="Times New Roman" panose="02020603050405020304" pitchFamily="18" charset="0"/>
              </a:rPr>
              <a:t>(1889-1943)</a:t>
            </a:r>
          </a:p>
        </p:txBody>
      </p:sp>
      <p:pic>
        <p:nvPicPr>
          <p:cNvPr id="4" name="Picture 3" descr="A person wearing a suit and tie&#10;&#10;Description automatically generated">
            <a:extLst>
              <a:ext uri="{FF2B5EF4-FFF2-40B4-BE49-F238E27FC236}">
                <a16:creationId xmlns:a16="http://schemas.microsoft.com/office/drawing/2014/main" id="{1B8B8C3B-387D-D144-9F29-366D7B4D7E34}"/>
              </a:ext>
            </a:extLst>
          </p:cNvPr>
          <p:cNvPicPr>
            <a:picLocks noChangeAspect="1"/>
          </p:cNvPicPr>
          <p:nvPr/>
        </p:nvPicPr>
        <p:blipFill>
          <a:blip r:embed="rId2"/>
          <a:stretch>
            <a:fillRect/>
          </a:stretch>
        </p:blipFill>
        <p:spPr>
          <a:xfrm>
            <a:off x="332654" y="1124676"/>
            <a:ext cx="3890908" cy="4608648"/>
          </a:xfrm>
          <a:prstGeom prst="rect">
            <a:avLst/>
          </a:prstGeom>
        </p:spPr>
      </p:pic>
    </p:spTree>
    <p:extLst>
      <p:ext uri="{BB962C8B-B14F-4D97-AF65-F5344CB8AC3E}">
        <p14:creationId xmlns:p14="http://schemas.microsoft.com/office/powerpoint/2010/main" val="1802161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189784" y="1124677"/>
            <a:ext cx="5303521" cy="1449711"/>
          </a:xfrm>
        </p:spPr>
        <p:txBody>
          <a:bodyPr>
            <a:noAutofit/>
          </a:bodyPr>
          <a:lstStyle/>
          <a:p>
            <a:pPr algn="l"/>
            <a:r>
              <a:rPr lang="en-US" sz="3600" dirty="0">
                <a:latin typeface="Big Caslon Medium" panose="02000603090000020003" pitchFamily="2" charset="-79"/>
                <a:cs typeface="Big Caslon Medium" panose="02000603090000020003" pitchFamily="2" charset="-79"/>
              </a:rPr>
              <a:t>German Expressionism</a:t>
            </a:r>
            <a:br>
              <a:rPr lang="en-US" sz="20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5444197" y="5542671"/>
            <a:ext cx="5176912" cy="147732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Self-Portrait with an Amber Necklace</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Paula </a:t>
            </a:r>
            <a:r>
              <a:rPr lang="en-US" dirty="0" err="1">
                <a:latin typeface="Times New Roman" panose="02020603050405020304" pitchFamily="18" charset="0"/>
                <a:cs typeface="Times New Roman" panose="02020603050405020304" pitchFamily="18" charset="0"/>
              </a:rPr>
              <a:t>Modersohn</a:t>
            </a:r>
            <a:r>
              <a:rPr lang="en-US" dirty="0">
                <a:latin typeface="Times New Roman" panose="02020603050405020304" pitchFamily="18" charset="0"/>
                <a:cs typeface="Times New Roman" panose="02020603050405020304" pitchFamily="18" charset="0"/>
              </a:rPr>
              <a:t>-Becker, 1906.</a:t>
            </a:r>
          </a:p>
          <a:p>
            <a:r>
              <a:rPr lang="en-US" dirty="0" err="1">
                <a:latin typeface="Times New Roman" panose="02020603050405020304" pitchFamily="18" charset="0"/>
                <a:cs typeface="Times New Roman" panose="02020603050405020304" pitchFamily="18" charset="0"/>
              </a:rPr>
              <a:t>Kunstmuseum</a:t>
            </a:r>
            <a:r>
              <a:rPr lang="en-US" dirty="0">
                <a:latin typeface="Times New Roman" panose="02020603050405020304" pitchFamily="18" charset="0"/>
                <a:cs typeface="Times New Roman" panose="02020603050405020304" pitchFamily="18" charset="0"/>
              </a:rPr>
              <a:t>, Basel, Switzerland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descr="464px-Paula_Modersohn-Becker_018.jpg">
            <a:extLst>
              <a:ext uri="{FF2B5EF4-FFF2-40B4-BE49-F238E27FC236}">
                <a16:creationId xmlns:a16="http://schemas.microsoft.com/office/drawing/2014/main" id="{A7EE8FDC-11A2-974F-BDB7-6C4DDD2959AF}"/>
              </a:ext>
            </a:extLst>
          </p:cNvPr>
          <p:cNvPicPr>
            <a:picLocks noChangeAspect="1"/>
          </p:cNvPicPr>
          <p:nvPr/>
        </p:nvPicPr>
        <p:blipFill>
          <a:blip r:embed="rId2"/>
          <a:stretch>
            <a:fillRect/>
          </a:stretch>
        </p:blipFill>
        <p:spPr>
          <a:xfrm>
            <a:off x="0" y="0"/>
            <a:ext cx="5312373" cy="6858000"/>
          </a:xfrm>
          <a:prstGeom prst="rect">
            <a:avLst/>
          </a:prstGeom>
        </p:spPr>
      </p:pic>
    </p:spTree>
    <p:extLst>
      <p:ext uri="{BB962C8B-B14F-4D97-AF65-F5344CB8AC3E}">
        <p14:creationId xmlns:p14="http://schemas.microsoft.com/office/powerpoint/2010/main" val="254166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6049107" y="5542671"/>
            <a:ext cx="4572001" cy="147732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Girl Under a Japanese Parasol</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Ernst Ludwig Kirchner, 1909.</a:t>
            </a:r>
          </a:p>
          <a:p>
            <a:r>
              <a:rPr lang="en-US" dirty="0" err="1">
                <a:latin typeface="Times New Roman" panose="02020603050405020304" pitchFamily="18" charset="0"/>
                <a:cs typeface="Times New Roman" panose="02020603050405020304" pitchFamily="18" charset="0"/>
              </a:rPr>
              <a:t>Kunstsammlung</a:t>
            </a:r>
            <a:r>
              <a:rPr lang="en-US" dirty="0">
                <a:latin typeface="Times New Roman" panose="02020603050405020304" pitchFamily="18" charset="0"/>
                <a:cs typeface="Times New Roman" panose="02020603050405020304" pitchFamily="18" charset="0"/>
              </a:rPr>
              <a:t>, Dusseldorf, Germany</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 name="Picture 6" descr="K Kirchner Girl Under a Japanese Parasol.jpg">
            <a:extLst>
              <a:ext uri="{FF2B5EF4-FFF2-40B4-BE49-F238E27FC236}">
                <a16:creationId xmlns:a16="http://schemas.microsoft.com/office/drawing/2014/main" id="{2FC94036-243C-F449-B171-E0401D9ABCB6}"/>
              </a:ext>
            </a:extLst>
          </p:cNvPr>
          <p:cNvPicPr>
            <a:picLocks noChangeAspect="1"/>
          </p:cNvPicPr>
          <p:nvPr/>
        </p:nvPicPr>
        <p:blipFill>
          <a:blip r:embed="rId2"/>
          <a:stretch>
            <a:fillRect/>
          </a:stretch>
        </p:blipFill>
        <p:spPr>
          <a:xfrm>
            <a:off x="-1" y="-1"/>
            <a:ext cx="5909554" cy="6858001"/>
          </a:xfrm>
          <a:prstGeom prst="rect">
            <a:avLst/>
          </a:prstGeom>
        </p:spPr>
      </p:pic>
    </p:spTree>
    <p:extLst>
      <p:ext uri="{BB962C8B-B14F-4D97-AF65-F5344CB8AC3E}">
        <p14:creationId xmlns:p14="http://schemas.microsoft.com/office/powerpoint/2010/main" val="1009635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4881489" y="5542671"/>
            <a:ext cx="5739619" cy="147732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Self-Portrait with Model</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Ernst Ludwig Kirchner, 1910/26.</a:t>
            </a:r>
          </a:p>
          <a:p>
            <a:r>
              <a:rPr lang="en-US" dirty="0" err="1">
                <a:latin typeface="Times New Roman" panose="02020603050405020304" pitchFamily="18" charset="0"/>
                <a:cs typeface="Times New Roman" panose="02020603050405020304" pitchFamily="18" charset="0"/>
              </a:rPr>
              <a:t>Kunsthalle</a:t>
            </a:r>
            <a:r>
              <a:rPr lang="en-US" dirty="0">
                <a:latin typeface="Times New Roman" panose="02020603050405020304" pitchFamily="18" charset="0"/>
                <a:cs typeface="Times New Roman" panose="02020603050405020304" pitchFamily="18" charset="0"/>
              </a:rPr>
              <a:t>, Hamburg, Germany</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Picture 3" descr="kirchner_self.jpg">
            <a:extLst>
              <a:ext uri="{FF2B5EF4-FFF2-40B4-BE49-F238E27FC236}">
                <a16:creationId xmlns:a16="http://schemas.microsoft.com/office/drawing/2014/main" id="{F242FBA0-1A59-5345-B869-AA2CF4A72E21}"/>
              </a:ext>
            </a:extLst>
          </p:cNvPr>
          <p:cNvPicPr>
            <a:picLocks noChangeAspect="1"/>
          </p:cNvPicPr>
          <p:nvPr/>
        </p:nvPicPr>
        <p:blipFill>
          <a:blip r:embed="rId2"/>
          <a:stretch>
            <a:fillRect/>
          </a:stretch>
        </p:blipFill>
        <p:spPr>
          <a:xfrm>
            <a:off x="0" y="0"/>
            <a:ext cx="4473576" cy="6858000"/>
          </a:xfrm>
          <a:prstGeom prst="rect">
            <a:avLst/>
          </a:prstGeom>
        </p:spPr>
      </p:pic>
    </p:spTree>
    <p:extLst>
      <p:ext uri="{BB962C8B-B14F-4D97-AF65-F5344CB8AC3E}">
        <p14:creationId xmlns:p14="http://schemas.microsoft.com/office/powerpoint/2010/main" val="1941927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2335237" y="5795889"/>
            <a:ext cx="4692770"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Two Women in the Street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Ernst Ludwig Kirchner, 1914.</a:t>
            </a:r>
          </a:p>
          <a:p>
            <a:r>
              <a:rPr lang="en-US" dirty="0" err="1">
                <a:latin typeface="Times New Roman" panose="02020603050405020304" pitchFamily="18" charset="0"/>
                <a:cs typeface="Times New Roman" panose="02020603050405020304" pitchFamily="18" charset="0"/>
              </a:rPr>
              <a:t>Kunstsammlung</a:t>
            </a:r>
            <a:r>
              <a:rPr lang="en-US" dirty="0">
                <a:latin typeface="Times New Roman" panose="02020603050405020304" pitchFamily="18" charset="0"/>
                <a:cs typeface="Times New Roman" panose="02020603050405020304" pitchFamily="18" charset="0"/>
              </a:rPr>
              <a:t>, Dusseldorf, Germany</a:t>
            </a:r>
          </a:p>
        </p:txBody>
      </p:sp>
      <p:pic>
        <p:nvPicPr>
          <p:cNvPr id="6" name="Picture 5" descr="two_women.jpg">
            <a:extLst>
              <a:ext uri="{FF2B5EF4-FFF2-40B4-BE49-F238E27FC236}">
                <a16:creationId xmlns:a16="http://schemas.microsoft.com/office/drawing/2014/main" id="{A39EC5B6-0361-B54C-9498-98E86CCC8F47}"/>
              </a:ext>
            </a:extLst>
          </p:cNvPr>
          <p:cNvPicPr>
            <a:picLocks noChangeAspect="1"/>
          </p:cNvPicPr>
          <p:nvPr/>
        </p:nvPicPr>
        <p:blipFill>
          <a:blip r:embed="rId2"/>
          <a:stretch>
            <a:fillRect/>
          </a:stretch>
        </p:blipFill>
        <p:spPr>
          <a:xfrm>
            <a:off x="7028008" y="0"/>
            <a:ext cx="5163992" cy="6858000"/>
          </a:xfrm>
          <a:prstGeom prst="rect">
            <a:avLst/>
          </a:prstGeom>
        </p:spPr>
      </p:pic>
    </p:spTree>
    <p:extLst>
      <p:ext uri="{BB962C8B-B14F-4D97-AF65-F5344CB8AC3E}">
        <p14:creationId xmlns:p14="http://schemas.microsoft.com/office/powerpoint/2010/main" val="1183713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539686" y="5345723"/>
            <a:ext cx="3652313"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Red House</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Eric </a:t>
            </a:r>
            <a:r>
              <a:rPr lang="en-US" dirty="0" err="1">
                <a:latin typeface="Times New Roman" panose="02020603050405020304" pitchFamily="18" charset="0"/>
                <a:cs typeface="Times New Roman" panose="02020603050405020304" pitchFamily="18" charset="0"/>
              </a:rPr>
              <a:t>Heckel</a:t>
            </a:r>
            <a:r>
              <a:rPr lang="en-US" dirty="0">
                <a:latin typeface="Times New Roman" panose="02020603050405020304" pitchFamily="18" charset="0"/>
                <a:cs typeface="Times New Roman" panose="02020603050405020304" pitchFamily="18" charset="0"/>
              </a:rPr>
              <a:t>, 1908.</a:t>
            </a:r>
          </a:p>
          <a:p>
            <a:r>
              <a:rPr lang="en-US" dirty="0" err="1">
                <a:latin typeface="Times New Roman" panose="02020603050405020304" pitchFamily="18" charset="0"/>
                <a:cs typeface="Times New Roman" panose="02020603050405020304" pitchFamily="18" charset="0"/>
              </a:rPr>
              <a:t>Kunstsammlung</a:t>
            </a:r>
            <a:r>
              <a:rPr lang="en-US" dirty="0">
                <a:latin typeface="Times New Roman" panose="02020603050405020304" pitchFamily="18" charset="0"/>
                <a:cs typeface="Times New Roman" panose="02020603050405020304" pitchFamily="18" charset="0"/>
              </a:rPr>
              <a:t>, Dusseldorf, Germany</a:t>
            </a:r>
          </a:p>
        </p:txBody>
      </p:sp>
      <p:pic>
        <p:nvPicPr>
          <p:cNvPr id="4" name="Picture 3" descr="heckel-erich-rote-haeuser-1908.jpg">
            <a:extLst>
              <a:ext uri="{FF2B5EF4-FFF2-40B4-BE49-F238E27FC236}">
                <a16:creationId xmlns:a16="http://schemas.microsoft.com/office/drawing/2014/main" id="{984118D4-2DA5-034D-894E-5B291A55A3BD}"/>
              </a:ext>
            </a:extLst>
          </p:cNvPr>
          <p:cNvPicPr>
            <a:picLocks noChangeAspect="1"/>
          </p:cNvPicPr>
          <p:nvPr/>
        </p:nvPicPr>
        <p:blipFill>
          <a:blip r:embed="rId2"/>
          <a:stretch>
            <a:fillRect/>
          </a:stretch>
        </p:blipFill>
        <p:spPr>
          <a:xfrm>
            <a:off x="-1" y="-143734"/>
            <a:ext cx="8539687" cy="7001734"/>
          </a:xfrm>
          <a:prstGeom prst="rect">
            <a:avLst/>
          </a:prstGeom>
        </p:spPr>
      </p:pic>
    </p:spTree>
    <p:extLst>
      <p:ext uri="{BB962C8B-B14F-4D97-AF65-F5344CB8AC3E}">
        <p14:creationId xmlns:p14="http://schemas.microsoft.com/office/powerpoint/2010/main" val="145934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2743201" y="318076"/>
            <a:ext cx="8773886" cy="5190096"/>
          </a:xfrm>
        </p:spPr>
        <p:txBody>
          <a:bodyPr>
            <a:noAutofit/>
          </a:bodyPr>
          <a:lstStyle/>
          <a:p>
            <a:pPr algn="l"/>
            <a:r>
              <a:rPr lang="en-US" sz="2000" dirty="0">
                <a:latin typeface="Times New Roman" panose="02020603050405020304" pitchFamily="18" charset="0"/>
                <a:cs typeface="Times New Roman" panose="02020603050405020304" pitchFamily="18" charset="0"/>
              </a:rPr>
              <a:t>To take  the simplest example: one man laughs and another, who hears, becomes merry; or a man weeps and another, who hears, feels sorrow. A man is excited or irritated, and another man, seeing him, is brought to a similar state of mind. By his movements or by the sound of his voice a man expresses courage and determination or sadness and calmness, and this state of mind passes on to others… . And it is on this capacity of man to receive another man’s expression of feeling, and to experience those feelings himself, that the activity of art is based” (Tolstoy 1994, 178).</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To evoke in oneself a feeling one has once experienced and, having evoked it in oneself then by means of movements, lines, </a:t>
            </a:r>
            <a:r>
              <a:rPr lang="en-US" sz="2000" i="1" dirty="0" err="1">
                <a:latin typeface="Times New Roman" panose="02020603050405020304" pitchFamily="18" charset="0"/>
                <a:cs typeface="Times New Roman" panose="02020603050405020304" pitchFamily="18" charset="0"/>
              </a:rPr>
              <a:t>colours</a:t>
            </a:r>
            <a:r>
              <a:rPr lang="en-US" sz="2000" i="1" dirty="0">
                <a:latin typeface="Times New Roman" panose="02020603050405020304" pitchFamily="18" charset="0"/>
                <a:cs typeface="Times New Roman" panose="02020603050405020304" pitchFamily="18" charset="0"/>
              </a:rPr>
              <a:t>, sounds, or forms expressed in words, so to transmit that feeling that others experience the same feeling—this is the activity of art.</a:t>
            </a:r>
            <a:br>
              <a:rPr lang="en-US" sz="2000" i="1" dirty="0">
                <a:latin typeface="Times New Roman" panose="02020603050405020304" pitchFamily="18" charset="0"/>
                <a:cs typeface="Times New Roman" panose="02020603050405020304" pitchFamily="18" charset="0"/>
              </a:rPr>
            </a:b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Art is a human activity consisting in this, that one man consciously, by means of certain external signs, hands on to others feelings he has lived through, and that others are infected by these feelings and also experience them</a:t>
            </a:r>
            <a:r>
              <a:rPr lang="en-US" sz="2000" dirty="0">
                <a:latin typeface="Times New Roman" panose="02020603050405020304" pitchFamily="18" charset="0"/>
                <a:cs typeface="Times New Roman" panose="02020603050405020304" pitchFamily="18" charset="0"/>
              </a:rPr>
              <a:t>….” (Tolstoy 1994, 179).</a:t>
            </a:r>
          </a:p>
        </p:txBody>
      </p:sp>
      <p:sp>
        <p:nvSpPr>
          <p:cNvPr id="5" name="TextBox 4">
            <a:extLst>
              <a:ext uri="{FF2B5EF4-FFF2-40B4-BE49-F238E27FC236}">
                <a16:creationId xmlns:a16="http://schemas.microsoft.com/office/drawing/2014/main" id="{7D4B4788-6E2A-BD4C-A9A9-F4BE30382EED}"/>
              </a:ext>
            </a:extLst>
          </p:cNvPr>
          <p:cNvSpPr txBox="1"/>
          <p:nvPr/>
        </p:nvSpPr>
        <p:spPr>
          <a:xfrm>
            <a:off x="2743201" y="5878285"/>
            <a:ext cx="2939142"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Tolstoy dressed in peasant clothing</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Photo by Ilya </a:t>
            </a:r>
            <a:r>
              <a:rPr lang="en-US" sz="1400" dirty="0" err="1">
                <a:latin typeface="Times New Roman" panose="02020603050405020304" pitchFamily="18" charset="0"/>
                <a:cs typeface="Times New Roman" panose="02020603050405020304" pitchFamily="18" charset="0"/>
              </a:rPr>
              <a:t>Repin</a:t>
            </a:r>
            <a:r>
              <a:rPr lang="en-US" sz="1400" dirty="0">
                <a:latin typeface="Times New Roman" panose="02020603050405020304" pitchFamily="18" charset="0"/>
                <a:cs typeface="Times New Roman" panose="02020603050405020304" pitchFamily="18" charset="0"/>
              </a:rPr>
              <a:t>, 1901</a:t>
            </a:r>
            <a:endParaRPr lang="en-US" dirty="0">
              <a:latin typeface="Times New Roman" panose="02020603050405020304" pitchFamily="18" charset="0"/>
              <a:cs typeface="Times New Roman" panose="02020603050405020304" pitchFamily="18" charset="0"/>
            </a:endParaRPr>
          </a:p>
        </p:txBody>
      </p:sp>
      <p:pic>
        <p:nvPicPr>
          <p:cNvPr id="4" name="Picture 3" descr="A person standing posing for the camera&#10;&#10;Description automatically generated">
            <a:extLst>
              <a:ext uri="{FF2B5EF4-FFF2-40B4-BE49-F238E27FC236}">
                <a16:creationId xmlns:a16="http://schemas.microsoft.com/office/drawing/2014/main" id="{3AD317CC-0E30-514B-A457-7A2DA7540528}"/>
              </a:ext>
            </a:extLst>
          </p:cNvPr>
          <p:cNvPicPr>
            <a:picLocks noChangeAspect="1"/>
          </p:cNvPicPr>
          <p:nvPr/>
        </p:nvPicPr>
        <p:blipFill>
          <a:blip r:embed="rId2"/>
          <a:stretch>
            <a:fillRect/>
          </a:stretch>
        </p:blipFill>
        <p:spPr>
          <a:xfrm>
            <a:off x="0" y="0"/>
            <a:ext cx="2406483" cy="6858000"/>
          </a:xfrm>
          <a:prstGeom prst="rect">
            <a:avLst/>
          </a:prstGeom>
        </p:spPr>
      </p:pic>
    </p:spTree>
    <p:extLst>
      <p:ext uri="{BB962C8B-B14F-4D97-AF65-F5344CB8AC3E}">
        <p14:creationId xmlns:p14="http://schemas.microsoft.com/office/powerpoint/2010/main" val="3775041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5598942" y="5345723"/>
            <a:ext cx="6593058"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A Crystal Day</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Eric </a:t>
            </a:r>
            <a:r>
              <a:rPr lang="en-US" dirty="0" err="1">
                <a:latin typeface="Times New Roman" panose="02020603050405020304" pitchFamily="18" charset="0"/>
                <a:cs typeface="Times New Roman" panose="02020603050405020304" pitchFamily="18" charset="0"/>
              </a:rPr>
              <a:t>Heckel</a:t>
            </a:r>
            <a:r>
              <a:rPr lang="en-US" dirty="0">
                <a:latin typeface="Times New Roman" panose="02020603050405020304" pitchFamily="18" charset="0"/>
                <a:cs typeface="Times New Roman" panose="02020603050405020304" pitchFamily="18" charset="0"/>
              </a:rPr>
              <a:t>, 1913.</a:t>
            </a:r>
          </a:p>
          <a:p>
            <a:r>
              <a:rPr lang="en-US" dirty="0" err="1">
                <a:latin typeface="Times New Roman"/>
              </a:rPr>
              <a:t>Pinakothekder</a:t>
            </a:r>
            <a:r>
              <a:rPr lang="en-US" dirty="0">
                <a:latin typeface="Times New Roman"/>
              </a:rPr>
              <a:t> </a:t>
            </a:r>
            <a:r>
              <a:rPr lang="en-US" dirty="0" err="1">
                <a:latin typeface="Times New Roman"/>
              </a:rPr>
              <a:t>Moderne</a:t>
            </a:r>
            <a:r>
              <a:rPr lang="en-US" dirty="0">
                <a:latin typeface="Times New Roman"/>
              </a:rPr>
              <a:t>, Munich</a:t>
            </a:r>
          </a:p>
        </p:txBody>
      </p:sp>
      <p:pic>
        <p:nvPicPr>
          <p:cNvPr id="6" name="Picture 5" descr="ErichHeckelGlaesernerTag(BadendeamMeer)1913.jpg">
            <a:extLst>
              <a:ext uri="{FF2B5EF4-FFF2-40B4-BE49-F238E27FC236}">
                <a16:creationId xmlns:a16="http://schemas.microsoft.com/office/drawing/2014/main" id="{6EEC50DE-7991-C04B-9E8A-C332DEC18F06}"/>
              </a:ext>
            </a:extLst>
          </p:cNvPr>
          <p:cNvPicPr>
            <a:picLocks noChangeAspect="1"/>
          </p:cNvPicPr>
          <p:nvPr/>
        </p:nvPicPr>
        <p:blipFill>
          <a:blip r:embed="rId2"/>
          <a:stretch>
            <a:fillRect/>
          </a:stretch>
        </p:blipFill>
        <p:spPr>
          <a:xfrm>
            <a:off x="-1" y="0"/>
            <a:ext cx="5230973" cy="6858000"/>
          </a:xfrm>
          <a:prstGeom prst="rect">
            <a:avLst/>
          </a:prstGeom>
        </p:spPr>
      </p:pic>
    </p:spTree>
    <p:extLst>
      <p:ext uri="{BB962C8B-B14F-4D97-AF65-F5344CB8AC3E}">
        <p14:creationId xmlns:p14="http://schemas.microsoft.com/office/powerpoint/2010/main" val="2432202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609428" y="5345723"/>
            <a:ext cx="3582572"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Wildly Dancing Children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Emil Nolde, 1909.</a:t>
            </a:r>
          </a:p>
          <a:p>
            <a:r>
              <a:rPr lang="en-US" dirty="0" err="1">
                <a:latin typeface="Times New Roman"/>
              </a:rPr>
              <a:t>Kunsthalle</a:t>
            </a:r>
            <a:r>
              <a:rPr lang="en-US" dirty="0">
                <a:latin typeface="Times New Roman"/>
              </a:rPr>
              <a:t>, Kiel, Germany</a:t>
            </a:r>
          </a:p>
        </p:txBody>
      </p:sp>
      <p:pic>
        <p:nvPicPr>
          <p:cNvPr id="4" name="Picture 3" descr="Nolde wildly_dancing.jpg">
            <a:extLst>
              <a:ext uri="{FF2B5EF4-FFF2-40B4-BE49-F238E27FC236}">
                <a16:creationId xmlns:a16="http://schemas.microsoft.com/office/drawing/2014/main" id="{905ED6E0-28A5-0141-9BFF-40021116BAE6}"/>
              </a:ext>
            </a:extLst>
          </p:cNvPr>
          <p:cNvPicPr>
            <a:picLocks noChangeAspect="1"/>
          </p:cNvPicPr>
          <p:nvPr/>
        </p:nvPicPr>
        <p:blipFill>
          <a:blip r:embed="rId2"/>
          <a:stretch>
            <a:fillRect/>
          </a:stretch>
        </p:blipFill>
        <p:spPr>
          <a:xfrm>
            <a:off x="-1" y="0"/>
            <a:ext cx="8282185" cy="6858000"/>
          </a:xfrm>
          <a:prstGeom prst="rect">
            <a:avLst/>
          </a:prstGeom>
        </p:spPr>
      </p:pic>
    </p:spTree>
    <p:extLst>
      <p:ext uri="{BB962C8B-B14F-4D97-AF65-F5344CB8AC3E}">
        <p14:creationId xmlns:p14="http://schemas.microsoft.com/office/powerpoint/2010/main" val="3177139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609428" y="5345723"/>
            <a:ext cx="3582572"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Dance Around the Golder Calf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Emil Nolde, 1910.</a:t>
            </a:r>
          </a:p>
          <a:p>
            <a:r>
              <a:rPr lang="en-US" dirty="0" err="1">
                <a:latin typeface="Times New Roman"/>
              </a:rPr>
              <a:t>Staatsgalerie</a:t>
            </a:r>
            <a:r>
              <a:rPr lang="en-US" dirty="0">
                <a:latin typeface="Times New Roman"/>
              </a:rPr>
              <a:t> </a:t>
            </a:r>
            <a:r>
              <a:rPr lang="en-US" dirty="0" err="1">
                <a:latin typeface="Times New Roman"/>
              </a:rPr>
              <a:t>moderner</a:t>
            </a:r>
            <a:r>
              <a:rPr lang="en-US" dirty="0">
                <a:latin typeface="Times New Roman"/>
              </a:rPr>
              <a:t> Kunst, Munich, Germany</a:t>
            </a:r>
          </a:p>
        </p:txBody>
      </p:sp>
      <p:pic>
        <p:nvPicPr>
          <p:cNvPr id="6" name="Picture 5" descr="L Nolde Dance Around the Golden Calf 1910.jpg">
            <a:extLst>
              <a:ext uri="{FF2B5EF4-FFF2-40B4-BE49-F238E27FC236}">
                <a16:creationId xmlns:a16="http://schemas.microsoft.com/office/drawing/2014/main" id="{96E439B6-70F5-3D46-83C8-B8F4B2665B7D}"/>
              </a:ext>
            </a:extLst>
          </p:cNvPr>
          <p:cNvPicPr>
            <a:picLocks noChangeAspect="1"/>
          </p:cNvPicPr>
          <p:nvPr/>
        </p:nvPicPr>
        <p:blipFill>
          <a:blip r:embed="rId2"/>
          <a:stretch>
            <a:fillRect/>
          </a:stretch>
        </p:blipFill>
        <p:spPr>
          <a:xfrm>
            <a:off x="0" y="0"/>
            <a:ext cx="8433954" cy="6858000"/>
          </a:xfrm>
          <a:prstGeom prst="rect">
            <a:avLst/>
          </a:prstGeom>
        </p:spPr>
      </p:pic>
    </p:spTree>
    <p:extLst>
      <p:ext uri="{BB962C8B-B14F-4D97-AF65-F5344CB8AC3E}">
        <p14:creationId xmlns:p14="http://schemas.microsoft.com/office/powerpoint/2010/main" val="581466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7849772" y="5345723"/>
            <a:ext cx="4342228"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Mask Still Life III</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Emil Nolde, 1911.</a:t>
            </a:r>
          </a:p>
          <a:p>
            <a:r>
              <a:rPr lang="en-US" dirty="0">
                <a:latin typeface="Times New Roman"/>
              </a:rPr>
              <a:t>Nelson Gallery of Art, Atkins-Museum, Kansas City</a:t>
            </a:r>
            <a:endParaRPr lang="en-US" dirty="0">
              <a:latin typeface="Times New Roman" panose="02020603050405020304" pitchFamily="18" charset="0"/>
              <a:cs typeface="Times New Roman" panose="02020603050405020304" pitchFamily="18" charset="0"/>
            </a:endParaRPr>
          </a:p>
        </p:txBody>
      </p:sp>
      <p:pic>
        <p:nvPicPr>
          <p:cNvPr id="4" name="Picture 3" descr="Nolde mask_still_life_iii.jpg">
            <a:extLst>
              <a:ext uri="{FF2B5EF4-FFF2-40B4-BE49-F238E27FC236}">
                <a16:creationId xmlns:a16="http://schemas.microsoft.com/office/drawing/2014/main" id="{569DC86D-F4B4-044F-823B-3E144D932EAE}"/>
              </a:ext>
            </a:extLst>
          </p:cNvPr>
          <p:cNvPicPr>
            <a:picLocks noChangeAspect="1"/>
          </p:cNvPicPr>
          <p:nvPr/>
        </p:nvPicPr>
        <p:blipFill>
          <a:blip r:embed="rId2"/>
          <a:stretch>
            <a:fillRect/>
          </a:stretch>
        </p:blipFill>
        <p:spPr>
          <a:xfrm>
            <a:off x="0" y="0"/>
            <a:ext cx="7311957" cy="6858000"/>
          </a:xfrm>
          <a:prstGeom prst="rect">
            <a:avLst/>
          </a:prstGeom>
        </p:spPr>
      </p:pic>
    </p:spTree>
    <p:extLst>
      <p:ext uri="{BB962C8B-B14F-4D97-AF65-F5344CB8AC3E}">
        <p14:creationId xmlns:p14="http://schemas.microsoft.com/office/powerpoint/2010/main" val="1849593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5458265" y="5781821"/>
            <a:ext cx="6175717"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Improvisation 7</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Oil on canvas, Wassily Kandinsky, 1910.</a:t>
            </a:r>
          </a:p>
          <a:p>
            <a:r>
              <a:rPr lang="en-US" dirty="0" err="1">
                <a:latin typeface="Times New Roman"/>
              </a:rPr>
              <a:t>Tretyakov</a:t>
            </a:r>
            <a:r>
              <a:rPr lang="en-US" dirty="0">
                <a:latin typeface="Times New Roman"/>
              </a:rPr>
              <a:t> Gallery, Moscow</a:t>
            </a:r>
            <a:endParaRPr lang="en-US" dirty="0">
              <a:latin typeface="Times New Roman" panose="02020603050405020304" pitchFamily="18" charset="0"/>
              <a:cs typeface="Times New Roman" panose="02020603050405020304" pitchFamily="18" charset="0"/>
            </a:endParaRPr>
          </a:p>
        </p:txBody>
      </p:sp>
      <p:pic>
        <p:nvPicPr>
          <p:cNvPr id="6" name="Picture 5" descr="1 kandinsky.improvisation-7 1910.jpg">
            <a:extLst>
              <a:ext uri="{FF2B5EF4-FFF2-40B4-BE49-F238E27FC236}">
                <a16:creationId xmlns:a16="http://schemas.microsoft.com/office/drawing/2014/main" id="{ECD3512C-8512-814B-AEBF-C36EF40391E1}"/>
              </a:ext>
            </a:extLst>
          </p:cNvPr>
          <p:cNvPicPr>
            <a:picLocks noChangeAspect="1"/>
          </p:cNvPicPr>
          <p:nvPr/>
        </p:nvPicPr>
        <p:blipFill>
          <a:blip r:embed="rId2"/>
          <a:stretch>
            <a:fillRect/>
          </a:stretch>
        </p:blipFill>
        <p:spPr>
          <a:xfrm>
            <a:off x="-1" y="0"/>
            <a:ext cx="5211535" cy="6858000"/>
          </a:xfrm>
          <a:prstGeom prst="rect">
            <a:avLst/>
          </a:prstGeom>
        </p:spPr>
      </p:pic>
    </p:spTree>
    <p:extLst>
      <p:ext uri="{BB962C8B-B14F-4D97-AF65-F5344CB8AC3E}">
        <p14:creationId xmlns:p14="http://schemas.microsoft.com/office/powerpoint/2010/main" val="3212578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2335237" y="5767754"/>
            <a:ext cx="8004517" cy="937397"/>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Composition IV</a:t>
            </a:r>
            <a:r>
              <a:rPr lang="en-US" dirty="0">
                <a:latin typeface="Times New Roman" panose="02020603050405020304" pitchFamily="18" charset="0"/>
                <a:cs typeface="Times New Roman" panose="02020603050405020304" pitchFamily="18" charset="0"/>
              </a:rPr>
              <a:t>, </a:t>
            </a:r>
          </a:p>
          <a:p>
            <a:pPr algn="ctr"/>
            <a:r>
              <a:rPr lang="en-US" dirty="0">
                <a:latin typeface="Times New Roman" panose="02020603050405020304" pitchFamily="18" charset="0"/>
                <a:cs typeface="Times New Roman" panose="02020603050405020304" pitchFamily="18" charset="0"/>
              </a:rPr>
              <a:t>Oil on canvas, Wassily Kandinsky, 1911.</a:t>
            </a:r>
          </a:p>
          <a:p>
            <a:pPr algn="ctr"/>
            <a:r>
              <a:rPr lang="en-US" dirty="0" err="1">
                <a:latin typeface="Times New Roman"/>
              </a:rPr>
              <a:t>Kunstsammlung</a:t>
            </a:r>
            <a:r>
              <a:rPr lang="en-US" dirty="0">
                <a:latin typeface="Times New Roman"/>
              </a:rPr>
              <a:t> </a:t>
            </a:r>
            <a:r>
              <a:rPr lang="en-US" dirty="0" err="1">
                <a:latin typeface="Times New Roman"/>
              </a:rPr>
              <a:t>Nordrhein-Westfallen</a:t>
            </a:r>
            <a:r>
              <a:rPr lang="en-US" dirty="0">
                <a:latin typeface="Times New Roman"/>
              </a:rPr>
              <a:t>, Düsseldorf</a:t>
            </a:r>
            <a:endParaRPr lang="en-US" dirty="0">
              <a:latin typeface="Times New Roman" panose="02020603050405020304" pitchFamily="18" charset="0"/>
              <a:cs typeface="Times New Roman" panose="02020603050405020304" pitchFamily="18" charset="0"/>
            </a:endParaRPr>
          </a:p>
        </p:txBody>
      </p:sp>
      <p:pic>
        <p:nvPicPr>
          <p:cNvPr id="4" name="Picture 3" descr="2  kandinsky.comp-4 1911.jpg">
            <a:extLst>
              <a:ext uri="{FF2B5EF4-FFF2-40B4-BE49-F238E27FC236}">
                <a16:creationId xmlns:a16="http://schemas.microsoft.com/office/drawing/2014/main" id="{2DF8EBAB-1045-6740-9F6C-E57C9EB21A5E}"/>
              </a:ext>
            </a:extLst>
          </p:cNvPr>
          <p:cNvPicPr>
            <a:picLocks noChangeAspect="1"/>
          </p:cNvPicPr>
          <p:nvPr/>
        </p:nvPicPr>
        <p:blipFill>
          <a:blip r:embed="rId2"/>
          <a:stretch>
            <a:fillRect/>
          </a:stretch>
        </p:blipFill>
        <p:spPr>
          <a:xfrm>
            <a:off x="1927274" y="326466"/>
            <a:ext cx="8609428" cy="5441288"/>
          </a:xfrm>
          <a:prstGeom prst="rect">
            <a:avLst/>
          </a:prstGeom>
        </p:spPr>
      </p:pic>
    </p:spTree>
    <p:extLst>
      <p:ext uri="{BB962C8B-B14F-4D97-AF65-F5344CB8AC3E}">
        <p14:creationId xmlns:p14="http://schemas.microsoft.com/office/powerpoint/2010/main" val="355250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 y="5767754"/>
            <a:ext cx="8154231"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Composition IV</a:t>
            </a:r>
            <a:r>
              <a:rPr lang="en-US" dirty="0">
                <a:latin typeface="Times New Roman" panose="02020603050405020304" pitchFamily="18" charset="0"/>
                <a:cs typeface="Times New Roman" panose="02020603050405020304" pitchFamily="18" charset="0"/>
              </a:rPr>
              <a:t>, </a:t>
            </a:r>
          </a:p>
          <a:p>
            <a:pPr algn="ctr"/>
            <a:r>
              <a:rPr lang="en-US" dirty="0">
                <a:latin typeface="Times New Roman" panose="02020603050405020304" pitchFamily="18" charset="0"/>
                <a:cs typeface="Times New Roman" panose="02020603050405020304" pitchFamily="18" charset="0"/>
              </a:rPr>
              <a:t>Oil on canvas, Wassily Kandinsky, 1911.</a:t>
            </a:r>
          </a:p>
          <a:p>
            <a:pPr algn="ctr"/>
            <a:r>
              <a:rPr lang="en-US" dirty="0">
                <a:latin typeface="Times New Roman" panose="02020603050405020304" pitchFamily="18" charset="0"/>
                <a:cs typeface="Times New Roman" panose="02020603050405020304" pitchFamily="18" charset="0"/>
              </a:rPr>
              <a:t>Private collection</a:t>
            </a:r>
          </a:p>
        </p:txBody>
      </p:sp>
      <p:pic>
        <p:nvPicPr>
          <p:cNvPr id="6" name="Picture 5" descr="3 kandinsky.comp-5 1911.jpg">
            <a:extLst>
              <a:ext uri="{FF2B5EF4-FFF2-40B4-BE49-F238E27FC236}">
                <a16:creationId xmlns:a16="http://schemas.microsoft.com/office/drawing/2014/main" id="{1FA28E10-F71F-954E-A4F6-D830AF6BDFC8}"/>
              </a:ext>
            </a:extLst>
          </p:cNvPr>
          <p:cNvPicPr>
            <a:picLocks noChangeAspect="1"/>
          </p:cNvPicPr>
          <p:nvPr/>
        </p:nvPicPr>
        <p:blipFill>
          <a:blip r:embed="rId2"/>
          <a:stretch>
            <a:fillRect/>
          </a:stretch>
        </p:blipFill>
        <p:spPr>
          <a:xfrm>
            <a:off x="0" y="0"/>
            <a:ext cx="8154232" cy="5693906"/>
          </a:xfrm>
          <a:prstGeom prst="rect">
            <a:avLst/>
          </a:prstGeom>
        </p:spPr>
      </p:pic>
      <p:sp>
        <p:nvSpPr>
          <p:cNvPr id="7" name="Title 1">
            <a:extLst>
              <a:ext uri="{FF2B5EF4-FFF2-40B4-BE49-F238E27FC236}">
                <a16:creationId xmlns:a16="http://schemas.microsoft.com/office/drawing/2014/main" id="{2555F0FB-A832-9B4C-AF88-6216EB551400}"/>
              </a:ext>
            </a:extLst>
          </p:cNvPr>
          <p:cNvSpPr>
            <a:spLocks noGrp="1"/>
          </p:cNvSpPr>
          <p:nvPr>
            <p:ph type="ctrTitle"/>
          </p:nvPr>
        </p:nvSpPr>
        <p:spPr>
          <a:xfrm>
            <a:off x="8440615" y="885527"/>
            <a:ext cx="3488787" cy="5171620"/>
          </a:xfrm>
        </p:spPr>
        <p:txBody>
          <a:bodyPr>
            <a:noAutofit/>
          </a:bodyPr>
          <a:lstStyle/>
          <a:p>
            <a:pPr algn="l"/>
            <a:r>
              <a:rPr lang="en-US" sz="2000" dirty="0">
                <a:latin typeface="Times New Roman" panose="02020603050405020304" pitchFamily="18" charset="0"/>
                <a:cs typeface="Times New Roman" panose="02020603050405020304" pitchFamily="18" charset="0"/>
              </a:rPr>
              <a:t>“The anecdote about how Kandinsky arrived at abstract painting has often been told, not lastly by the artist himself. He came home in the evening twilight, saw one of his paintings, turned ninety degrees and standing on its side, and did not recognize it. It seemed to him, that this was the work of a stranger, but he liked what he saw. What Kandinsky saw were only colors and forms, ‘suffused by an inner glow.’ He realized that painting had to become independent of material objects, that representation of them would be detrimental to his art” (Walther 2000, 104).</a:t>
            </a:r>
            <a:br>
              <a:rPr lang="en-US" sz="20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599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 y="5767754"/>
            <a:ext cx="8154231"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Composition VI</a:t>
            </a:r>
            <a:r>
              <a:rPr lang="en-US" dirty="0">
                <a:latin typeface="Times New Roman" panose="02020603050405020304" pitchFamily="18" charset="0"/>
                <a:cs typeface="Times New Roman" panose="02020603050405020304" pitchFamily="18" charset="0"/>
              </a:rPr>
              <a:t>, </a:t>
            </a:r>
          </a:p>
          <a:p>
            <a:pPr algn="ctr"/>
            <a:r>
              <a:rPr lang="en-US" dirty="0">
                <a:latin typeface="Times New Roman" panose="02020603050405020304" pitchFamily="18" charset="0"/>
                <a:cs typeface="Times New Roman" panose="02020603050405020304" pitchFamily="18" charset="0"/>
              </a:rPr>
              <a:t>Oil on canvas, Wassily Kandinsky, 1913.</a:t>
            </a:r>
          </a:p>
          <a:p>
            <a:pPr algn="ctr"/>
            <a:r>
              <a:rPr lang="en-US" dirty="0">
                <a:latin typeface="Times New Roman" panose="02020603050405020304" pitchFamily="18" charset="0"/>
                <a:cs typeface="Times New Roman" panose="02020603050405020304" pitchFamily="18" charset="0"/>
              </a:rPr>
              <a:t>Hermitage, St. Petersburg</a:t>
            </a:r>
          </a:p>
        </p:txBody>
      </p:sp>
      <p:sp>
        <p:nvSpPr>
          <p:cNvPr id="7" name="Title 1">
            <a:extLst>
              <a:ext uri="{FF2B5EF4-FFF2-40B4-BE49-F238E27FC236}">
                <a16:creationId xmlns:a16="http://schemas.microsoft.com/office/drawing/2014/main" id="{2555F0FB-A832-9B4C-AF88-6216EB551400}"/>
              </a:ext>
            </a:extLst>
          </p:cNvPr>
          <p:cNvSpPr>
            <a:spLocks noGrp="1"/>
          </p:cNvSpPr>
          <p:nvPr>
            <p:ph type="ctrTitle"/>
          </p:nvPr>
        </p:nvSpPr>
        <p:spPr>
          <a:xfrm>
            <a:off x="8154233" y="407963"/>
            <a:ext cx="3620425" cy="5649184"/>
          </a:xfrm>
        </p:spPr>
        <p:txBody>
          <a:bodyPr>
            <a:noAutofit/>
          </a:bodyPr>
          <a:lstStyle/>
          <a:p>
            <a:pPr algn="l"/>
            <a:r>
              <a:rPr lang="en-US" sz="2000" dirty="0">
                <a:latin typeface="Times New Roman" panose="02020603050405020304" pitchFamily="18" charset="0"/>
                <a:cs typeface="Times New Roman" panose="02020603050405020304" pitchFamily="18" charset="0"/>
              </a:rPr>
              <a:t>“By reducing outward appearances to their essence, Kandinsky hoped to bring out the character of their painting as an entity independent of the natural model. Through the psychological effects of color even more than through its physical effects, Kandinsky hoped to touch the soul of the viewer. In his own words, ‘In general, then, color is a means to exert a direct influence on the </a:t>
            </a:r>
            <a:r>
              <a:rPr lang="en-US" sz="2000" dirty="0" err="1">
                <a:latin typeface="Times New Roman" panose="02020603050405020304" pitchFamily="18" charset="0"/>
                <a:cs typeface="Times New Roman" panose="02020603050405020304" pitchFamily="18" charset="0"/>
              </a:rPr>
              <a:t>sould</a:t>
            </a:r>
            <a:r>
              <a:rPr lang="en-US" sz="2000" dirty="0">
                <a:latin typeface="Times New Roman" panose="02020603050405020304" pitchFamily="18" charset="0"/>
                <a:cs typeface="Times New Roman" panose="02020603050405020304" pitchFamily="18" charset="0"/>
              </a:rPr>
              <a:t>.’ Using the analogy of a piano, he went on, ‘Color is the key. The eye is the hammer. The soul is the piano, with many string’” (Walther 2000, 105).</a:t>
            </a:r>
            <a:br>
              <a:rPr lang="en-US" sz="20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8" name="Picture 7" descr="4 kandinsky.comp-6 1913.jpg">
            <a:extLst>
              <a:ext uri="{FF2B5EF4-FFF2-40B4-BE49-F238E27FC236}">
                <a16:creationId xmlns:a16="http://schemas.microsoft.com/office/drawing/2014/main" id="{72412557-0545-694A-A3EE-233767A52A58}"/>
              </a:ext>
            </a:extLst>
          </p:cNvPr>
          <p:cNvPicPr>
            <a:picLocks noChangeAspect="1"/>
          </p:cNvPicPr>
          <p:nvPr/>
        </p:nvPicPr>
        <p:blipFill>
          <a:blip r:embed="rId2"/>
          <a:stretch>
            <a:fillRect/>
          </a:stretch>
        </p:blipFill>
        <p:spPr>
          <a:xfrm>
            <a:off x="0" y="0"/>
            <a:ext cx="7985634" cy="5252740"/>
          </a:xfrm>
          <a:prstGeom prst="rect">
            <a:avLst/>
          </a:prstGeom>
        </p:spPr>
      </p:pic>
    </p:spTree>
    <p:extLst>
      <p:ext uri="{BB962C8B-B14F-4D97-AF65-F5344CB8AC3E}">
        <p14:creationId xmlns:p14="http://schemas.microsoft.com/office/powerpoint/2010/main" val="1276793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441371" y="318076"/>
            <a:ext cx="7075716" cy="5190096"/>
          </a:xfrm>
        </p:spPr>
        <p:txBody>
          <a:bodyPr>
            <a:noAutofit/>
          </a:bodyPr>
          <a:lstStyle/>
          <a:p>
            <a:pPr algn="l"/>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hlinkClick r:id="rId2"/>
              </a:rPr>
              <a:t>“Without Art Mankind Could Not Exist”: Leo Tolstoy’s Essay </a:t>
            </a:r>
            <a:r>
              <a:rPr lang="en-US" sz="2000" i="1" dirty="0">
                <a:latin typeface="Times New Roman" panose="02020603050405020304" pitchFamily="18" charset="0"/>
                <a:cs typeface="Times New Roman" panose="02020603050405020304" pitchFamily="18" charset="0"/>
                <a:hlinkClick r:id="rId2"/>
              </a:rPr>
              <a:t>What is Art?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“If a man is infected by the author’s condition of the soul, if he feels this emotion and this union with others, then the object which has affected this is art; but if there be no such infection, if there be not this union with the author and with others who are moved by the same work—then it is not art. And not only infection a sure sign of art, but the degree of infectiousness is also the sole measure of excellence in art</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The stronger the infection the better is the art</a:t>
            </a:r>
            <a:r>
              <a:rPr lang="en-US" sz="2000" dirty="0">
                <a:latin typeface="Times New Roman" panose="02020603050405020304" pitchFamily="18" charset="0"/>
                <a:cs typeface="Times New Roman" panose="02020603050405020304" pitchFamily="18" charset="0"/>
              </a:rPr>
              <a:t>, as art, speaking now apart from its subject-matter—that is, not considering the quality of the feeling it transmits” (Tolstoy 1994, 179).</a:t>
            </a:r>
          </a:p>
        </p:txBody>
      </p:sp>
      <p:sp>
        <p:nvSpPr>
          <p:cNvPr id="5" name="TextBox 4">
            <a:extLst>
              <a:ext uri="{FF2B5EF4-FFF2-40B4-BE49-F238E27FC236}">
                <a16:creationId xmlns:a16="http://schemas.microsoft.com/office/drawing/2014/main" id="{7D4B4788-6E2A-BD4C-A9A9-F4BE30382EED}"/>
              </a:ext>
            </a:extLst>
          </p:cNvPr>
          <p:cNvSpPr txBox="1"/>
          <p:nvPr/>
        </p:nvSpPr>
        <p:spPr>
          <a:xfrm>
            <a:off x="4441370" y="6139543"/>
            <a:ext cx="3537859"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Tolstoy dressed in peasant clothing</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Photo by Ilya </a:t>
            </a:r>
            <a:r>
              <a:rPr lang="en-US" sz="1400" dirty="0" err="1">
                <a:latin typeface="Times New Roman" panose="02020603050405020304" pitchFamily="18" charset="0"/>
                <a:cs typeface="Times New Roman" panose="02020603050405020304" pitchFamily="18" charset="0"/>
              </a:rPr>
              <a:t>Repin</a:t>
            </a:r>
            <a:r>
              <a:rPr lang="en-US" sz="1400" dirty="0">
                <a:latin typeface="Times New Roman" panose="02020603050405020304" pitchFamily="18" charset="0"/>
                <a:cs typeface="Times New Roman" panose="02020603050405020304" pitchFamily="18" charset="0"/>
              </a:rPr>
              <a:t>, 1901</a:t>
            </a:r>
            <a:endParaRPr lang="en-US" dirty="0">
              <a:latin typeface="Times New Roman" panose="02020603050405020304" pitchFamily="18" charset="0"/>
              <a:cs typeface="Times New Roman" panose="02020603050405020304" pitchFamily="18" charset="0"/>
            </a:endParaRPr>
          </a:p>
        </p:txBody>
      </p:sp>
      <p:pic>
        <p:nvPicPr>
          <p:cNvPr id="6" name="Picture 5" descr="A person wearing a costume&#10;&#10;Description automatically generated">
            <a:extLst>
              <a:ext uri="{FF2B5EF4-FFF2-40B4-BE49-F238E27FC236}">
                <a16:creationId xmlns:a16="http://schemas.microsoft.com/office/drawing/2014/main" id="{F6598598-B66F-6E43-BF87-8C29D0728C70}"/>
              </a:ext>
            </a:extLst>
          </p:cNvPr>
          <p:cNvPicPr>
            <a:picLocks noChangeAspect="1"/>
          </p:cNvPicPr>
          <p:nvPr/>
        </p:nvPicPr>
        <p:blipFill>
          <a:blip r:embed="rId3"/>
          <a:stretch>
            <a:fillRect/>
          </a:stretch>
        </p:blipFill>
        <p:spPr>
          <a:xfrm>
            <a:off x="-265154" y="152400"/>
            <a:ext cx="4477926" cy="6858000"/>
          </a:xfrm>
          <a:prstGeom prst="rect">
            <a:avLst/>
          </a:prstGeom>
        </p:spPr>
      </p:pic>
    </p:spTree>
    <p:extLst>
      <p:ext uri="{BB962C8B-B14F-4D97-AF65-F5344CB8AC3E}">
        <p14:creationId xmlns:p14="http://schemas.microsoft.com/office/powerpoint/2010/main" val="153546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621485" y="393544"/>
            <a:ext cx="3190079" cy="5688050"/>
          </a:xfrm>
        </p:spPr>
        <p:txBody>
          <a:bodyPr>
            <a:noAutofit/>
          </a:bodyPr>
          <a:lstStyle/>
          <a:p>
            <a:pPr algn="l"/>
            <a:r>
              <a:rPr lang="en-US" sz="2000" i="1" dirty="0">
                <a:latin typeface="Times New Roman" panose="02020603050405020304" pitchFamily="18" charset="0"/>
                <a:cs typeface="Times New Roman" panose="02020603050405020304" pitchFamily="18" charset="0"/>
                <a:hlinkClick r:id="rId2"/>
              </a:rPr>
              <a:t>The Importance of Manet’s Conceptualization in Olympia and The Bar at the Folies-Bergère</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“Olympia in comparison, which took Manet six to seven years just to find a model that suited it, also has an expression of </a:t>
            </a:r>
            <a:r>
              <a:rPr lang="en-US" sz="2000" dirty="0" err="1">
                <a:latin typeface="Times New Roman" panose="02020603050405020304" pitchFamily="18" charset="0"/>
                <a:cs typeface="Times New Roman" panose="02020603050405020304" pitchFamily="18" charset="0"/>
              </a:rPr>
              <a:t>resignedness</a:t>
            </a:r>
            <a:r>
              <a:rPr lang="en-US" sz="2000" dirty="0">
                <a:latin typeface="Times New Roman" panose="02020603050405020304" pitchFamily="18" charset="0"/>
                <a:cs typeface="Times New Roman" panose="02020603050405020304" pitchFamily="18" charset="0"/>
              </a:rPr>
              <a:t>, but her stare is more bold as if she has grown accustomed to being stared at. The fact that Manet uses this resigned expression in multiple paintings indicates he was trying to make a statement about feelings of repressed women in his society” (Moffat ca. 2001)</a:t>
            </a:r>
          </a:p>
        </p:txBody>
      </p:sp>
      <p:sp>
        <p:nvSpPr>
          <p:cNvPr id="5" name="TextBox 4">
            <a:extLst>
              <a:ext uri="{FF2B5EF4-FFF2-40B4-BE49-F238E27FC236}">
                <a16:creationId xmlns:a16="http://schemas.microsoft.com/office/drawing/2014/main" id="{7D4B4788-6E2A-BD4C-A9A9-F4BE30382EED}"/>
              </a:ext>
            </a:extLst>
          </p:cNvPr>
          <p:cNvSpPr txBox="1"/>
          <p:nvPr/>
        </p:nvSpPr>
        <p:spPr>
          <a:xfrm>
            <a:off x="380435" y="5812971"/>
            <a:ext cx="5018879" cy="830997"/>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Olympia</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Oil on canvas, Édouard Manet, 1863</a:t>
            </a:r>
          </a:p>
          <a:p>
            <a:r>
              <a:rPr lang="en-US" sz="1600" dirty="0" err="1">
                <a:latin typeface="Times New Roman" panose="02020603050405020304" pitchFamily="18" charset="0"/>
                <a:cs typeface="Times New Roman" panose="02020603050405020304" pitchFamily="18" charset="0"/>
              </a:rPr>
              <a:t>Musée</a:t>
            </a:r>
            <a:r>
              <a:rPr lang="en-US" sz="1600" dirty="0">
                <a:latin typeface="Times New Roman" panose="02020603050405020304" pitchFamily="18" charset="0"/>
                <a:cs typeface="Times New Roman" panose="02020603050405020304" pitchFamily="18" charset="0"/>
              </a:rPr>
              <a:t> d'Orsay, Paris</a:t>
            </a:r>
          </a:p>
        </p:txBody>
      </p:sp>
      <p:pic>
        <p:nvPicPr>
          <p:cNvPr id="6" name="Picture 5" descr="A picture containing indoor, sitting, table, person&#10;&#10;Description automatically generated">
            <a:extLst>
              <a:ext uri="{FF2B5EF4-FFF2-40B4-BE49-F238E27FC236}">
                <a16:creationId xmlns:a16="http://schemas.microsoft.com/office/drawing/2014/main" id="{F18937FB-A37C-2848-AB6A-5B2BC23A1C4F}"/>
              </a:ext>
            </a:extLst>
          </p:cNvPr>
          <p:cNvPicPr>
            <a:picLocks noChangeAspect="1"/>
          </p:cNvPicPr>
          <p:nvPr/>
        </p:nvPicPr>
        <p:blipFill>
          <a:blip r:embed="rId3"/>
          <a:stretch>
            <a:fillRect/>
          </a:stretch>
        </p:blipFill>
        <p:spPr>
          <a:xfrm>
            <a:off x="380434" y="393543"/>
            <a:ext cx="7936251" cy="5375571"/>
          </a:xfrm>
          <a:prstGeom prst="rect">
            <a:avLst/>
          </a:prstGeom>
        </p:spPr>
      </p:pic>
    </p:spTree>
    <p:extLst>
      <p:ext uri="{BB962C8B-B14F-4D97-AF65-F5344CB8AC3E}">
        <p14:creationId xmlns:p14="http://schemas.microsoft.com/office/powerpoint/2010/main" val="348984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D70D5798-8F10-9A4D-8CE3-BC67E0EE3B9F}"/>
              </a:ext>
            </a:extLst>
          </p:cNvPr>
          <p:cNvPicPr>
            <a:picLocks noChangeAspect="1"/>
          </p:cNvPicPr>
          <p:nvPr/>
        </p:nvPicPr>
        <p:blipFill>
          <a:blip r:embed="rId2"/>
          <a:stretch>
            <a:fillRect/>
          </a:stretch>
        </p:blipFill>
        <p:spPr>
          <a:xfrm>
            <a:off x="1338775" y="524510"/>
            <a:ext cx="3970010" cy="5224780"/>
          </a:xfrm>
          <a:prstGeom prst="rect">
            <a:avLst/>
          </a:prstGeom>
        </p:spPr>
      </p:pic>
      <p:sp>
        <p:nvSpPr>
          <p:cNvPr id="8" name="TextBox 7">
            <a:extLst>
              <a:ext uri="{FF2B5EF4-FFF2-40B4-BE49-F238E27FC236}">
                <a16:creationId xmlns:a16="http://schemas.microsoft.com/office/drawing/2014/main" id="{E03A0583-7CEF-3D4D-B133-0FA974990B63}"/>
              </a:ext>
            </a:extLst>
          </p:cNvPr>
          <p:cNvSpPr txBox="1"/>
          <p:nvPr/>
        </p:nvSpPr>
        <p:spPr>
          <a:xfrm>
            <a:off x="1338774" y="5749290"/>
            <a:ext cx="3536105" cy="738664"/>
          </a:xfrm>
          <a:prstGeom prst="rect">
            <a:avLst/>
          </a:prstGeom>
          <a:noFill/>
        </p:spPr>
        <p:txBody>
          <a:bodyPr wrap="square" rtlCol="0">
            <a:spAutoFit/>
          </a:bodyPr>
          <a:lstStyle/>
          <a:p>
            <a:r>
              <a:rPr lang="en-US" sz="1400" i="1" dirty="0">
                <a:solidFill>
                  <a:srgbClr val="0070C0"/>
                </a:solidFill>
                <a:latin typeface="Palatino Linotype" panose="02040502050505030304" pitchFamily="18" charset="0"/>
              </a:rPr>
              <a:t>Self-Portrait </a:t>
            </a:r>
          </a:p>
          <a:p>
            <a:r>
              <a:rPr lang="en-US" sz="1400" dirty="0">
                <a:solidFill>
                  <a:srgbClr val="0070C0"/>
                </a:solidFill>
                <a:latin typeface="Palatino Linotype" panose="02040502050505030304" pitchFamily="18" charset="0"/>
              </a:rPr>
              <a:t>Oil on canvas, Vincent Van Gogh, 1889 </a:t>
            </a:r>
          </a:p>
          <a:p>
            <a:r>
              <a:rPr lang="en-US" sz="1400" dirty="0">
                <a:solidFill>
                  <a:srgbClr val="0070C0"/>
                </a:solidFill>
                <a:latin typeface="Palatino Linotype" panose="02040502050505030304" pitchFamily="18" charset="0"/>
                <a:cs typeface="Times New Roman" panose="02020603050405020304" pitchFamily="18" charset="0"/>
              </a:rPr>
              <a:t>Van Gogh Museum, Amsterdam</a:t>
            </a:r>
            <a:endParaRPr lang="en-US" sz="1400" dirty="0">
              <a:solidFill>
                <a:srgbClr val="0070C0"/>
              </a:solidFill>
              <a:latin typeface="Palatino Linotype" panose="02040502050505030304" pitchFamily="18" charset="0"/>
            </a:endParaRPr>
          </a:p>
        </p:txBody>
      </p:sp>
      <p:pic>
        <p:nvPicPr>
          <p:cNvPr id="4" name="Picture 3" descr="A picture containing text, book, person, indoor&#10;&#10;Description automatically generated">
            <a:extLst>
              <a:ext uri="{FF2B5EF4-FFF2-40B4-BE49-F238E27FC236}">
                <a16:creationId xmlns:a16="http://schemas.microsoft.com/office/drawing/2014/main" id="{BBAA2579-BF99-2044-929F-11D8AB03BC40}"/>
              </a:ext>
            </a:extLst>
          </p:cNvPr>
          <p:cNvPicPr>
            <a:picLocks noChangeAspect="1"/>
          </p:cNvPicPr>
          <p:nvPr/>
        </p:nvPicPr>
        <p:blipFill>
          <a:blip r:embed="rId3"/>
          <a:stretch>
            <a:fillRect/>
          </a:stretch>
        </p:blipFill>
        <p:spPr>
          <a:xfrm>
            <a:off x="6883216" y="524510"/>
            <a:ext cx="4075056" cy="5224780"/>
          </a:xfrm>
          <a:prstGeom prst="rect">
            <a:avLst/>
          </a:prstGeom>
        </p:spPr>
      </p:pic>
      <p:sp>
        <p:nvSpPr>
          <p:cNvPr id="11" name="TextBox 10">
            <a:extLst>
              <a:ext uri="{FF2B5EF4-FFF2-40B4-BE49-F238E27FC236}">
                <a16:creationId xmlns:a16="http://schemas.microsoft.com/office/drawing/2014/main" id="{0F3B1464-AD17-0847-A905-667C97674517}"/>
              </a:ext>
            </a:extLst>
          </p:cNvPr>
          <p:cNvSpPr txBox="1"/>
          <p:nvPr/>
        </p:nvSpPr>
        <p:spPr>
          <a:xfrm>
            <a:off x="6883215" y="5749290"/>
            <a:ext cx="4075056" cy="738664"/>
          </a:xfrm>
          <a:prstGeom prst="rect">
            <a:avLst/>
          </a:prstGeom>
          <a:noFill/>
        </p:spPr>
        <p:txBody>
          <a:bodyPr wrap="square" rtlCol="0">
            <a:spAutoFit/>
          </a:bodyPr>
          <a:lstStyle/>
          <a:p>
            <a:r>
              <a:rPr lang="en-US" sz="1400" i="1" dirty="0">
                <a:solidFill>
                  <a:srgbClr val="0070C0"/>
                </a:solidFill>
                <a:latin typeface="Palatino Linotype" panose="02040502050505030304" pitchFamily="18" charset="0"/>
              </a:rPr>
              <a:t>Sorrowing Old Man (‘At Eternity’s Gate’)</a:t>
            </a:r>
          </a:p>
          <a:p>
            <a:r>
              <a:rPr lang="en-US" sz="1400" dirty="0">
                <a:solidFill>
                  <a:srgbClr val="0070C0"/>
                </a:solidFill>
                <a:latin typeface="Palatino Linotype" panose="02040502050505030304" pitchFamily="18" charset="0"/>
              </a:rPr>
              <a:t>Oil on canvas, Vincent Van Gogh, 1890 </a:t>
            </a:r>
          </a:p>
          <a:p>
            <a:r>
              <a:rPr lang="en-US" sz="1400" dirty="0" err="1">
                <a:solidFill>
                  <a:srgbClr val="0070C0"/>
                </a:solidFill>
                <a:latin typeface="Palatino Linotype" panose="02040502050505030304" pitchFamily="18" charset="0"/>
              </a:rPr>
              <a:t>Kröller</a:t>
            </a:r>
            <a:r>
              <a:rPr lang="en-US" sz="1400" dirty="0">
                <a:solidFill>
                  <a:srgbClr val="0070C0"/>
                </a:solidFill>
                <a:latin typeface="Palatino Linotype" panose="02040502050505030304" pitchFamily="18" charset="0"/>
              </a:rPr>
              <a:t>-Müller Museum, </a:t>
            </a:r>
            <a:r>
              <a:rPr lang="en-US" sz="1400" dirty="0" err="1">
                <a:solidFill>
                  <a:srgbClr val="0070C0"/>
                </a:solidFill>
                <a:latin typeface="Palatino Linotype" panose="02040502050505030304" pitchFamily="18" charset="0"/>
              </a:rPr>
              <a:t>Otterlo</a:t>
            </a:r>
            <a:r>
              <a:rPr lang="en-US" sz="1400" dirty="0">
                <a:solidFill>
                  <a:srgbClr val="0070C0"/>
                </a:solidFill>
                <a:latin typeface="Palatino Linotype" panose="02040502050505030304" pitchFamily="18" charset="0"/>
              </a:rPr>
              <a:t>, Netherlands</a:t>
            </a:r>
          </a:p>
        </p:txBody>
      </p:sp>
    </p:spTree>
    <p:extLst>
      <p:ext uri="{BB962C8B-B14F-4D97-AF65-F5344CB8AC3E}">
        <p14:creationId xmlns:p14="http://schemas.microsoft.com/office/powerpoint/2010/main" val="308913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3A0583-7CEF-3D4D-B133-0FA974990B63}"/>
              </a:ext>
            </a:extLst>
          </p:cNvPr>
          <p:cNvSpPr txBox="1"/>
          <p:nvPr/>
        </p:nvSpPr>
        <p:spPr>
          <a:xfrm>
            <a:off x="5159828" y="5749290"/>
            <a:ext cx="4267201" cy="738664"/>
          </a:xfrm>
          <a:prstGeom prst="rect">
            <a:avLst/>
          </a:prstGeom>
          <a:noFill/>
        </p:spPr>
        <p:txBody>
          <a:bodyPr wrap="square" rtlCol="0">
            <a:spAutoFit/>
          </a:bodyPr>
          <a:lstStyle/>
          <a:p>
            <a:r>
              <a:rPr lang="en-US" sz="1400" i="1" dirty="0">
                <a:solidFill>
                  <a:srgbClr val="0070C0"/>
                </a:solidFill>
                <a:latin typeface="Palatino Linotype" panose="02040502050505030304" pitchFamily="18" charset="0"/>
              </a:rPr>
              <a:t>Contes </a:t>
            </a:r>
            <a:r>
              <a:rPr lang="en-US" sz="1400" i="1" dirty="0" err="1">
                <a:solidFill>
                  <a:srgbClr val="0070C0"/>
                </a:solidFill>
                <a:latin typeface="Palatino Linotype" panose="02040502050505030304" pitchFamily="18" charset="0"/>
              </a:rPr>
              <a:t>barbares</a:t>
            </a:r>
            <a:r>
              <a:rPr lang="en-US" sz="1400" i="1" dirty="0">
                <a:solidFill>
                  <a:srgbClr val="0070C0"/>
                </a:solidFill>
                <a:latin typeface="Palatino Linotype" panose="02040502050505030304" pitchFamily="18" charset="0"/>
              </a:rPr>
              <a:t> (Barbarian Tales</a:t>
            </a:r>
            <a:r>
              <a:rPr lang="en-US" sz="1400" dirty="0">
                <a:solidFill>
                  <a:srgbClr val="0070C0"/>
                </a:solidFill>
                <a:latin typeface="Palatino Linotype" panose="02040502050505030304" pitchFamily="18" charset="0"/>
              </a:rPr>
              <a:t>)</a:t>
            </a:r>
          </a:p>
          <a:p>
            <a:r>
              <a:rPr lang="en-US" sz="1400" dirty="0">
                <a:solidFill>
                  <a:srgbClr val="0070C0"/>
                </a:solidFill>
                <a:latin typeface="Palatino Linotype" panose="02040502050505030304" pitchFamily="18" charset="0"/>
              </a:rPr>
              <a:t>Oil on canvas, Paul Gauguin, 1902 </a:t>
            </a:r>
          </a:p>
          <a:p>
            <a:r>
              <a:rPr lang="en-US" sz="1400" dirty="0">
                <a:solidFill>
                  <a:srgbClr val="0070C0"/>
                </a:solidFill>
                <a:latin typeface="Palatino Linotype" panose="02040502050505030304" pitchFamily="18" charset="0"/>
                <a:cs typeface="Times New Roman" panose="02020603050405020304" pitchFamily="18" charset="0"/>
              </a:rPr>
              <a:t>Museum </a:t>
            </a:r>
            <a:r>
              <a:rPr lang="en-US" sz="1400" dirty="0" err="1">
                <a:solidFill>
                  <a:srgbClr val="0070C0"/>
                </a:solidFill>
                <a:latin typeface="Palatino Linotype" panose="02040502050505030304" pitchFamily="18" charset="0"/>
                <a:cs typeface="Times New Roman" panose="02020603050405020304" pitchFamily="18" charset="0"/>
              </a:rPr>
              <a:t>Folkwang</a:t>
            </a:r>
            <a:r>
              <a:rPr lang="en-US" sz="1400" dirty="0">
                <a:solidFill>
                  <a:srgbClr val="0070C0"/>
                </a:solidFill>
                <a:latin typeface="Palatino Linotype" panose="02040502050505030304" pitchFamily="18" charset="0"/>
                <a:cs typeface="Times New Roman" panose="02020603050405020304" pitchFamily="18" charset="0"/>
              </a:rPr>
              <a:t>, Essen, Germany</a:t>
            </a:r>
            <a:endParaRPr lang="en-US" sz="1400" dirty="0">
              <a:solidFill>
                <a:srgbClr val="0070C0"/>
              </a:solidFill>
              <a:latin typeface="Palatino Linotype" panose="02040502050505030304" pitchFamily="18" charset="0"/>
            </a:endParaRPr>
          </a:p>
        </p:txBody>
      </p:sp>
      <p:pic>
        <p:nvPicPr>
          <p:cNvPr id="6" name="Picture 5" descr="A group of people posing for the camera&#10;&#10;Description automatically generated">
            <a:extLst>
              <a:ext uri="{FF2B5EF4-FFF2-40B4-BE49-F238E27FC236}">
                <a16:creationId xmlns:a16="http://schemas.microsoft.com/office/drawing/2014/main" id="{30F33A9E-39AA-024D-B91D-6BDD12E1372D}"/>
              </a:ext>
            </a:extLst>
          </p:cNvPr>
          <p:cNvPicPr>
            <a:picLocks noChangeAspect="1"/>
          </p:cNvPicPr>
          <p:nvPr/>
        </p:nvPicPr>
        <p:blipFill>
          <a:blip r:embed="rId2"/>
          <a:stretch>
            <a:fillRect/>
          </a:stretch>
        </p:blipFill>
        <p:spPr>
          <a:xfrm>
            <a:off x="0" y="0"/>
            <a:ext cx="4651354" cy="6858000"/>
          </a:xfrm>
          <a:prstGeom prst="rect">
            <a:avLst/>
          </a:prstGeom>
        </p:spPr>
      </p:pic>
      <p:sp>
        <p:nvSpPr>
          <p:cNvPr id="10" name="Title 1">
            <a:extLst>
              <a:ext uri="{FF2B5EF4-FFF2-40B4-BE49-F238E27FC236}">
                <a16:creationId xmlns:a16="http://schemas.microsoft.com/office/drawing/2014/main" id="{1542AD83-D575-104D-AFBD-4A29C8543966}"/>
              </a:ext>
            </a:extLst>
          </p:cNvPr>
          <p:cNvSpPr>
            <a:spLocks noGrp="1"/>
          </p:cNvSpPr>
          <p:nvPr>
            <p:ph type="ctrTitle"/>
          </p:nvPr>
        </p:nvSpPr>
        <p:spPr>
          <a:xfrm>
            <a:off x="5159829" y="393544"/>
            <a:ext cx="6161314" cy="5071085"/>
          </a:xfrm>
        </p:spPr>
        <p:txBody>
          <a:bodyPr>
            <a:noAutofit/>
          </a:bodyPr>
          <a:lstStyle/>
          <a:p>
            <a:pPr algn="l"/>
            <a:r>
              <a:rPr lang="en-US" sz="2400" dirty="0">
                <a:latin typeface="Times New Roman" panose="02020603050405020304" pitchFamily="18" charset="0"/>
                <a:cs typeface="Times New Roman" panose="02020603050405020304" pitchFamily="18" charset="0"/>
              </a:rPr>
              <a:t>Past and present meet in this painting imbued with the painter's clearly discernable death wish. Pointing to the past is especially the depiction of his friend Jacob Meyer de </a:t>
            </a:r>
            <a:r>
              <a:rPr lang="en-US" sz="2400" dirty="0" err="1">
                <a:latin typeface="Times New Roman" panose="02020603050405020304" pitchFamily="18" charset="0"/>
                <a:cs typeface="Times New Roman" panose="02020603050405020304" pitchFamily="18" charset="0"/>
              </a:rPr>
              <a:t>Haan</a:t>
            </a:r>
            <a:r>
              <a:rPr lang="en-US" sz="2400" dirty="0">
                <a:latin typeface="Times New Roman" panose="02020603050405020304" pitchFamily="18" charset="0"/>
                <a:cs typeface="Times New Roman" panose="02020603050405020304" pitchFamily="18" charset="0"/>
              </a:rPr>
              <a:t>, who had died in 1895 and who he had met in 1889 in La </a:t>
            </a:r>
            <a:r>
              <a:rPr lang="en-US" sz="2400" dirty="0" err="1">
                <a:latin typeface="Times New Roman" panose="02020603050405020304" pitchFamily="18" charset="0"/>
                <a:cs typeface="Times New Roman" panose="02020603050405020304" pitchFamily="18" charset="0"/>
              </a:rPr>
              <a:t>Pouldu</a:t>
            </a:r>
            <a:r>
              <a:rPr lang="en-US" sz="2400" dirty="0">
                <a:latin typeface="Times New Roman" panose="02020603050405020304" pitchFamily="18" charset="0"/>
                <a:cs typeface="Times New Roman" panose="02020603050405020304" pitchFamily="18" charset="0"/>
              </a:rPr>
              <a:t> in Brittany, where Gauguin had painted a portrait of him with the strange title of Nirvana. 13 years later Gauguin re-used this diabolic-looking image of his friend in the middle of a South Sea landscape. White tufts of smoke seem like departing clouds after a cleansing shower, fruit like sacrificial offerings, and the lilies are ancient symbols for a simultaneous announcement of life and death.</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hlinkClick r:id="rId3"/>
              </a:rPr>
              <a:t>Barbarian Tales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90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3A0583-7CEF-3D4D-B133-0FA974990B63}"/>
              </a:ext>
            </a:extLst>
          </p:cNvPr>
          <p:cNvSpPr txBox="1"/>
          <p:nvPr/>
        </p:nvSpPr>
        <p:spPr>
          <a:xfrm>
            <a:off x="5595257" y="5900057"/>
            <a:ext cx="6139542" cy="954107"/>
          </a:xfrm>
          <a:prstGeom prst="rect">
            <a:avLst/>
          </a:prstGeom>
          <a:noFill/>
        </p:spPr>
        <p:txBody>
          <a:bodyPr wrap="square" rtlCol="0">
            <a:spAutoFit/>
          </a:bodyPr>
          <a:lstStyle/>
          <a:p>
            <a:r>
              <a:rPr lang="en-US" sz="1400" i="1" dirty="0">
                <a:solidFill>
                  <a:srgbClr val="0070C0"/>
                </a:solidFill>
                <a:latin typeface="Palatino Linotype" panose="02040502050505030304" pitchFamily="18" charset="0"/>
              </a:rPr>
              <a:t>The Scream</a:t>
            </a:r>
          </a:p>
          <a:p>
            <a:r>
              <a:rPr lang="en-US" sz="1400" dirty="0">
                <a:solidFill>
                  <a:srgbClr val="0070C0"/>
                </a:solidFill>
                <a:latin typeface="Palatino Linotype" panose="02040502050505030304" pitchFamily="18" charset="0"/>
              </a:rPr>
              <a:t>Oil, tempera, pastel and crayon on cardboard.</a:t>
            </a:r>
          </a:p>
          <a:p>
            <a:r>
              <a:rPr lang="en-US" sz="1400" dirty="0">
                <a:solidFill>
                  <a:srgbClr val="0070C0"/>
                </a:solidFill>
                <a:latin typeface="Palatino Linotype" panose="02040502050505030304" pitchFamily="18" charset="0"/>
              </a:rPr>
              <a:t>Edvard Munch, 1893</a:t>
            </a:r>
          </a:p>
          <a:p>
            <a:r>
              <a:rPr lang="en-US" sz="1400" dirty="0">
                <a:solidFill>
                  <a:srgbClr val="0070C0"/>
                </a:solidFill>
                <a:latin typeface="Palatino Linotype" panose="02040502050505030304" pitchFamily="18" charset="0"/>
              </a:rPr>
              <a:t>Munch Museum, Oslo</a:t>
            </a:r>
          </a:p>
        </p:txBody>
      </p:sp>
      <p:sp>
        <p:nvSpPr>
          <p:cNvPr id="10" name="Title 1">
            <a:extLst>
              <a:ext uri="{FF2B5EF4-FFF2-40B4-BE49-F238E27FC236}">
                <a16:creationId xmlns:a16="http://schemas.microsoft.com/office/drawing/2014/main" id="{1542AD83-D575-104D-AFBD-4A29C8543966}"/>
              </a:ext>
            </a:extLst>
          </p:cNvPr>
          <p:cNvSpPr>
            <a:spLocks noGrp="1"/>
          </p:cNvSpPr>
          <p:nvPr>
            <p:ph type="ctrTitle"/>
          </p:nvPr>
        </p:nvSpPr>
        <p:spPr>
          <a:xfrm>
            <a:off x="5595257" y="393544"/>
            <a:ext cx="6357257" cy="5354113"/>
          </a:xfrm>
        </p:spPr>
        <p:txBody>
          <a:bodyPr>
            <a:noAutofit/>
          </a:bodyPr>
          <a:lstStyle/>
          <a:p>
            <a:pPr algn="l"/>
            <a:r>
              <a:rPr lang="en-US" sz="2800" i="1" dirty="0">
                <a:latin typeface="Times New Roman" panose="02020603050405020304" pitchFamily="18" charset="0"/>
                <a:cs typeface="Times New Roman" panose="02020603050405020304" pitchFamily="18" charset="0"/>
                <a:hlinkClick r:id="rId2"/>
              </a:rPr>
              <a:t>The Scream</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Munch's </a:t>
            </a:r>
            <a:r>
              <a:rPr lang="en-US" sz="2000" i="1" dirty="0">
                <a:latin typeface="Times New Roman" panose="02020603050405020304" pitchFamily="18" charset="0"/>
                <a:cs typeface="Times New Roman" panose="02020603050405020304" pitchFamily="18" charset="0"/>
              </a:rPr>
              <a:t>The Scream </a:t>
            </a:r>
            <a:r>
              <a:rPr lang="en-US" sz="2000" dirty="0">
                <a:latin typeface="Times New Roman" panose="02020603050405020304" pitchFamily="18" charset="0"/>
                <a:cs typeface="Times New Roman" panose="02020603050405020304" pitchFamily="18" charset="0"/>
              </a:rPr>
              <a:t>is an icon of modern art, the </a:t>
            </a:r>
            <a:r>
              <a:rPr lang="en-US" sz="2000" i="1" dirty="0">
                <a:latin typeface="Times New Roman" panose="02020603050405020304" pitchFamily="18" charset="0"/>
                <a:cs typeface="Times New Roman" panose="02020603050405020304" pitchFamily="18" charset="0"/>
              </a:rPr>
              <a:t>Mona Lisa </a:t>
            </a:r>
            <a:r>
              <a:rPr lang="en-US" sz="2000" dirty="0">
                <a:latin typeface="Times New Roman" panose="02020603050405020304" pitchFamily="18" charset="0"/>
                <a:cs typeface="Times New Roman" panose="02020603050405020304" pitchFamily="18" charset="0"/>
              </a:rPr>
              <a:t>for our time. As Leonardo da Vinci evoked a Renaissance ideal of serenity and self-control, Munch defined how we see our own age—wracked with anxiety and uncertainty.</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Essentially </a:t>
            </a:r>
            <a:r>
              <a:rPr lang="en-US" sz="2000" i="1" dirty="0">
                <a:latin typeface="Times New Roman" panose="02020603050405020304" pitchFamily="18" charset="0"/>
                <a:cs typeface="Times New Roman" panose="02020603050405020304" pitchFamily="18" charset="0"/>
              </a:rPr>
              <a:t>The Scream</a:t>
            </a:r>
            <a:r>
              <a:rPr lang="en-US" sz="2000" dirty="0">
                <a:latin typeface="Times New Roman" panose="02020603050405020304" pitchFamily="18" charset="0"/>
                <a:cs typeface="Times New Roman" panose="02020603050405020304" pitchFamily="18" charset="0"/>
              </a:rPr>
              <a:t> is autobiographical, an expressionistic construction based on Munch's actual experience of a scream piercing through nature while on a walk, after his two companions, seen in the background, had left him.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Here, however, in depicting his own morbid experience, he has let go, and allowed the foreground figure to become distorted by the subjectivized flow of nature; the scream could be interpreted as expressing the agony of the obliteration of human personality by this unifying force.</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pic>
        <p:nvPicPr>
          <p:cNvPr id="5" name="Picture 4" descr="A close up of wood&#10;&#10;Description automatically generated">
            <a:extLst>
              <a:ext uri="{FF2B5EF4-FFF2-40B4-BE49-F238E27FC236}">
                <a16:creationId xmlns:a16="http://schemas.microsoft.com/office/drawing/2014/main" id="{95747650-FB31-9541-A431-CBF0A4ABEB82}"/>
              </a:ext>
            </a:extLst>
          </p:cNvPr>
          <p:cNvPicPr>
            <a:picLocks noChangeAspect="1"/>
          </p:cNvPicPr>
          <p:nvPr/>
        </p:nvPicPr>
        <p:blipFill>
          <a:blip r:embed="rId3"/>
          <a:stretch>
            <a:fillRect/>
          </a:stretch>
        </p:blipFill>
        <p:spPr>
          <a:xfrm>
            <a:off x="0" y="0"/>
            <a:ext cx="5431536" cy="6858000"/>
          </a:xfrm>
          <a:prstGeom prst="rect">
            <a:avLst/>
          </a:prstGeom>
        </p:spPr>
      </p:pic>
    </p:spTree>
    <p:extLst>
      <p:ext uri="{BB962C8B-B14F-4D97-AF65-F5344CB8AC3E}">
        <p14:creationId xmlns:p14="http://schemas.microsoft.com/office/powerpoint/2010/main" val="2670259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35261</TotalTime>
  <Words>1754</Words>
  <Application>Microsoft Macintosh PowerPoint</Application>
  <PresentationFormat>Widescreen</PresentationFormat>
  <Paragraphs>152</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Big Caslon Medium</vt:lpstr>
      <vt:lpstr>Calibri</vt:lpstr>
      <vt:lpstr>Calibri Light</vt:lpstr>
      <vt:lpstr>Palatino Linotype</vt:lpstr>
      <vt:lpstr>Times New Roman</vt:lpstr>
      <vt:lpstr>Office Theme</vt:lpstr>
      <vt:lpstr>Philosophy of Art </vt:lpstr>
      <vt:lpstr>Count Lev Nikolayevich Tolstoy (1828-19210) is generally regarded as one of the greatest novelists of all time. He is best known for the novels War and Peace (1869) and Anna Karenina (1877). In the 1870s Tolstoy experienced a profound moral crisis, followed by what he regarded as an equally profound spiritual awakening, as outlined in his non-fiction work A Confession (1882). His literal interpretation of the ethical teachings of Jesus, centering on the Sermon on the Mount, caused him to become a fervent Christian anarchist and pacifist. Tolstoy's ideas on nonviolent resistance, expressed in such works as The Kingdom of God Is Within You (1894), had a profound impact on such pivotal 20th-century figures as Mahatma Gandhi and Martin Luther King Jr.  “He offers the strongest account available of a view of art that is held by many people—that art succeeds when it arouses and transmits emotion, when it brings people together and enriches their common humanity” (Ross 1994, 177).</vt:lpstr>
      <vt:lpstr> What is Art?  One of the commonest beliefs about art is that it is essentially a form of expression, what is more, the expression of feeling. This view is so common that it is often simply assumed to be true by students, critics, and artists.   Tolstoy put forth the view that art is the communication of feelings from artist to viewer through certain external signs. Artists are people inspired by emotional experiences. Artists use their skill with words, paint, music, movement, etc., to embody their emotions in a work of art with a view to stimulating the same emotion in an audience.  “The activity of art is based on the fact that a man receiving through his sense of hearing or sight another man’s expression of feeling, is capable of experiencing the emotion which moved the man who expressed it” (Tolstoy 1994, 178).</vt:lpstr>
      <vt:lpstr>To take  the simplest example: one man laughs and another, who hears, becomes merry; or a man weeps and another, who hears, feels sorrow. A man is excited or irritated, and another man, seeing him, is brought to a similar state of mind. By his movements or by the sound of his voice a man expresses courage and determination or sadness and calmness, and this state of mind passes on to others… . And it is on this capacity of man to receive another man’s expression of feeling, and to experience those feelings himself, that the activity of art is based” (Tolstoy 1994, 178).  “To evoke in oneself a feeling one has once experienced and, having evoked it in oneself then by means of movements, lines, colours, sounds, or forms expressed in words, so to transmit that feeling that others experience the same feeling—this is the activity of art.  Art is a human activity consisting in this, that one man consciously, by means of certain external signs, hands on to others feelings he has lived through, and that others are infected by these feelings and also experience them….” (Tolstoy 1994, 179).</vt:lpstr>
      <vt:lpstr> “Without Art Mankind Could Not Exist”: Leo Tolstoy’s Essay What is Art?  “If a man is infected by the author’s condition of the soul, if he feels this emotion and this union with others, then the object which has affected this is art; but if there be no such infection, if there be not this union with the author and with others who are moved by the same work—then it is not art. And not only infection a sure sign of art, but the degree of infectiousness is also the sole measure of excellence in art . The stronger the infection the better is the art, as art, speaking now apart from its subject-matter—that is, not considering the quality of the feeling it transmits” (Tolstoy 1994, 179).</vt:lpstr>
      <vt:lpstr>The Importance of Manet’s Conceptualization in Olympia and The Bar at the Folies-Bergère  “Olympia in comparison, which took Manet six to seven years just to find a model that suited it, also has an expression of resignedness, but her stare is more bold as if she has grown accustomed to being stared at. The fact that Manet uses this resigned expression in multiple paintings indicates he was trying to make a statement about feelings of repressed women in his society” (Moffat ca. 2001)</vt:lpstr>
      <vt:lpstr>PowerPoint Presentation</vt:lpstr>
      <vt:lpstr>Past and present meet in this painting imbued with the painter's clearly discernable death wish. Pointing to the past is especially the depiction of his friend Jacob Meyer de Haan, who had died in 1895 and who he had met in 1889 in La Pouldu in Brittany, where Gauguin had painted a portrait of him with the strange title of Nirvana. 13 years later Gauguin re-used this diabolic-looking image of his friend in the middle of a South Sea landscape. White tufts of smoke seem like departing clouds after a cleansing shower, fruit like sacrificial offerings, and the lilies are ancient symbols for a simultaneous announcement of life and death.  Barbarian Tales</vt:lpstr>
      <vt:lpstr>The Scream  Munch's The Scream is an icon of modern art, the Mona Lisa for our time. As Leonardo da Vinci evoked a Renaissance ideal of serenity and self-control, Munch defined how we see our own age—wracked with anxiety and uncertainty.  Essentially The Scream is autobiographical, an expressionistic construction based on Munch's actual experience of a scream piercing through nature while on a walk, after his two companions, seen in the background, had left him.   Here, however, in depicting his own morbid experience, he has let go, and allowed the foreground figure to become distorted by the subjectivized flow of nature; the scream could be interpreted as expressing the agony of the obliteration of human personality by this unifying force. </vt:lpstr>
      <vt:lpstr>  “And on the degree of the infectiousness of art depends on three conditions:  (1) On the greater or lesser individuality of the feeling transmitted; (2) on the greater or lesser clearness with which the feeling is transmitted; (3) on the sincerity of the artist, that is, on the greater or lesser force with which the artist himself feels the emotion he transmits” (Tolstoy 1994, 180).</vt:lpstr>
      <vt:lpstr>What is Art?  Benedetto Croce was an Italian philosopher, historian, and politician. He is most famous in the Philosophy of Art for developing the notion of art as expression. The clearest statement of his view is the essay, “What is Art”? The title is an obvious reference to Tolstoy’s book of the same name. He was trying to distance his expression theory from Tolstoy’s, though it is not easy to see just where this difference lies.   His main thesis is that art is intuition, which can also be understood as expression. </vt:lpstr>
      <vt:lpstr> The question as to what is art,—I will say at once, in the simplest manner, that art is vision or intuition. The artist produces an image or a phantasm; and he who enjoys art turns his gaze upon the point to which the artist has pointed, looks through the chink which he has opened, and reproduces that image in himself. “Intuition,” “vision,” “contemplation,” “imagination,” “fancy,” “figurations,” “representations,” and so on, are words continually recurring, like synonyms, when discoursing upon art, and they all lead the mind to the same conceptual sphere which indicates general agreement.” </vt:lpstr>
      <vt:lpstr> The most striking difference with Tolstoy’s theory is the absence of any reference to art’s effect upon the audience. What does he mean, and why does he say it, when he says that ‘art is intuition’?  It is best not to start with first question, as the term ‘intuition’ did not catch on widely, and its everyday meaning is unhelpful. It is sufficient to take it simply as a marker for what is special and distinctive about art. His method is like via negativa, the method of determining the nature of something by making clear what it is not. </vt:lpstr>
      <vt:lpstr> I. Art is not the physical thing—paint on canvas, bronze, etc.   Croce’s first distinction is between art and the physical object. This reflects the plausible claim that art cannot be identified with its physical embodiment. There is more to painting than pigments on canvas, and it is in this ‘more’ that the real painting lies. </vt:lpstr>
      <vt:lpstr>II. Art is not anything utilitarian  Croce denies that art has anything ‘utilitarian’ about it. This also captures a common thought. Most people accept this distinction; but Croce adds a further contention that being productive of pleasure is also a utilitarian end, and thus to be discounted. Most people would not readily agree with this since art seems intrinsically connected with pleasure; for Croce, however, the fact that a thing gives pleasure is insufficient to make it art. This seems obvious and thus requires the further distinction of “aesthetic pleasure.” Thus one still needs an explanation of what makes the pleasure “aesthetic.” </vt:lpstr>
      <vt:lpstr>III. Art is not a ‘moral act’  For Croce, art does not originate from an act of will. While it makes sense to say that an artistic image can be of something morally praiseworthy or blameworthy, it makes no sense to say that the image is itself either of these things, </vt:lpstr>
      <vt:lpstr>IV. Art is not conceptual knowledge  It is here that the term “intuition” becomes clearer. Conceptual knowledge (philosophy, history, science) is founded upon a distinction between reality and unreality—basically the representational theory of knowledge. For Croce, intuition refers precisely to lack of distinction between reality and unreality. Unlike a scientific theory, a work of art is sufficient to itself. Its value is not measured by its verisimilitude. To understand it’s meaning we need only look at the work itself and can ignore the world beyond the work—whether it represents the world accurately is irrelevant to its aesthetic worth. </vt:lpstr>
      <vt:lpstr>If art is not physical, utilitarian, moral, or productive of knowledge, then what is it? Croce’s answer:  “Art is symbol, all symbol, that is all significant. But symbol of what? Signifying what? Intuition is truly artistic, is truly intuition and not a chaotic accumulation of images, only when it has a vital principle which animates it and makes for its complete unit.”  In short, the images of art proper are symbolic expressions of feeling. </vt:lpstr>
      <vt:lpstr>Principles of Art  A more sophisticated version of expression theory is found in R.G. Collingwood’s Principles of Art (1938). Collingwood’s theory is based on admiration and awareness of defects of Croce’s theory. He repudiates several features of prior expression theory. Art is thus not concerned with the arousal of emotion at all. He also rejects the notion that art is the expression of an emotion that pre-exists the work. Thus imagination plays a central role in Collingwood’s theory. Art has two equally crucial elements: expression and imagination. </vt:lpstr>
      <vt:lpstr>Principles of Art  In our selection from his book, Collingwood begins by trying to distinguish art from craft. He then explains the chief characteristics of what is meant by ‘craft’:  1) “Craft always involves a distinction between means and end” (Collingwood 1994, 192).   If you are making something just to achieve a certain end, say making a teapot from clay, then it is craft and not art.  </vt:lpstr>
      <vt:lpstr>Principles of Art  2) Craft involves “a distinction between planning and execution” (Collingwood 1994, 193). If one already has an idea of what one is making, and thus the result is preconceived, then it is craft.  3) In craft the end is thought out first, then the means to achieve that end. But then, in executing the work, producing it, ”the means come first, and the end is reached through them” (Collingwood 1994, 193).  </vt:lpstr>
      <vt:lpstr>Principles of Art  4) In craft there is a distinction between raw material and finished product. “The raw material is found ready made before the special work of the craft begins” (Collingwood 1994, 193).  5) In craft there is a distinction between from and matter. “The matter is what is identical in the raw material and the finished product; the form is what is different, what the exercise of the craft changes” (Collingwood 1994, 193).  </vt:lpstr>
      <vt:lpstr>Principles of Art  6) In craft there is a hierarchical relation between various crafts, a hierarchy of “materials, of means, and of parts” (Collingwood 1994, 193).  He goes on to conclude this section by admitting that these features do not completely capture the notion of craft; but he thinks that “where most of them are absent from a certain activity that activity is not craft” (Collingwood 1994, 194).  </vt:lpstr>
      <vt:lpstr>Principles of Art  Then he goes on to suggest some things that are different about art. The first point is that the distinction between means and end is not so necessary in a work of art.   He admits at first that a “poem is the means to the production of a certain state of mind in the audience” (Collingwood 1994, 194). But then he goes on to question this:  “Suppose a poet had read his verses to an audience, hoping that they would produce a certain result; and suppose the result were different, would that in itself prove the poem a bad one?” (Collingwood 1994, 194).  </vt:lpstr>
      <vt:lpstr>Principles of Art  He also suggests the distinction between planning and execution are not as essential in art as they are in craft.   “Or suppose a sculptor were not making a Madonna and child, three feet high, in Hoptonwood stone, guaranteed to placate the chancellor of the diocese and obtain a faculty for placing it in the vacant niche over a certain church door; but were simply playing about with clay, and found the clay under his fingers turning into a little dancing man: is this not a work of art because it was done without being planned in advance?” (Collingwood 1994, 195).  </vt:lpstr>
      <vt:lpstr>Principles of Art  He also suggests the distinction raw material and finished product breaks down in thinking about the work of art. What is the raw material of a poem? He goes on to say it is not like in craft, but perhaps there is a raw material of a different kind. And here is where we see his notion of art as expression start to become clear. The raw material of a poem can be a feeling of emotion. He quotes the German poet Heinrich Heine:   “Aus meinem grossen Schmerzen mach’ ich die kleinen Lieder” [Out of my great pain I make little songs] (Collingwood 1994, 196).  </vt:lpstr>
      <vt:lpstr>Principles of Art  He continues to point out the other distinctions that are crucial for craft, the distinction between form and matter, and the hierarchy that is characteristic of crafts breaks down in thinking about art. So then he gets to the question of what art is.  Our first question is this. Since the artist proper has something to do with emotion, and what he does with it is not to arouse it, what is it that he does?” (Collingwood 1994, 197).  </vt:lpstr>
      <vt:lpstr>For Collingwood, a work of art expresses emotion, but its creation and appreciation are both acts of imagination. He rejects the notion that art is the expression of an emotion that pre-exists in the object, the painting or sculpture or whatever work of art one may be considering. The real work of art thus really exists only in the imagination. Works of art thus must be recreated in the minds of their audience. The process of artistic creation is thus not a matter of making external what already exists internally. It is instead, a process of imaginative discovery. Thus the peculiar value of art is self-knowledge.   </vt:lpstr>
      <vt:lpstr>For Collingwood, a work of art expresses emotion, but its creation and appreciation are both acts of imagination. He rejects the notion that art is the expression of an emotion that pre-exists in the object, the painting or sculpture or whatever work of art one may be considering. The real work of art thus really exists only in the imagination. Works of art thus must be recreated in the minds of their audience. The process of artistic creation is thus not a matter of making external what already exists internally.   It is interesting to compare what he says about the expression of emotion to what Aristotle and then Nietzsche said about tragedy. He says that in expressing his emotions, the mind of the poet “is somehow lightened and eased” (Collingwood 1994, 198). He goes on to suggest that it resembles Aristotle’s notion of “catharsis.”   </vt:lpstr>
      <vt:lpstr>“The expression of an emotion by speech may be addressed to some one; but if so it is not done with the intention of arousing a like emotion in him. If there is any effect which we wish to produce in the hearer, it is only the effect which we call making him understand how we feel” (Collingwood 1994, 198).  “It follows from this that the expression of emotion, simply as expression, is not addressed to any particular audience. It is addressed primarily to the speaker himself, and secondarily to any one who can understand” (Collingwood 1994, 198).   </vt:lpstr>
      <vt:lpstr>“The act of expressing it is therefore an exploration of his own emotions. He is trying to find out what these emotions are” (Collingwood 1994, 198).  “Expression is an activity of which there can be no technique…” (Collingwood 1994, 1999).  He then makes a crucial distinction between expressing and emotion and betraying an emotion. “The characteristic mark of expression proper is lucidity or intelligibility.  . . . The artist never rants” (Collingwood 1994, 1999). </vt:lpstr>
      <vt:lpstr>“But if his business is not amusement but art, the object at which he is aiming is not to produce a preconceived emotional effect on his audience but by means of a system of expressions, or language, composed partly of speech and partly of gesture, to explore his own emotions: to discover emotions in himself of which he was unaware, and, by permitting the audience to witness the discovery, enable them to make a similar discovery about themselves. In that case it is not her ability to weep real tears that would mark out a good actress; it is her ability to make it clear to herself and her audience what the tears are about” (Collingwood 1994, 199). </vt:lpstr>
      <vt:lpstr> Thus, for Collingwood, the end of art is thus self-knowledge, knowledge of our own emotional states. Art becomes a form of introspection. This has the consequence, often a point of criticism of Collingwood’s theory, that art can be of real interest only to the creator. Collingwood attempts to meet this objection by claiming that it is not ‘what I feel’ that the artist articulates but rather ‘what we feel.’  For Collingwood, art then is the expression of emotion in order to gain knowledge and understanding of our emotions. When we look at a work of art, we are not trying to understand what emotions the artist may have had, but rather trying to understand our own emotional life.  “it is only bad painters who paint without knowing what they are doing” (Collingwood 1994, 200). </vt:lpstr>
      <vt:lpstr>Collingwood’s theory advances Tolstoy’s theory, but the chief merit of this version is that it centers on the work of art and not the artist. Tolstoy’s version lead to inquiring about the artist’s history and psychology. Collingwood is scathing about criticism that focuses on historical tidbits about artists.   Similarly, the audience’s emotional experience also drops out of the picture on a closer examination of Collingwood’s theory. Tolstoy’s view holds that emotion is transmitted from artist to audience by being aroused in the audience. Collingwood argues that using art to arouse emotion is a confusion of art with craft. If this is true, it is as much a mistake to try to determine the merits of a work by audience ‘reaction’ as it is to judge it on the artist’s ‘sincerity.’   The advantage of Collingwood’s theory is that it avoids psychologism; but upon closer examination its advantages are won through abandoning the essentials of expression theory. </vt:lpstr>
      <vt:lpstr>German Expressionism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anecdote about how Kandinsky arrived at abstract painting has often been told, not lastly by the artist himself. He came home in the evening twilight, saw one of his paintings, turned ninety degrees and standing on its side, and did not recognize it. It seemed to him, that this was the work of a stranger, but he liked what he saw. What Kandinsky saw were only colors and forms, ‘suffused by an inner glow.’ He realized that painting had to become independent of material objects, that representation of them would be detrimental to his art” (Walther 2000, 104). </vt:lpstr>
      <vt:lpstr>“By reducing outward appearances to their essence, Kandinsky hoped to bring out the character of their painting as an entity independent of the natural model. Through the psychological effects of color even more than through its physical effects, Kandinsky hoped to touch the soul of the viewer. In his own words, ‘In general, then, color is a means to exert a direct influence on the sould.’ Using the analogy of a piano, he went on, ‘Color is the key. The eye is the hammer. The soul is the piano, with many string’” (Walther 2000, 105).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Timothy Freeman</cp:lastModifiedBy>
  <cp:revision>420</cp:revision>
  <dcterms:created xsi:type="dcterms:W3CDTF">2020-08-31T07:07:45Z</dcterms:created>
  <dcterms:modified xsi:type="dcterms:W3CDTF">2020-10-08T00:46:16Z</dcterms:modified>
</cp:coreProperties>
</file>