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17" r:id="rId2"/>
    <p:sldId id="385" r:id="rId3"/>
    <p:sldId id="418" r:id="rId4"/>
    <p:sldId id="419" r:id="rId5"/>
    <p:sldId id="420" r:id="rId6"/>
    <p:sldId id="421" r:id="rId7"/>
    <p:sldId id="422" r:id="rId8"/>
    <p:sldId id="401" r:id="rId9"/>
    <p:sldId id="423" r:id="rId10"/>
    <p:sldId id="424" r:id="rId11"/>
    <p:sldId id="425" r:id="rId12"/>
    <p:sldId id="426" r:id="rId13"/>
    <p:sldId id="427" r:id="rId14"/>
    <p:sldId id="431" r:id="rId15"/>
    <p:sldId id="428" r:id="rId16"/>
    <p:sldId id="429" r:id="rId17"/>
    <p:sldId id="432" r:id="rId18"/>
    <p:sldId id="430" r:id="rId19"/>
    <p:sldId id="434" r:id="rId20"/>
    <p:sldId id="433" r:id="rId21"/>
    <p:sldId id="435" r:id="rId22"/>
    <p:sldId id="436" r:id="rId23"/>
    <p:sldId id="437" r:id="rId24"/>
    <p:sldId id="438" r:id="rId25"/>
    <p:sldId id="439" r:id="rId26"/>
    <p:sldId id="441" r:id="rId27"/>
    <p:sldId id="442" r:id="rId28"/>
    <p:sldId id="443" r:id="rId29"/>
    <p:sldId id="446" r:id="rId30"/>
    <p:sldId id="445" r:id="rId31"/>
    <p:sldId id="447" r:id="rId32"/>
    <p:sldId id="448" r:id="rId33"/>
    <p:sldId id="450" r:id="rId34"/>
    <p:sldId id="451" r:id="rId35"/>
    <p:sldId id="453" r:id="rId36"/>
    <p:sldId id="457" r:id="rId37"/>
    <p:sldId id="452" r:id="rId38"/>
    <p:sldId id="454" r:id="rId39"/>
    <p:sldId id="449" r:id="rId40"/>
    <p:sldId id="455" r:id="rId41"/>
    <p:sldId id="456" r:id="rId42"/>
    <p:sldId id="458" r:id="rId43"/>
    <p:sldId id="45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4B"/>
    <a:srgbClr val="F37E28"/>
    <a:srgbClr val="CE2007"/>
    <a:srgbClr val="B52F08"/>
    <a:srgbClr val="005B6C"/>
    <a:srgbClr val="AB3410"/>
    <a:srgbClr val="005A7D"/>
    <a:srgbClr val="C15842"/>
    <a:srgbClr val="8E2701"/>
    <a:srgbClr val="7F23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289"/>
    <p:restoredTop sz="94648"/>
  </p:normalViewPr>
  <p:slideViewPr>
    <p:cSldViewPr snapToGrid="0" snapToObjects="1">
      <p:cViewPr>
        <p:scale>
          <a:sx n="51" d="100"/>
          <a:sy n="51" d="100"/>
        </p:scale>
        <p:origin x="144"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0B9-DD66-FD43-8370-B6C4D2001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CDED6-1114-574E-B534-672FF5188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F901-FB05-B54C-BE82-F99E36B179A2}"/>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5" name="Footer Placeholder 4">
            <a:extLst>
              <a:ext uri="{FF2B5EF4-FFF2-40B4-BE49-F238E27FC236}">
                <a16:creationId xmlns:a16="http://schemas.microsoft.com/office/drawing/2014/main" id="{8FC8E476-B139-4A45-878E-263E48F6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16E22-70C2-A943-BFD4-63B32F61DEC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05836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941-9920-9E4A-959F-98625FF42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845AA-57D9-BE47-92FF-654E6DBEF4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E79-1247-F746-AFE1-1D13EA5E3D75}"/>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5" name="Footer Placeholder 4">
            <a:extLst>
              <a:ext uri="{FF2B5EF4-FFF2-40B4-BE49-F238E27FC236}">
                <a16:creationId xmlns:a16="http://schemas.microsoft.com/office/drawing/2014/main" id="{74FBCF51-F1D2-EC4A-8BE5-571F213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2C692-B726-FC47-8F0F-BE53CC0C1178}"/>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69685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C2513-2022-BE49-987B-654929327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5901E-5F1D-0149-A89C-82FF46E53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F4CB-6957-344A-952C-00A48770B7B7}"/>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5" name="Footer Placeholder 4">
            <a:extLst>
              <a:ext uri="{FF2B5EF4-FFF2-40B4-BE49-F238E27FC236}">
                <a16:creationId xmlns:a16="http://schemas.microsoft.com/office/drawing/2014/main" id="{9E862B4D-F541-1049-B93D-9CBF2EC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3E04D-5661-224F-8E1B-9FA0B7F322A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51244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FE1-DD32-8D49-9999-1641CBAF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B6F2E-D68F-2746-B29C-92C18DFAB6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4235C-C821-4F40-925D-A23C080C3C90}"/>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5" name="Footer Placeholder 4">
            <a:extLst>
              <a:ext uri="{FF2B5EF4-FFF2-40B4-BE49-F238E27FC236}">
                <a16:creationId xmlns:a16="http://schemas.microsoft.com/office/drawing/2014/main" id="{9B286B56-1068-5241-8333-F376127F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D2767-55A9-BD45-9444-40DF8E3C3240}"/>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42496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703-975D-C442-AE46-D36798C8F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A81C8-7CD9-8341-ADAF-52ED9F800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6591E8-E19F-5B4B-AE8F-CD29421C4AA7}"/>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5" name="Footer Placeholder 4">
            <a:extLst>
              <a:ext uri="{FF2B5EF4-FFF2-40B4-BE49-F238E27FC236}">
                <a16:creationId xmlns:a16="http://schemas.microsoft.com/office/drawing/2014/main" id="{9BD20965-C5F2-7C49-B522-869E108F7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F3387-48BB-0746-AF85-5A9F8FC88DE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1903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7289-97C7-5C42-85EA-A1FBD651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8AF68-770C-5C48-9DCC-08F20B30A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72EA4-0F9C-C543-A91A-80EC2A16A3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E45FE-B761-8142-8977-9A592562AED9}"/>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6" name="Footer Placeholder 5">
            <a:extLst>
              <a:ext uri="{FF2B5EF4-FFF2-40B4-BE49-F238E27FC236}">
                <a16:creationId xmlns:a16="http://schemas.microsoft.com/office/drawing/2014/main" id="{30792383-7685-DC40-8543-14611A22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E922-6009-124D-9826-177DC8C3D934}"/>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3072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5292-023E-5D49-B11A-CAB7DE0A0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5311-3856-B448-8671-221870814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4E5F4-45E4-7342-8489-6D8CDBC13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BED6-E987-8144-A10B-9CEE11B56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63B104-D286-C64E-B5A6-B209D9F12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7D9A-D39E-A745-AC27-8D3FD73A062A}"/>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8" name="Footer Placeholder 7">
            <a:extLst>
              <a:ext uri="{FF2B5EF4-FFF2-40B4-BE49-F238E27FC236}">
                <a16:creationId xmlns:a16="http://schemas.microsoft.com/office/drawing/2014/main" id="{B86BE79C-B26F-6548-8802-D8381C01F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094C1-7808-274C-BCE8-7F532583516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56860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FC00-2880-524D-B319-D0AB80CA0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2D8DB-E261-5447-9EB8-9EA583DDEBBF}"/>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4" name="Footer Placeholder 3">
            <a:extLst>
              <a:ext uri="{FF2B5EF4-FFF2-40B4-BE49-F238E27FC236}">
                <a16:creationId xmlns:a16="http://schemas.microsoft.com/office/drawing/2014/main" id="{DE30E433-156D-C047-B1E1-58047BCE3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D379A-5E59-A140-8B39-B632E8F5C7D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09779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62B2-F907-4746-B50A-8D85DC799F3C}"/>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3" name="Footer Placeholder 2">
            <a:extLst>
              <a:ext uri="{FF2B5EF4-FFF2-40B4-BE49-F238E27FC236}">
                <a16:creationId xmlns:a16="http://schemas.microsoft.com/office/drawing/2014/main" id="{550E9657-C488-4C46-9B21-80398B3C3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3B716-7407-3D45-B82B-4626F2B02C3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7900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438-C367-834C-92C1-4AA4B4000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EE51-A771-4344-BAB8-A04955445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B8FAA-C132-104F-A13D-7696D9529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95BFA-F58D-4F42-9E5D-E0FC8628FDA9}"/>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6" name="Footer Placeholder 5">
            <a:extLst>
              <a:ext uri="{FF2B5EF4-FFF2-40B4-BE49-F238E27FC236}">
                <a16:creationId xmlns:a16="http://schemas.microsoft.com/office/drawing/2014/main" id="{A0E9B6BA-449C-FA48-AF07-6331756C3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A3C69-EF43-174E-8206-3818D685805B}"/>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5086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FA88-4A3A-5B47-85CD-CD0F88AE6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0BA61-1EA4-C647-AACE-19452690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52920-61BB-A948-B7F5-37C37C9C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F96D9-05A9-8F41-9344-416B041A233E}"/>
              </a:ext>
            </a:extLst>
          </p:cNvPr>
          <p:cNvSpPr>
            <a:spLocks noGrp="1"/>
          </p:cNvSpPr>
          <p:nvPr>
            <p:ph type="dt" sz="half" idx="10"/>
          </p:nvPr>
        </p:nvSpPr>
        <p:spPr/>
        <p:txBody>
          <a:bodyPr/>
          <a:lstStyle/>
          <a:p>
            <a:fld id="{AACBCE64-D1D0-3F49-AF4C-69D3161040E6}" type="datetimeFigureOut">
              <a:rPr lang="en-US" smtClean="0"/>
              <a:t>9/27/20</a:t>
            </a:fld>
            <a:endParaRPr lang="en-US"/>
          </a:p>
        </p:txBody>
      </p:sp>
      <p:sp>
        <p:nvSpPr>
          <p:cNvPr id="6" name="Footer Placeholder 5">
            <a:extLst>
              <a:ext uri="{FF2B5EF4-FFF2-40B4-BE49-F238E27FC236}">
                <a16:creationId xmlns:a16="http://schemas.microsoft.com/office/drawing/2014/main" id="{2F7990FD-8AED-9A44-BA50-6E639C04B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BC6C-56F4-144A-98F8-02D88F8FADF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2715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77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076F3-A1D9-BD44-A649-8FAC846B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744E9-CD64-394D-833F-A27596C86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68BB-BFE8-1343-AF75-68A140D55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CE64-D1D0-3F49-AF4C-69D3161040E6}" type="datetimeFigureOut">
              <a:rPr lang="en-US" smtClean="0"/>
              <a:t>9/27/20</a:t>
            </a:fld>
            <a:endParaRPr lang="en-US"/>
          </a:p>
        </p:txBody>
      </p:sp>
      <p:sp>
        <p:nvSpPr>
          <p:cNvPr id="5" name="Footer Placeholder 4">
            <a:extLst>
              <a:ext uri="{FF2B5EF4-FFF2-40B4-BE49-F238E27FC236}">
                <a16:creationId xmlns:a16="http://schemas.microsoft.com/office/drawing/2014/main" id="{AFE9AB48-DEE6-B44F-9494-7A1AA234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7529-F167-ED45-889A-ECA274E6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CD3F-F563-1447-BE3A-A700973A8A19}" type="slidenum">
              <a:rPr lang="en-US" smtClean="0"/>
              <a:t>‹#›</a:t>
            </a:fld>
            <a:endParaRPr lang="en-US"/>
          </a:p>
        </p:txBody>
      </p:sp>
    </p:spTree>
    <p:extLst>
      <p:ext uri="{BB962C8B-B14F-4D97-AF65-F5344CB8AC3E}">
        <p14:creationId xmlns:p14="http://schemas.microsoft.com/office/powerpoint/2010/main" val="387798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664208" y="2132411"/>
            <a:ext cx="4754880" cy="702229"/>
          </a:xfrm>
        </p:spPr>
        <p:txBody>
          <a:bodyPr>
            <a:noAutofit/>
          </a:bodyPr>
          <a:lstStyle/>
          <a:p>
            <a:r>
              <a:rPr lang="en-US" sz="4000" dirty="0">
                <a:latin typeface="Times New Roman" panose="02020603050405020304" pitchFamily="18" charset="0"/>
                <a:cs typeface="Times New Roman" panose="02020603050405020304" pitchFamily="18" charset="0"/>
              </a:rPr>
              <a:t>Philosophy of Art </a:t>
            </a:r>
            <a:endParaRPr lang="en-US"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201168" y="5672380"/>
            <a:ext cx="7443217" cy="1015663"/>
          </a:xfrm>
          <a:prstGeom prst="rect">
            <a:avLst/>
          </a:prstGeom>
          <a:no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Nietzsche </a:t>
            </a:r>
            <a:r>
              <a:rPr lang="en-US" sz="1600" b="1" dirty="0">
                <a:latin typeface="Times New Roman" panose="02020603050405020304" pitchFamily="18" charset="0"/>
                <a:cs typeface="Times New Roman" panose="02020603050405020304" pitchFamily="18" charset="0"/>
              </a:rPr>
              <a:t>(detail)</a:t>
            </a:r>
            <a:endParaRPr lang="en-US" sz="1600" b="1" i="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Oil and tempera on canvas, Edvard Munch, 1906.</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Munch Museum, Oslo</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1371600" y="795528"/>
            <a:ext cx="9613391" cy="13368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b="1" dirty="0">
                <a:latin typeface="Big Caslon Medium" panose="02000603090000020003" pitchFamily="2" charset="-79"/>
                <a:cs typeface="Big Caslon Medium" panose="02000603090000020003" pitchFamily="2" charset="-79"/>
              </a:rPr>
              <a:t>Nietzsche</a:t>
            </a:r>
          </a:p>
        </p:txBody>
      </p:sp>
      <p:sp>
        <p:nvSpPr>
          <p:cNvPr id="3" name="TextBox 2">
            <a:extLst>
              <a:ext uri="{FF2B5EF4-FFF2-40B4-BE49-F238E27FC236}">
                <a16:creationId xmlns:a16="http://schemas.microsoft.com/office/drawing/2014/main" id="{725C460F-E6A3-AD4E-980F-1832E6516DD7}"/>
              </a:ext>
            </a:extLst>
          </p:cNvPr>
          <p:cNvSpPr txBox="1"/>
          <p:nvPr/>
        </p:nvSpPr>
        <p:spPr>
          <a:xfrm>
            <a:off x="201168" y="3749040"/>
            <a:ext cx="4425696" cy="1077218"/>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The Birth of Tragedy</a:t>
            </a:r>
            <a:br>
              <a:rPr lang="en-US" sz="3200" b="1" dirty="0">
                <a:latin typeface="Times New Roman" panose="02020603050405020304" pitchFamily="18" charset="0"/>
                <a:cs typeface="Times New Roman" panose="02020603050405020304" pitchFamily="18" charset="0"/>
              </a:rPr>
            </a:br>
            <a:r>
              <a:rPr lang="en-US" sz="3200" b="1" i="1" dirty="0">
                <a:latin typeface="Times New Roman" panose="02020603050405020304" pitchFamily="18" charset="0"/>
                <a:cs typeface="Times New Roman" panose="02020603050405020304" pitchFamily="18" charset="0"/>
              </a:rPr>
              <a:t>and later writings</a:t>
            </a:r>
            <a:endParaRPr lang="en-US" sz="3200" i="1" dirty="0"/>
          </a:p>
        </p:txBody>
      </p:sp>
    </p:spTree>
    <p:extLst>
      <p:ext uri="{BB962C8B-B14F-4D97-AF65-F5344CB8AC3E}">
        <p14:creationId xmlns:p14="http://schemas.microsoft.com/office/powerpoint/2010/main" val="3376695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a:off x="401445" y="428017"/>
            <a:ext cx="6668428" cy="5940088"/>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The Birth of Tragedy </a:t>
            </a:r>
            <a:r>
              <a:rPr lang="en-US" sz="2000" dirty="0">
                <a:latin typeface="Times New Roman" panose="02020603050405020304" pitchFamily="18" charset="0"/>
                <a:cs typeface="Times New Roman" panose="02020603050405020304" pitchFamily="18" charset="0"/>
              </a:rPr>
              <a:t>was an impossibility forged even in the very first sentence. Instead of with the voice of a lyric poet, Nietzsche begins with the voice of a scholar announcing an advance in “the science of aesthetics” (Nietzsche 1994, 162).</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By proposing to reveal the origin of tragedy, to provide an answer to the question "what is tragedy?”, </a:t>
            </a:r>
            <a:r>
              <a:rPr lang="en-US" sz="2000" i="1" dirty="0">
                <a:latin typeface="Times New Roman" panose="02020603050405020304" pitchFamily="18" charset="0"/>
                <a:cs typeface="Times New Roman" panose="02020603050405020304" pitchFamily="18" charset="0"/>
              </a:rPr>
              <a:t>The Birth of Tragedy</a:t>
            </a:r>
            <a:r>
              <a:rPr lang="en-US" sz="2000" dirty="0">
                <a:latin typeface="Times New Roman" panose="02020603050405020304" pitchFamily="18" charset="0"/>
                <a:cs typeface="Times New Roman" panose="02020603050405020304" pitchFamily="18" charset="0"/>
              </a:rPr>
              <a:t> puts the Socratic question to art; and yet the story it has to tell pivots on the opposition between Socrates and the tragic poets, between </a:t>
            </a:r>
            <a:r>
              <a:rPr lang="en-US" sz="2000" dirty="0" err="1">
                <a:latin typeface="Times New Roman" panose="02020603050405020304" pitchFamily="18" charset="0"/>
                <a:cs typeface="Times New Roman" panose="02020603050405020304" pitchFamily="18" charset="0"/>
              </a:rPr>
              <a:t>Socratism</a:t>
            </a:r>
            <a:r>
              <a:rPr lang="en-US" sz="2000" dirty="0">
                <a:latin typeface="Times New Roman" panose="02020603050405020304" pitchFamily="18" charset="0"/>
                <a:cs typeface="Times New Roman" panose="02020603050405020304" pitchFamily="18" charset="0"/>
              </a:rPr>
              <a:t> and art.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If Socrates and tragedy are so opposed, how is a theoretical account of art possible? Does not tragedy die by the very posing of this question? Thus, the task the book sets out on, to disclose for all the origin of tragedy, revealing her true identity, is fated to fail. The opposition between Socrates and the tragic poets, as John </a:t>
            </a:r>
            <a:r>
              <a:rPr lang="en-US" sz="2000" dirty="0" err="1">
                <a:latin typeface="Times New Roman" panose="02020603050405020304" pitchFamily="18" charset="0"/>
                <a:cs typeface="Times New Roman" panose="02020603050405020304" pitchFamily="18" charset="0"/>
              </a:rPr>
              <a:t>Sallis</a:t>
            </a:r>
            <a:r>
              <a:rPr lang="en-US" sz="2000" dirty="0">
                <a:latin typeface="Times New Roman" panose="02020603050405020304" pitchFamily="18" charset="0"/>
                <a:cs typeface="Times New Roman" panose="02020603050405020304" pitchFamily="18" charset="0"/>
              </a:rPr>
              <a:t> remarks, “will both structure the book and perpetually threaten it from within by putting into question the very space of its writing” (</a:t>
            </a:r>
            <a:r>
              <a:rPr lang="en-US" sz="2000" dirty="0" err="1">
                <a:latin typeface="Times New Roman" panose="02020603050405020304" pitchFamily="18" charset="0"/>
                <a:cs typeface="Times New Roman" panose="02020603050405020304" pitchFamily="18" charset="0"/>
              </a:rPr>
              <a:t>Sallis</a:t>
            </a:r>
            <a:r>
              <a:rPr lang="en-US" sz="2000" dirty="0">
                <a:latin typeface="Times New Roman" panose="02020603050405020304" pitchFamily="18" charset="0"/>
                <a:cs typeface="Times New Roman" panose="02020603050405020304" pitchFamily="18" charset="0"/>
              </a:rPr>
              <a:t> 1991, 13).</a:t>
            </a:r>
          </a:p>
        </p:txBody>
      </p:sp>
      <p:pic>
        <p:nvPicPr>
          <p:cNvPr id="4" name="Picture 3">
            <a:extLst>
              <a:ext uri="{FF2B5EF4-FFF2-40B4-BE49-F238E27FC236}">
                <a16:creationId xmlns:a16="http://schemas.microsoft.com/office/drawing/2014/main" id="{1A428331-D9A4-3245-BAE9-5D14C71EC845}"/>
              </a:ext>
            </a:extLst>
          </p:cNvPr>
          <p:cNvPicPr>
            <a:picLocks noChangeAspect="1"/>
          </p:cNvPicPr>
          <p:nvPr/>
        </p:nvPicPr>
        <p:blipFill>
          <a:blip r:embed="rId2"/>
          <a:stretch>
            <a:fillRect/>
          </a:stretch>
        </p:blipFill>
        <p:spPr>
          <a:xfrm>
            <a:off x="7902187" y="428017"/>
            <a:ext cx="3509073" cy="5311029"/>
          </a:xfrm>
          <a:prstGeom prst="rect">
            <a:avLst/>
          </a:prstGeom>
        </p:spPr>
      </p:pic>
      <p:sp>
        <p:nvSpPr>
          <p:cNvPr id="10" name="TextBox 9">
            <a:extLst>
              <a:ext uri="{FF2B5EF4-FFF2-40B4-BE49-F238E27FC236}">
                <a16:creationId xmlns:a16="http://schemas.microsoft.com/office/drawing/2014/main" id="{05D81954-84DD-1443-B9E2-3923725243A5}"/>
              </a:ext>
            </a:extLst>
          </p:cNvPr>
          <p:cNvSpPr txBox="1"/>
          <p:nvPr/>
        </p:nvSpPr>
        <p:spPr>
          <a:xfrm>
            <a:off x="7902186" y="5739046"/>
            <a:ext cx="3509073" cy="769441"/>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Dionysian Revelry</a:t>
            </a:r>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Attic Red-Figure Amphora, by the </a:t>
            </a:r>
            <a:r>
              <a:rPr lang="en-US" sz="1200" dirty="0" err="1">
                <a:latin typeface="Times New Roman" panose="02020603050405020304" pitchFamily="18" charset="0"/>
                <a:cs typeface="Times New Roman" panose="02020603050405020304" pitchFamily="18" charset="0"/>
              </a:rPr>
              <a:t>Kleophrades</a:t>
            </a:r>
            <a:r>
              <a:rPr lang="en-US" sz="1200" dirty="0">
                <a:latin typeface="Times New Roman" panose="02020603050405020304" pitchFamily="18" charset="0"/>
                <a:cs typeface="Times New Roman" panose="02020603050405020304" pitchFamily="18" charset="0"/>
              </a:rPr>
              <a:t> Painter, ca. 490 BCE.</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64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a:off x="0" y="428017"/>
            <a:ext cx="12191999" cy="646331"/>
          </a:xfrm>
          <a:prstGeom prst="rect">
            <a:avLst/>
          </a:prstGeom>
          <a:noFill/>
        </p:spPr>
        <p:txBody>
          <a:bodyPr wrap="square" rtlCol="0">
            <a:spAutoFit/>
          </a:bodyPr>
          <a:lstStyle/>
          <a:p>
            <a:pPr algn="ctr"/>
            <a:r>
              <a:rPr lang="en-US" sz="3600" dirty="0" err="1">
                <a:latin typeface="Big Caslon Medium" panose="02000603090000020003" pitchFamily="2" charset="-79"/>
                <a:cs typeface="Big Caslon Medium" panose="02000603090000020003" pitchFamily="2" charset="-79"/>
              </a:rPr>
              <a:t>Apollinian</a:t>
            </a:r>
            <a:r>
              <a:rPr lang="en-US" sz="3600" dirty="0">
                <a:latin typeface="Big Caslon Medium" panose="02000603090000020003" pitchFamily="2" charset="-79"/>
                <a:cs typeface="Big Caslon Medium" panose="02000603090000020003" pitchFamily="2" charset="-79"/>
              </a:rPr>
              <a:t> and Dionysian Art</a:t>
            </a:r>
          </a:p>
        </p:txBody>
      </p:sp>
      <p:sp>
        <p:nvSpPr>
          <p:cNvPr id="10" name="TextBox 9">
            <a:extLst>
              <a:ext uri="{FF2B5EF4-FFF2-40B4-BE49-F238E27FC236}">
                <a16:creationId xmlns:a16="http://schemas.microsoft.com/office/drawing/2014/main" id="{05D81954-84DD-1443-B9E2-3923725243A5}"/>
              </a:ext>
            </a:extLst>
          </p:cNvPr>
          <p:cNvSpPr txBox="1"/>
          <p:nvPr/>
        </p:nvSpPr>
        <p:spPr>
          <a:xfrm>
            <a:off x="7902186" y="5739046"/>
            <a:ext cx="3959994" cy="769441"/>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Dionysian and Dolphins</a:t>
            </a:r>
            <a:endParaRPr lang="en-US" sz="1400" dirty="0">
              <a:latin typeface="Times New Roman" panose="02020603050405020304" pitchFamily="18" charset="0"/>
              <a:cs typeface="Times New Roman" panose="02020603050405020304" pitchFamily="18" charset="0"/>
            </a:endParaRPr>
          </a:p>
          <a:p>
            <a:pPr algn="ctr"/>
            <a:r>
              <a:rPr lang="en-US" sz="1200" dirty="0">
                <a:latin typeface="Times New Roman" panose="02020603050405020304" pitchFamily="18" charset="0"/>
                <a:cs typeface="Times New Roman" panose="02020603050405020304" pitchFamily="18" charset="0"/>
              </a:rPr>
              <a:t>Attic Red-Figure Kylix, Exekias, ca. 530 BCE.</a:t>
            </a:r>
          </a:p>
          <a:p>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2704878-1EBC-D94B-BCE9-57462491BB20}"/>
              </a:ext>
            </a:extLst>
          </p:cNvPr>
          <p:cNvPicPr>
            <a:picLocks noChangeAspect="1"/>
          </p:cNvPicPr>
          <p:nvPr/>
        </p:nvPicPr>
        <p:blipFill>
          <a:blip r:embed="rId2"/>
          <a:stretch>
            <a:fillRect/>
          </a:stretch>
        </p:blipFill>
        <p:spPr>
          <a:xfrm>
            <a:off x="7902186" y="1307256"/>
            <a:ext cx="3959994" cy="4431790"/>
          </a:xfrm>
          <a:prstGeom prst="rect">
            <a:avLst/>
          </a:prstGeom>
        </p:spPr>
      </p:pic>
      <p:pic>
        <p:nvPicPr>
          <p:cNvPr id="13" name="Picture 12">
            <a:extLst>
              <a:ext uri="{FF2B5EF4-FFF2-40B4-BE49-F238E27FC236}">
                <a16:creationId xmlns:a16="http://schemas.microsoft.com/office/drawing/2014/main" id="{44CDABCA-04E0-204A-B8E8-9D4806730743}"/>
              </a:ext>
            </a:extLst>
          </p:cNvPr>
          <p:cNvPicPr>
            <a:picLocks noChangeAspect="1"/>
          </p:cNvPicPr>
          <p:nvPr/>
        </p:nvPicPr>
        <p:blipFill>
          <a:blip r:embed="rId3"/>
          <a:stretch>
            <a:fillRect/>
          </a:stretch>
        </p:blipFill>
        <p:spPr>
          <a:xfrm>
            <a:off x="598759" y="1307256"/>
            <a:ext cx="3683309" cy="4431789"/>
          </a:xfrm>
          <a:prstGeom prst="rect">
            <a:avLst/>
          </a:prstGeom>
        </p:spPr>
      </p:pic>
      <p:sp>
        <p:nvSpPr>
          <p:cNvPr id="14" name="TextBox 13">
            <a:extLst>
              <a:ext uri="{FF2B5EF4-FFF2-40B4-BE49-F238E27FC236}">
                <a16:creationId xmlns:a16="http://schemas.microsoft.com/office/drawing/2014/main" id="{F5D73EC2-C2D5-724A-BDEB-E123CEBC31C3}"/>
              </a:ext>
            </a:extLst>
          </p:cNvPr>
          <p:cNvSpPr txBox="1"/>
          <p:nvPr/>
        </p:nvSpPr>
        <p:spPr>
          <a:xfrm>
            <a:off x="598759" y="5739045"/>
            <a:ext cx="3683309" cy="523220"/>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Apollo of the Belvedere</a:t>
            </a:r>
          </a:p>
          <a:p>
            <a:pPr algn="ctr"/>
            <a:r>
              <a:rPr lang="en-US" sz="1400" dirty="0">
                <a:latin typeface="Times New Roman" panose="02020603050405020304" pitchFamily="18" charset="0"/>
                <a:cs typeface="Times New Roman" panose="02020603050405020304" pitchFamily="18" charset="0"/>
              </a:rPr>
              <a:t>White Marble, Circa AD 120–140</a:t>
            </a:r>
          </a:p>
        </p:txBody>
      </p:sp>
      <p:sp>
        <p:nvSpPr>
          <p:cNvPr id="15" name="TextBox 14">
            <a:extLst>
              <a:ext uri="{FF2B5EF4-FFF2-40B4-BE49-F238E27FC236}">
                <a16:creationId xmlns:a16="http://schemas.microsoft.com/office/drawing/2014/main" id="{4713DFF2-6335-DD46-B554-48BD4860A1A5}"/>
              </a:ext>
            </a:extLst>
          </p:cNvPr>
          <p:cNvSpPr txBox="1"/>
          <p:nvPr/>
        </p:nvSpPr>
        <p:spPr>
          <a:xfrm>
            <a:off x="4460488" y="1307257"/>
            <a:ext cx="3278458" cy="480131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terms Dionysian and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we borrow from the Greeks, who disclose to the discerning mind the profound mysteries of their view of art, not to be sure, in concepts, but in the intensely clear  figures of their gods. Through Apollo and Dionysus, the two art deities of the Greeks, we come to recognize that in the Greek world there existed a tremendous opposition, in origin and aims between the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art of sculpture, and the </a:t>
            </a:r>
            <a:r>
              <a:rPr lang="en-US" dirty="0" err="1">
                <a:latin typeface="Times New Roman" panose="02020603050405020304" pitchFamily="18" charset="0"/>
                <a:cs typeface="Times New Roman" panose="02020603050405020304" pitchFamily="18" charset="0"/>
              </a:rPr>
              <a:t>nonimagistic</a:t>
            </a:r>
            <a:r>
              <a:rPr lang="en-US" dirty="0">
                <a:latin typeface="Times New Roman" panose="02020603050405020304" pitchFamily="18" charset="0"/>
                <a:cs typeface="Times New Roman" panose="02020603050405020304" pitchFamily="18" charset="0"/>
              </a:rPr>
              <a:t>, Dionysian art of music” (Nietzsche 1994, 162).</a:t>
            </a:r>
          </a:p>
        </p:txBody>
      </p:sp>
    </p:spTree>
    <p:extLst>
      <p:ext uri="{BB962C8B-B14F-4D97-AF65-F5344CB8AC3E}">
        <p14:creationId xmlns:p14="http://schemas.microsoft.com/office/powerpoint/2010/main" val="166248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a:off x="0" y="156117"/>
            <a:ext cx="12192000" cy="646331"/>
          </a:xfrm>
          <a:prstGeom prst="rect">
            <a:avLst/>
          </a:prstGeom>
          <a:noFill/>
        </p:spPr>
        <p:txBody>
          <a:bodyPr wrap="square" rtlCol="0">
            <a:spAutoFit/>
          </a:bodyPr>
          <a:lstStyle/>
          <a:p>
            <a:pPr algn="ctr"/>
            <a:r>
              <a:rPr lang="en-US" sz="3600" dirty="0">
                <a:latin typeface="Big Caslon Medium" panose="02000603090000020003" pitchFamily="2" charset="-79"/>
                <a:cs typeface="Big Caslon Medium" panose="02000603090000020003" pitchFamily="2" charset="-79"/>
              </a:rPr>
              <a:t>Romanticism of The Birth of Tragedy</a:t>
            </a:r>
          </a:p>
        </p:txBody>
      </p:sp>
      <p:sp>
        <p:nvSpPr>
          <p:cNvPr id="10" name="TextBox 9">
            <a:extLst>
              <a:ext uri="{FF2B5EF4-FFF2-40B4-BE49-F238E27FC236}">
                <a16:creationId xmlns:a16="http://schemas.microsoft.com/office/drawing/2014/main" id="{05D81954-84DD-1443-B9E2-3923725243A5}"/>
              </a:ext>
            </a:extLst>
          </p:cNvPr>
          <p:cNvSpPr txBox="1"/>
          <p:nvPr/>
        </p:nvSpPr>
        <p:spPr>
          <a:xfrm>
            <a:off x="7025271" y="2092427"/>
            <a:ext cx="4036739" cy="480131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Reality</a:t>
            </a:r>
            <a:r>
              <a:rPr lang="en-US" sz="1600" dirty="0">
                <a:latin typeface="Times New Roman" panose="02020603050405020304" pitchFamily="18" charset="0"/>
                <a:cs typeface="Times New Roman" panose="02020603050405020304" pitchFamily="18" charset="0"/>
              </a:rPr>
              <a:t> (outside the cave) </a:t>
            </a:r>
          </a:p>
          <a:p>
            <a:r>
              <a:rPr lang="en-US" sz="1600" dirty="0">
                <a:latin typeface="Times New Roman" panose="02020603050405020304" pitchFamily="18" charset="0"/>
                <a:cs typeface="Times New Roman" panose="02020603050405020304" pitchFamily="18" charset="0"/>
              </a:rPr>
              <a:t>Philosophy</a:t>
            </a:r>
          </a:p>
          <a:p>
            <a:r>
              <a:rPr lang="en-US" sz="1600" dirty="0">
                <a:latin typeface="Times New Roman" panose="02020603050405020304" pitchFamily="18" charset="0"/>
                <a:cs typeface="Times New Roman" panose="02020603050405020304" pitchFamily="18" charset="0"/>
              </a:rPr>
              <a:t>Waking reality </a:t>
            </a:r>
          </a:p>
          <a:p>
            <a:r>
              <a:rPr lang="en-US" sz="1600" dirty="0">
                <a:latin typeface="Times New Roman" panose="02020603050405020304" pitchFamily="18" charset="0"/>
                <a:cs typeface="Times New Roman" panose="02020603050405020304" pitchFamily="18" charset="0"/>
              </a:rPr>
              <a:t>Revealing, truth</a:t>
            </a:r>
          </a:p>
          <a:p>
            <a:r>
              <a:rPr lang="en-US" sz="1600" dirty="0">
                <a:latin typeface="Times New Roman" panose="02020603050405020304" pitchFamily="18" charset="0"/>
                <a:cs typeface="Times New Roman" panose="02020603050405020304" pitchFamily="18" charset="0"/>
              </a:rPr>
              <a:t>Reason</a:t>
            </a:r>
          </a:p>
          <a:p>
            <a:endParaRPr lang="en-US" sz="1600" dirty="0">
              <a:latin typeface="Times New Roman" panose="02020603050405020304" pitchFamily="18" charset="0"/>
              <a:cs typeface="Times New Roman" panose="02020603050405020304" pitchFamily="18" charset="0"/>
            </a:endParaRPr>
          </a:p>
          <a:p>
            <a:endParaRPr lang="en-US" sz="1600" i="1" dirty="0">
              <a:latin typeface="Times New Roman" panose="02020603050405020304" pitchFamily="18" charset="0"/>
              <a:cs typeface="Times New Roman" panose="02020603050405020304" pitchFamily="18" charset="0"/>
            </a:endParaRPr>
          </a:p>
          <a:p>
            <a:r>
              <a:rPr lang="en-US" sz="1600" i="1" dirty="0">
                <a:latin typeface="Times New Roman" panose="02020603050405020304" pitchFamily="18" charset="0"/>
                <a:cs typeface="Times New Roman" panose="02020603050405020304" pitchFamily="18" charset="0"/>
              </a:rPr>
              <a:t>The Noumenal World</a:t>
            </a:r>
          </a:p>
          <a:p>
            <a:r>
              <a:rPr lang="en-US" sz="1600" dirty="0">
                <a:latin typeface="Times New Roman" panose="02020603050405020304" pitchFamily="18" charset="0"/>
                <a:cs typeface="Times New Roman" panose="02020603050405020304" pitchFamily="18" charset="0"/>
              </a:rPr>
              <a:t>The world as it is in-itself</a:t>
            </a:r>
          </a:p>
          <a:p>
            <a:r>
              <a:rPr lang="en-US" sz="1600" dirty="0">
                <a:latin typeface="Times New Roman" panose="02020603050405020304" pitchFamily="18" charset="0"/>
                <a:cs typeface="Times New Roman" panose="02020603050405020304" pitchFamily="18" charset="0"/>
              </a:rPr>
              <a:t>Unknowable</a:t>
            </a:r>
          </a:p>
          <a:p>
            <a:endParaRPr lang="en-US" sz="1600" dirty="0">
              <a:latin typeface="Times New Roman" panose="02020603050405020304" pitchFamily="18" charset="0"/>
              <a:cs typeface="Times New Roman" panose="02020603050405020304" pitchFamily="18" charset="0"/>
            </a:endParaRPr>
          </a:p>
          <a:p>
            <a:r>
              <a:rPr lang="en-US" sz="1600" i="1" dirty="0">
                <a:latin typeface="Times New Roman" panose="02020603050405020304" pitchFamily="18" charset="0"/>
                <a:cs typeface="Times New Roman" panose="02020603050405020304" pitchFamily="18" charset="0"/>
              </a:rPr>
              <a:t>Will</a:t>
            </a:r>
          </a:p>
          <a:p>
            <a:r>
              <a:rPr lang="en-US" sz="1600" dirty="0">
                <a:latin typeface="Times New Roman" panose="02020603050405020304" pitchFamily="18" charset="0"/>
                <a:cs typeface="Times New Roman" panose="02020603050405020304" pitchFamily="18" charset="0"/>
              </a:rPr>
              <a:t>The underlying reality</a:t>
            </a:r>
          </a:p>
          <a:p>
            <a:r>
              <a:rPr lang="en-US" sz="1600" dirty="0">
                <a:latin typeface="Times New Roman" panose="02020603050405020304" pitchFamily="18" charset="0"/>
                <a:cs typeface="Times New Roman" panose="02020603050405020304" pitchFamily="18" charset="0"/>
              </a:rPr>
              <a:t>Music</a:t>
            </a:r>
          </a:p>
          <a:p>
            <a:endParaRPr lang="en-US" sz="1600" dirty="0">
              <a:latin typeface="Times New Roman" panose="02020603050405020304" pitchFamily="18" charset="0"/>
              <a:cs typeface="Times New Roman" panose="02020603050405020304" pitchFamily="18" charset="0"/>
            </a:endParaRPr>
          </a:p>
          <a:p>
            <a:r>
              <a:rPr lang="en-US" sz="1600" i="1" dirty="0">
                <a:latin typeface="Times New Roman" panose="02020603050405020304" pitchFamily="18" charset="0"/>
                <a:cs typeface="Times New Roman" panose="02020603050405020304" pitchFamily="18" charset="0"/>
              </a:rPr>
              <a:t>The Dionysian</a:t>
            </a:r>
          </a:p>
          <a:p>
            <a:r>
              <a:rPr lang="en-US" sz="1600" dirty="0">
                <a:latin typeface="Times New Roman" panose="02020603050405020304" pitchFamily="18" charset="0"/>
                <a:cs typeface="Times New Roman" panose="02020603050405020304" pitchFamily="18" charset="0"/>
              </a:rPr>
              <a:t>Music</a:t>
            </a:r>
          </a:p>
          <a:p>
            <a:r>
              <a:rPr lang="en-US" sz="1600" dirty="0">
                <a:latin typeface="Times New Roman" panose="02020603050405020304" pitchFamily="18" charset="0"/>
                <a:cs typeface="Times New Roman" panose="02020603050405020304" pitchFamily="18" charset="0"/>
              </a:rPr>
              <a:t>Intoxication, Ecstasy (</a:t>
            </a:r>
            <a:r>
              <a:rPr lang="en-US" sz="1600" i="1" dirty="0">
                <a:latin typeface="Times New Roman" panose="02020603050405020304" pitchFamily="18" charset="0"/>
                <a:cs typeface="Times New Roman" panose="02020603050405020304" pitchFamily="18" charset="0"/>
              </a:rPr>
              <a:t>Rausch</a:t>
            </a:r>
            <a:r>
              <a:rPr lang="en-US" sz="160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713DFF2-6335-DD46-B554-48BD4860A1A5}"/>
              </a:ext>
            </a:extLst>
          </p:cNvPr>
          <p:cNvSpPr txBox="1"/>
          <p:nvPr/>
        </p:nvSpPr>
        <p:spPr>
          <a:xfrm>
            <a:off x="3345366" y="2182078"/>
            <a:ext cx="3055434" cy="480131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Appearance</a:t>
            </a:r>
            <a:r>
              <a:rPr lang="en-US" sz="1600" dirty="0">
                <a:latin typeface="Times New Roman" panose="02020603050405020304" pitchFamily="18" charset="0"/>
                <a:cs typeface="Times New Roman" panose="02020603050405020304" pitchFamily="18" charset="0"/>
              </a:rPr>
              <a:t> (the cave) </a:t>
            </a:r>
          </a:p>
          <a:p>
            <a:r>
              <a:rPr lang="en-US" sz="1600" dirty="0">
                <a:latin typeface="Times New Roman" panose="02020603050405020304" pitchFamily="18" charset="0"/>
                <a:cs typeface="Times New Roman" panose="02020603050405020304" pitchFamily="18" charset="0"/>
              </a:rPr>
              <a:t>Art</a:t>
            </a:r>
          </a:p>
          <a:p>
            <a:r>
              <a:rPr lang="en-US" sz="1600" dirty="0">
                <a:latin typeface="Times New Roman" panose="02020603050405020304" pitchFamily="18" charset="0"/>
                <a:cs typeface="Times New Roman" panose="02020603050405020304" pitchFamily="18" charset="0"/>
              </a:rPr>
              <a:t>Dreaming </a:t>
            </a:r>
          </a:p>
          <a:p>
            <a:r>
              <a:rPr lang="en-US" sz="1600" dirty="0">
                <a:latin typeface="Times New Roman" panose="02020603050405020304" pitchFamily="18" charset="0"/>
                <a:cs typeface="Times New Roman" panose="02020603050405020304" pitchFamily="18" charset="0"/>
              </a:rPr>
              <a:t>Veiling, illusion</a:t>
            </a:r>
          </a:p>
          <a:p>
            <a:r>
              <a:rPr lang="en-US" sz="1600" dirty="0">
                <a:latin typeface="Times New Roman" panose="02020603050405020304" pitchFamily="18" charset="0"/>
                <a:cs typeface="Times New Roman" panose="02020603050405020304" pitchFamily="18" charset="0"/>
              </a:rPr>
              <a:t>the senses</a:t>
            </a:r>
          </a:p>
          <a:p>
            <a:endParaRPr lang="en-US" sz="1600" dirty="0">
              <a:latin typeface="Times New Roman" panose="02020603050405020304" pitchFamily="18" charset="0"/>
              <a:cs typeface="Times New Roman" panose="02020603050405020304" pitchFamily="18" charset="0"/>
            </a:endParaRPr>
          </a:p>
          <a:p>
            <a:endParaRPr lang="en-US" sz="1600" i="1" dirty="0">
              <a:latin typeface="Times New Roman" panose="02020603050405020304" pitchFamily="18" charset="0"/>
              <a:cs typeface="Times New Roman" panose="02020603050405020304" pitchFamily="18" charset="0"/>
            </a:endParaRPr>
          </a:p>
          <a:p>
            <a:r>
              <a:rPr lang="en-US" sz="1600" i="1" dirty="0">
                <a:latin typeface="Times New Roman" panose="02020603050405020304" pitchFamily="18" charset="0"/>
                <a:cs typeface="Times New Roman" panose="02020603050405020304" pitchFamily="18" charset="0"/>
              </a:rPr>
              <a:t>The Phenomenal World</a:t>
            </a:r>
          </a:p>
          <a:p>
            <a:r>
              <a:rPr lang="en-US" sz="1600" dirty="0">
                <a:latin typeface="Times New Roman" panose="02020603050405020304" pitchFamily="18" charset="0"/>
                <a:cs typeface="Times New Roman" panose="02020603050405020304" pitchFamily="18" charset="0"/>
              </a:rPr>
              <a:t>The world that appears to us</a:t>
            </a:r>
          </a:p>
          <a:p>
            <a:r>
              <a:rPr lang="en-US" sz="1600" dirty="0">
                <a:latin typeface="Times New Roman" panose="02020603050405020304" pitchFamily="18" charset="0"/>
                <a:cs typeface="Times New Roman" panose="02020603050405020304" pitchFamily="18" charset="0"/>
              </a:rPr>
              <a:t>Knowable by reason</a:t>
            </a:r>
          </a:p>
          <a:p>
            <a:endParaRPr lang="en-US" sz="1600" dirty="0">
              <a:latin typeface="Times New Roman" panose="02020603050405020304" pitchFamily="18" charset="0"/>
              <a:cs typeface="Times New Roman" panose="02020603050405020304" pitchFamily="18" charset="0"/>
            </a:endParaRPr>
          </a:p>
          <a:p>
            <a:r>
              <a:rPr lang="en-US" sz="1600" i="1" dirty="0">
                <a:latin typeface="Times New Roman" panose="02020603050405020304" pitchFamily="18" charset="0"/>
                <a:cs typeface="Times New Roman" panose="02020603050405020304" pitchFamily="18" charset="0"/>
              </a:rPr>
              <a:t>The World as Representation</a:t>
            </a:r>
          </a:p>
          <a:p>
            <a:r>
              <a:rPr lang="en-US" sz="1600" dirty="0">
                <a:latin typeface="Times New Roman" panose="02020603050405020304" pitchFamily="18" charset="0"/>
                <a:cs typeface="Times New Roman" panose="02020603050405020304" pitchFamily="18" charset="0"/>
              </a:rPr>
              <a:t>The visual or plastic arts</a:t>
            </a:r>
          </a:p>
          <a:p>
            <a:r>
              <a:rPr lang="en-US" sz="1600" dirty="0">
                <a:latin typeface="Times New Roman" panose="02020603050405020304" pitchFamily="18" charset="0"/>
                <a:cs typeface="Times New Roman" panose="02020603050405020304" pitchFamily="18" charset="0"/>
              </a:rPr>
              <a:t>Representational Art</a:t>
            </a:r>
          </a:p>
          <a:p>
            <a:endParaRPr lang="en-US" sz="1600" dirty="0">
              <a:latin typeface="Times New Roman" panose="02020603050405020304" pitchFamily="18" charset="0"/>
              <a:cs typeface="Times New Roman" panose="02020603050405020304" pitchFamily="18" charset="0"/>
            </a:endParaRPr>
          </a:p>
          <a:p>
            <a:r>
              <a:rPr lang="en-US" sz="1600" i="1" dirty="0">
                <a:latin typeface="Times New Roman" panose="02020603050405020304" pitchFamily="18" charset="0"/>
                <a:cs typeface="Times New Roman" panose="02020603050405020304" pitchFamily="18" charset="0"/>
              </a:rPr>
              <a:t>The </a:t>
            </a:r>
            <a:r>
              <a:rPr lang="en-US" sz="1600" i="1" dirty="0" err="1">
                <a:latin typeface="Times New Roman" panose="02020603050405020304" pitchFamily="18" charset="0"/>
                <a:cs typeface="Times New Roman" panose="02020603050405020304" pitchFamily="18" charset="0"/>
              </a:rPr>
              <a:t>Apollinian</a:t>
            </a:r>
            <a:endParaRPr lang="en-US" sz="1600" i="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Art of sculpture</a:t>
            </a:r>
          </a:p>
          <a:p>
            <a:r>
              <a:rPr lang="en-US" sz="1600" dirty="0">
                <a:latin typeface="Times New Roman" panose="02020603050405020304" pitchFamily="18" charset="0"/>
                <a:cs typeface="Times New Roman" panose="02020603050405020304" pitchFamily="18" charset="0"/>
              </a:rPr>
              <a:t>dreaming</a:t>
            </a:r>
          </a:p>
          <a:p>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2D55D76-F84D-0944-87E0-7C8216EF0268}"/>
              </a:ext>
            </a:extLst>
          </p:cNvPr>
          <p:cNvSpPr txBox="1"/>
          <p:nvPr/>
        </p:nvSpPr>
        <p:spPr>
          <a:xfrm>
            <a:off x="691377" y="2341756"/>
            <a:ext cx="2337731" cy="4154984"/>
          </a:xfrm>
          <a:prstGeom prst="rect">
            <a:avLst/>
          </a:prstGeom>
          <a:noFill/>
        </p:spPr>
        <p:txBody>
          <a:bodyPr wrap="square" rtlCol="0">
            <a:spAutoFit/>
          </a:bodyPr>
          <a:lstStyle/>
          <a:p>
            <a:r>
              <a:rPr lang="en-US" sz="2400" dirty="0">
                <a:latin typeface="Big Caslon Medium" panose="02000603090000020003" pitchFamily="2" charset="-79"/>
                <a:cs typeface="Big Caslon Medium" panose="02000603090000020003" pitchFamily="2" charset="-79"/>
              </a:rPr>
              <a:t>Plato</a:t>
            </a:r>
          </a:p>
          <a:p>
            <a:endParaRPr lang="en-US" sz="2400" dirty="0">
              <a:latin typeface="Big Caslon Medium" panose="02000603090000020003" pitchFamily="2" charset="-79"/>
              <a:cs typeface="Big Caslon Medium" panose="02000603090000020003" pitchFamily="2" charset="-79"/>
            </a:endParaRPr>
          </a:p>
          <a:p>
            <a:endParaRPr lang="en-US" sz="2400" dirty="0">
              <a:latin typeface="Big Caslon Medium" panose="02000603090000020003" pitchFamily="2" charset="-79"/>
              <a:cs typeface="Big Caslon Medium" panose="02000603090000020003" pitchFamily="2" charset="-79"/>
            </a:endParaRPr>
          </a:p>
          <a:p>
            <a:endParaRPr lang="en-US" sz="2400" dirty="0">
              <a:latin typeface="Big Caslon Medium" panose="02000603090000020003" pitchFamily="2" charset="-79"/>
              <a:cs typeface="Big Caslon Medium" panose="02000603090000020003" pitchFamily="2" charset="-79"/>
            </a:endParaRPr>
          </a:p>
          <a:p>
            <a:r>
              <a:rPr lang="en-US" sz="2400" dirty="0">
                <a:latin typeface="Big Caslon Medium" panose="02000603090000020003" pitchFamily="2" charset="-79"/>
                <a:cs typeface="Big Caslon Medium" panose="02000603090000020003" pitchFamily="2" charset="-79"/>
              </a:rPr>
              <a:t>Kant</a:t>
            </a:r>
          </a:p>
          <a:p>
            <a:endParaRPr lang="en-US" sz="2400" dirty="0">
              <a:latin typeface="Big Caslon Medium" panose="02000603090000020003" pitchFamily="2" charset="-79"/>
              <a:cs typeface="Big Caslon Medium" panose="02000603090000020003" pitchFamily="2" charset="-79"/>
            </a:endParaRPr>
          </a:p>
          <a:p>
            <a:endParaRPr lang="en-US" sz="2400" dirty="0">
              <a:latin typeface="Big Caslon Medium" panose="02000603090000020003" pitchFamily="2" charset="-79"/>
              <a:cs typeface="Big Caslon Medium" panose="02000603090000020003" pitchFamily="2" charset="-79"/>
            </a:endParaRPr>
          </a:p>
          <a:p>
            <a:r>
              <a:rPr lang="en-US" sz="2400" dirty="0">
                <a:latin typeface="Big Caslon Medium" panose="02000603090000020003" pitchFamily="2" charset="-79"/>
                <a:cs typeface="Big Caslon Medium" panose="02000603090000020003" pitchFamily="2" charset="-79"/>
              </a:rPr>
              <a:t>Schopenhauer</a:t>
            </a:r>
          </a:p>
          <a:p>
            <a:endParaRPr lang="en-US" sz="2400" dirty="0">
              <a:latin typeface="Big Caslon Medium" panose="02000603090000020003" pitchFamily="2" charset="-79"/>
              <a:cs typeface="Big Caslon Medium" panose="02000603090000020003" pitchFamily="2" charset="-79"/>
            </a:endParaRPr>
          </a:p>
          <a:p>
            <a:endParaRPr lang="en-US" sz="2400" dirty="0">
              <a:latin typeface="Big Caslon Medium" panose="02000603090000020003" pitchFamily="2" charset="-79"/>
              <a:cs typeface="Big Caslon Medium" panose="02000603090000020003" pitchFamily="2" charset="-79"/>
            </a:endParaRPr>
          </a:p>
          <a:p>
            <a:r>
              <a:rPr lang="en-US" sz="2400" dirty="0">
                <a:latin typeface="Big Caslon Medium" panose="02000603090000020003" pitchFamily="2" charset="-79"/>
                <a:cs typeface="Big Caslon Medium" panose="02000603090000020003" pitchFamily="2" charset="-79"/>
              </a:rPr>
              <a:t>Nietzsche</a:t>
            </a:r>
          </a:p>
        </p:txBody>
      </p:sp>
      <p:cxnSp>
        <p:nvCxnSpPr>
          <p:cNvPr id="12" name="Straight Connector 11">
            <a:extLst>
              <a:ext uri="{FF2B5EF4-FFF2-40B4-BE49-F238E27FC236}">
                <a16:creationId xmlns:a16="http://schemas.microsoft.com/office/drawing/2014/main" id="{B53749DC-C739-224E-A5FB-6E3154231616}"/>
              </a:ext>
            </a:extLst>
          </p:cNvPr>
          <p:cNvCxnSpPr>
            <a:cxnSpLocks/>
          </p:cNvCxnSpPr>
          <p:nvPr/>
        </p:nvCxnSpPr>
        <p:spPr>
          <a:xfrm>
            <a:off x="6177777" y="2341756"/>
            <a:ext cx="0" cy="38583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56DFCCA-B349-924C-8193-793077E2197A}"/>
              </a:ext>
            </a:extLst>
          </p:cNvPr>
          <p:cNvSpPr txBox="1"/>
          <p:nvPr/>
        </p:nvSpPr>
        <p:spPr>
          <a:xfrm>
            <a:off x="557561" y="892098"/>
            <a:ext cx="11106615"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One could easily read </a:t>
            </a:r>
            <a:r>
              <a:rPr lang="en-US" i="1" dirty="0">
                <a:latin typeface="Times New Roman" panose="02020603050405020304" pitchFamily="18" charset="0"/>
                <a:cs typeface="Times New Roman" panose="02020603050405020304" pitchFamily="18" charset="0"/>
              </a:rPr>
              <a:t>The Birth of Tragedy</a:t>
            </a:r>
            <a:r>
              <a:rPr lang="en-US" dirty="0">
                <a:latin typeface="Times New Roman" panose="02020603050405020304" pitchFamily="18" charset="0"/>
                <a:cs typeface="Times New Roman" panose="02020603050405020304" pitchFamily="18" charset="0"/>
              </a:rPr>
              <a:t>, its exalted expectations of art, its critique of reason and science, its belief in music, as massively, inextricably, bound to Schopenhauer and romanticism. The dualism at the core of </a:t>
            </a:r>
            <a:r>
              <a:rPr lang="en-US" i="1" dirty="0">
                <a:latin typeface="Times New Roman" panose="02020603050405020304" pitchFamily="18" charset="0"/>
                <a:cs typeface="Times New Roman" panose="02020603050405020304" pitchFamily="18" charset="0"/>
              </a:rPr>
              <a:t>The Birth of Tragedy</a:t>
            </a:r>
            <a:r>
              <a:rPr lang="en-US" dirty="0">
                <a:latin typeface="Times New Roman" panose="02020603050405020304" pitchFamily="18" charset="0"/>
                <a:cs typeface="Times New Roman" panose="02020603050405020304" pitchFamily="18" charset="0"/>
              </a:rPr>
              <a:t>, the antagonism between the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and Dionysian, might be read as only an echo of Schopenhauer's dualism between the World as Representation and the World as Will. </a:t>
            </a:r>
          </a:p>
        </p:txBody>
      </p:sp>
    </p:spTree>
    <p:extLst>
      <p:ext uri="{BB962C8B-B14F-4D97-AF65-F5344CB8AC3E}">
        <p14:creationId xmlns:p14="http://schemas.microsoft.com/office/powerpoint/2010/main" val="3882068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a:off x="598758" y="156117"/>
            <a:ext cx="115932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Shining Apollo</a:t>
            </a:r>
          </a:p>
        </p:txBody>
      </p:sp>
      <p:sp>
        <p:nvSpPr>
          <p:cNvPr id="14" name="TextBox 13">
            <a:extLst>
              <a:ext uri="{FF2B5EF4-FFF2-40B4-BE49-F238E27FC236}">
                <a16:creationId xmlns:a16="http://schemas.microsoft.com/office/drawing/2014/main" id="{F5D73EC2-C2D5-724A-BDEB-E123CEBC31C3}"/>
              </a:ext>
            </a:extLst>
          </p:cNvPr>
          <p:cNvSpPr txBox="1"/>
          <p:nvPr/>
        </p:nvSpPr>
        <p:spPr>
          <a:xfrm>
            <a:off x="598759" y="5759590"/>
            <a:ext cx="3214957" cy="523220"/>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Apollo of the Belvedere</a:t>
            </a:r>
          </a:p>
          <a:p>
            <a:pPr algn="ctr"/>
            <a:r>
              <a:rPr lang="en-US" sz="1400" dirty="0">
                <a:latin typeface="Times New Roman" panose="02020603050405020304" pitchFamily="18" charset="0"/>
                <a:cs typeface="Times New Roman" panose="02020603050405020304" pitchFamily="18" charset="0"/>
              </a:rPr>
              <a:t>White Marble, Circa AD 120–140</a:t>
            </a:r>
          </a:p>
        </p:txBody>
      </p:sp>
      <p:sp>
        <p:nvSpPr>
          <p:cNvPr id="15" name="TextBox 14">
            <a:extLst>
              <a:ext uri="{FF2B5EF4-FFF2-40B4-BE49-F238E27FC236}">
                <a16:creationId xmlns:a16="http://schemas.microsoft.com/office/drawing/2014/main" id="{4713DFF2-6335-DD46-B554-48BD4860A1A5}"/>
              </a:ext>
            </a:extLst>
          </p:cNvPr>
          <p:cNvSpPr txBox="1"/>
          <p:nvPr/>
        </p:nvSpPr>
        <p:spPr>
          <a:xfrm>
            <a:off x="4059044" y="579863"/>
            <a:ext cx="7803137" cy="563231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order to gain access to the secret teachings of the Greeks concerning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art, Nietzsche discloses in the opening section of the book a number of features of the figure of Apollo drawn from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art. First of all there is Apollo's proper name, which, as Nietzsche notes, etymologically justifies designating the "god of light" as the "shining one" (Nietzsche 1994, 164).</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When Nietzsche names Apollo "the shining one" he also deems him to be the "ruler over the beautiful shining of the inner world of fantasy" (Nietzsche 1994, 164). Apollo is the ruler of the inner world where images shine forth in dreams in their radiant, sometimes illusory, semblance. The first glimpse into the proto-artistic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force is thus through the understanding of the dream. As an art-impulse of nature, the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is the drive to the fashioning of images, to the production of beautifully shining figures. As art-state of nature, the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is the state of absorption in these images and figures. Dreaming is thus a particularly appropriate analogy for the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in that it involves both the production of and absorption in images.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 refers to the dream experience, embodied by the Greeks in Apollo as healing, and this dreaming as analogous to "the arts generally, which make life possible and worth living” (Nietzsche 1994, 164).</a:t>
            </a:r>
          </a:p>
        </p:txBody>
      </p:sp>
      <p:pic>
        <p:nvPicPr>
          <p:cNvPr id="3" name="Picture 2">
            <a:extLst>
              <a:ext uri="{FF2B5EF4-FFF2-40B4-BE49-F238E27FC236}">
                <a16:creationId xmlns:a16="http://schemas.microsoft.com/office/drawing/2014/main" id="{5A5F79E5-35F3-2B45-92A5-1883D3F9885B}"/>
              </a:ext>
            </a:extLst>
          </p:cNvPr>
          <p:cNvPicPr>
            <a:picLocks noChangeAspect="1"/>
          </p:cNvPicPr>
          <p:nvPr/>
        </p:nvPicPr>
        <p:blipFill>
          <a:blip r:embed="rId2"/>
          <a:stretch>
            <a:fillRect/>
          </a:stretch>
        </p:blipFill>
        <p:spPr>
          <a:xfrm>
            <a:off x="598758" y="802448"/>
            <a:ext cx="3214958" cy="4957142"/>
          </a:xfrm>
          <a:prstGeom prst="rect">
            <a:avLst/>
          </a:prstGeom>
        </p:spPr>
      </p:pic>
    </p:spTree>
    <p:extLst>
      <p:ext uri="{BB962C8B-B14F-4D97-AF65-F5344CB8AC3E}">
        <p14:creationId xmlns:p14="http://schemas.microsoft.com/office/powerpoint/2010/main" val="3805861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a:off x="598758" y="156117"/>
            <a:ext cx="115932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Shining Apollo</a:t>
            </a:r>
          </a:p>
        </p:txBody>
      </p:sp>
      <p:sp>
        <p:nvSpPr>
          <p:cNvPr id="14" name="TextBox 13">
            <a:extLst>
              <a:ext uri="{FF2B5EF4-FFF2-40B4-BE49-F238E27FC236}">
                <a16:creationId xmlns:a16="http://schemas.microsoft.com/office/drawing/2014/main" id="{F5D73EC2-C2D5-724A-BDEB-E123CEBC31C3}"/>
              </a:ext>
            </a:extLst>
          </p:cNvPr>
          <p:cNvSpPr txBox="1"/>
          <p:nvPr/>
        </p:nvSpPr>
        <p:spPr>
          <a:xfrm>
            <a:off x="722351" y="5857048"/>
            <a:ext cx="3213100" cy="738664"/>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Apollo and Issa </a:t>
            </a:r>
            <a:r>
              <a:rPr lang="en-US" sz="1400" dirty="0">
                <a:latin typeface="Times New Roman" panose="02020603050405020304" pitchFamily="18" charset="0"/>
                <a:cs typeface="Times New Roman" panose="02020603050405020304" pitchFamily="18" charset="0"/>
              </a:rPr>
              <a:t>(detail)</a:t>
            </a:r>
          </a:p>
          <a:p>
            <a:pPr algn="ctr"/>
            <a:r>
              <a:rPr lang="en-US" sz="1400" dirty="0">
                <a:latin typeface="Times New Roman" panose="02020603050405020304" pitchFamily="18" charset="0"/>
                <a:cs typeface="Times New Roman" panose="02020603050405020304" pitchFamily="18" charset="0"/>
              </a:rPr>
              <a:t>Oil on canvas, François Boucher (1703-1770)</a:t>
            </a:r>
          </a:p>
        </p:txBody>
      </p:sp>
      <p:sp>
        <p:nvSpPr>
          <p:cNvPr id="15" name="TextBox 14">
            <a:extLst>
              <a:ext uri="{FF2B5EF4-FFF2-40B4-BE49-F238E27FC236}">
                <a16:creationId xmlns:a16="http://schemas.microsoft.com/office/drawing/2014/main" id="{4713DFF2-6335-DD46-B554-48BD4860A1A5}"/>
              </a:ext>
            </a:extLst>
          </p:cNvPr>
          <p:cNvSpPr txBox="1"/>
          <p:nvPr/>
        </p:nvSpPr>
        <p:spPr>
          <a:xfrm>
            <a:off x="4059044" y="579863"/>
            <a:ext cx="7803137" cy="535531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dreams all human beings are artists, according to Nietzsche, insofar as they participate in the creation of the beautiful illusion or shining of the dream worlds. It is this "beautiful shining" that allows Nietzsche to draw the connection between dreaming and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art: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beautiful illusion of the dream worlds, in the creation of which every man is truly and artist, is the prerequisite of all plastic art, and, as we shall see, of an important part of poetry also. In our dreams we delight in the immediate understanding of figures; all forms speak to us; there is nothing unimportant or superfluous. But even when this dream reality is most intense, we still have, glimmering through it, the sensation that it is mere appearance” (Nietzsche 1994, 163).</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Apollo is thus "the god of all imagistic powers” and therefore "the sculptor god,” the one who, with those powers, brings forth shining figures out of rough stone or soft clay.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art should not be thought, however, simply in terms of the paradigmatically </a:t>
            </a:r>
            <a:r>
              <a:rPr lang="en-US" dirty="0" err="1">
                <a:latin typeface="Times New Roman" panose="02020603050405020304" pitchFamily="18" charset="0"/>
                <a:cs typeface="Times New Roman" panose="02020603050405020304" pitchFamily="18" charset="0"/>
              </a:rPr>
              <a:t>Apollinian</a:t>
            </a:r>
            <a:r>
              <a:rPr lang="en-US" dirty="0">
                <a:latin typeface="Times New Roman" panose="02020603050405020304" pitchFamily="18" charset="0"/>
                <a:cs typeface="Times New Roman" panose="02020603050405020304" pitchFamily="18" charset="0"/>
              </a:rPr>
              <a:t> art of sculpture; but rather, it should be understood as any bringing forth of images, of any bringing forth that allows a figure to stand out against a ground. </a:t>
            </a:r>
          </a:p>
        </p:txBody>
      </p:sp>
      <p:pic>
        <p:nvPicPr>
          <p:cNvPr id="6" name="Picture 5">
            <a:extLst>
              <a:ext uri="{FF2B5EF4-FFF2-40B4-BE49-F238E27FC236}">
                <a16:creationId xmlns:a16="http://schemas.microsoft.com/office/drawing/2014/main" id="{3B54D888-DF97-0843-BBAB-190391319F89}"/>
              </a:ext>
            </a:extLst>
          </p:cNvPr>
          <p:cNvPicPr>
            <a:picLocks noChangeAspect="1"/>
          </p:cNvPicPr>
          <p:nvPr/>
        </p:nvPicPr>
        <p:blipFill>
          <a:blip r:embed="rId2"/>
          <a:stretch>
            <a:fillRect/>
          </a:stretch>
        </p:blipFill>
        <p:spPr>
          <a:xfrm>
            <a:off x="722351" y="802448"/>
            <a:ext cx="3213100" cy="5054600"/>
          </a:xfrm>
          <a:prstGeom prst="rect">
            <a:avLst/>
          </a:prstGeom>
        </p:spPr>
      </p:pic>
    </p:spTree>
    <p:extLst>
      <p:ext uri="{BB962C8B-B14F-4D97-AF65-F5344CB8AC3E}">
        <p14:creationId xmlns:p14="http://schemas.microsoft.com/office/powerpoint/2010/main" val="1965777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a:off x="598758" y="156117"/>
            <a:ext cx="11593241" cy="646331"/>
          </a:xfrm>
          <a:prstGeom prst="rect">
            <a:avLst/>
          </a:prstGeom>
          <a:noFill/>
        </p:spPr>
        <p:txBody>
          <a:bodyPr wrap="square" rtlCol="0">
            <a:spAutoFit/>
          </a:bodyPr>
          <a:lstStyle/>
          <a:p>
            <a:r>
              <a:rPr lang="en-US" sz="3600" dirty="0" err="1">
                <a:latin typeface="Big Caslon Medium" panose="02000603090000020003" pitchFamily="2" charset="-79"/>
                <a:cs typeface="Big Caslon Medium" panose="02000603090000020003" pitchFamily="2" charset="-79"/>
              </a:rPr>
              <a:t>Apollinian</a:t>
            </a:r>
            <a:r>
              <a:rPr lang="en-US" sz="3600" dirty="0">
                <a:latin typeface="Big Caslon Medium" panose="02000603090000020003" pitchFamily="2" charset="-79"/>
                <a:cs typeface="Big Caslon Medium" panose="02000603090000020003" pitchFamily="2" charset="-79"/>
              </a:rPr>
              <a:t> Shining</a:t>
            </a:r>
          </a:p>
        </p:txBody>
      </p:sp>
      <p:sp>
        <p:nvSpPr>
          <p:cNvPr id="14" name="TextBox 13">
            <a:extLst>
              <a:ext uri="{FF2B5EF4-FFF2-40B4-BE49-F238E27FC236}">
                <a16:creationId xmlns:a16="http://schemas.microsoft.com/office/drawing/2014/main" id="{F5D73EC2-C2D5-724A-BDEB-E123CEBC31C3}"/>
              </a:ext>
            </a:extLst>
          </p:cNvPr>
          <p:cNvSpPr txBox="1"/>
          <p:nvPr/>
        </p:nvSpPr>
        <p:spPr>
          <a:xfrm>
            <a:off x="598760" y="5759590"/>
            <a:ext cx="2999704" cy="738664"/>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The Slave Ship </a:t>
            </a:r>
            <a:r>
              <a:rPr lang="en-US" sz="1400" dirty="0">
                <a:latin typeface="Times New Roman" panose="02020603050405020304" pitchFamily="18" charset="0"/>
                <a:cs typeface="Times New Roman" panose="02020603050405020304" pitchFamily="18" charset="0"/>
              </a:rPr>
              <a:t>(detail)</a:t>
            </a:r>
          </a:p>
          <a:p>
            <a:pPr algn="ctr"/>
            <a:r>
              <a:rPr lang="en-US" sz="1400" dirty="0">
                <a:latin typeface="Times New Roman" panose="02020603050405020304" pitchFamily="18" charset="0"/>
                <a:cs typeface="Times New Roman" panose="02020603050405020304" pitchFamily="18" charset="0"/>
              </a:rPr>
              <a:t>Oil on canvas, J.M.W. Turner, 1840.</a:t>
            </a:r>
          </a:p>
          <a:p>
            <a:pPr algn="ctr"/>
            <a:endParaRPr lang="en-US" sz="1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713DFF2-6335-DD46-B554-48BD4860A1A5}"/>
              </a:ext>
            </a:extLst>
          </p:cNvPr>
          <p:cNvSpPr txBox="1"/>
          <p:nvPr/>
        </p:nvSpPr>
        <p:spPr>
          <a:xfrm>
            <a:off x="4103649" y="802448"/>
            <a:ext cx="7560528" cy="532453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Nietzsche applies to Apollo the words of Schopenhauer when speaking of man wrapped in veil of </a:t>
            </a:r>
            <a:r>
              <a:rPr lang="en-US" sz="2000" dirty="0" err="1">
                <a:latin typeface="Times New Roman" panose="02020603050405020304" pitchFamily="18" charset="0"/>
                <a:cs typeface="Times New Roman" panose="02020603050405020304" pitchFamily="18" charset="0"/>
              </a:rPr>
              <a:t>maya</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"Just as in a stormy sea that, unbounded in all directions, raises and drops mountainous waves, howling, a sailor sits in a boat and trusts in his frail bark: so in the midst of a world of torments the individual human being sits quietly, supported by and trusting in the </a:t>
            </a:r>
            <a:r>
              <a:rPr lang="en-US" sz="2000" i="1" dirty="0">
                <a:latin typeface="Times New Roman" panose="02020603050405020304" pitchFamily="18" charset="0"/>
                <a:cs typeface="Times New Roman" panose="02020603050405020304" pitchFamily="18" charset="0"/>
              </a:rPr>
              <a:t>principium </a:t>
            </a:r>
            <a:r>
              <a:rPr lang="en-US" sz="2000" i="1" dirty="0" err="1">
                <a:latin typeface="Times New Roman" panose="02020603050405020304" pitchFamily="18" charset="0"/>
                <a:cs typeface="Times New Roman" panose="02020603050405020304" pitchFamily="18" charset="0"/>
              </a:rPr>
              <a:t>individuationis</a:t>
            </a:r>
            <a:r>
              <a:rPr lang="en-US" sz="2000" dirty="0">
                <a:latin typeface="Times New Roman" panose="02020603050405020304" pitchFamily="18" charset="0"/>
                <a:cs typeface="Times New Roman" panose="02020603050405020304" pitchFamily="18" charset="0"/>
              </a:rPr>
              <a:t>” (Nietzsche 1994, 164).</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is thus connected to the principle of individuality, of identity.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art drive is thus the drive to establish identity, draw boundaries, to carve a form out of an uncarved block of stone, to draw a figure with line and color, to make sense out of chaos. All of our attempts to make sense of existence, all of our “truths,” are the product of this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drive.</a:t>
            </a:r>
          </a:p>
        </p:txBody>
      </p:sp>
      <p:pic>
        <p:nvPicPr>
          <p:cNvPr id="4" name="Picture 3">
            <a:extLst>
              <a:ext uri="{FF2B5EF4-FFF2-40B4-BE49-F238E27FC236}">
                <a16:creationId xmlns:a16="http://schemas.microsoft.com/office/drawing/2014/main" id="{6301D9F5-40A3-1340-BAF9-5AFD6F576B6A}"/>
              </a:ext>
            </a:extLst>
          </p:cNvPr>
          <p:cNvPicPr>
            <a:picLocks noChangeAspect="1"/>
          </p:cNvPicPr>
          <p:nvPr/>
        </p:nvPicPr>
        <p:blipFill>
          <a:blip r:embed="rId2"/>
          <a:stretch>
            <a:fillRect/>
          </a:stretch>
        </p:blipFill>
        <p:spPr>
          <a:xfrm>
            <a:off x="598758" y="802448"/>
            <a:ext cx="2999705" cy="4790791"/>
          </a:xfrm>
          <a:prstGeom prst="rect">
            <a:avLst/>
          </a:prstGeom>
        </p:spPr>
      </p:pic>
    </p:spTree>
    <p:extLst>
      <p:ext uri="{BB962C8B-B14F-4D97-AF65-F5344CB8AC3E}">
        <p14:creationId xmlns:p14="http://schemas.microsoft.com/office/powerpoint/2010/main" val="214033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a:off x="598759" y="178419"/>
            <a:ext cx="3884032"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Dionysian Ecstasy</a:t>
            </a:r>
          </a:p>
        </p:txBody>
      </p:sp>
      <p:sp>
        <p:nvSpPr>
          <p:cNvPr id="15" name="TextBox 14">
            <a:extLst>
              <a:ext uri="{FF2B5EF4-FFF2-40B4-BE49-F238E27FC236}">
                <a16:creationId xmlns:a16="http://schemas.microsoft.com/office/drawing/2014/main" id="{4713DFF2-6335-DD46-B554-48BD4860A1A5}"/>
              </a:ext>
            </a:extLst>
          </p:cNvPr>
          <p:cNvSpPr txBox="1"/>
          <p:nvPr/>
        </p:nvSpPr>
        <p:spPr>
          <a:xfrm>
            <a:off x="4482791" y="579863"/>
            <a:ext cx="7181386" cy="5632311"/>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As with 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to discern something of the secret teachings of the Greeks concerning the Dionysian, it is still a matter of attending to the figure of the god. And yet, except for one key reference, Nietzsche says very little concerning the figure of Dionysus, especially in contrast to what he says about shining Apollo. Nevertheless, this is not surprising since things are all together different with the sylvan god. For the figure of Dionysus, as </a:t>
            </a:r>
            <a:r>
              <a:rPr lang="en-US" sz="2000" dirty="0" err="1">
                <a:latin typeface="Times New Roman" panose="02020603050405020304" pitchFamily="18" charset="0"/>
                <a:cs typeface="Times New Roman" panose="02020603050405020304" pitchFamily="18" charset="0"/>
              </a:rPr>
              <a:t>Sallis</a:t>
            </a:r>
            <a:r>
              <a:rPr lang="en-US" sz="2000" dirty="0">
                <a:latin typeface="Times New Roman" panose="02020603050405020304" pitchFamily="18" charset="0"/>
                <a:cs typeface="Times New Roman" panose="02020603050405020304" pitchFamily="18" charset="0"/>
              </a:rPr>
              <a:t> puts it, is withdrawn, or at least it can be drawn only "in such a manner that it can have no direct image” (</a:t>
            </a:r>
            <a:r>
              <a:rPr lang="en-US" sz="2000" dirty="0" err="1">
                <a:latin typeface="Times New Roman" panose="02020603050405020304" pitchFamily="18" charset="0"/>
                <a:cs typeface="Times New Roman" panose="02020603050405020304" pitchFamily="18" charset="0"/>
              </a:rPr>
              <a:t>Sallis</a:t>
            </a:r>
            <a:r>
              <a:rPr lang="en-US" sz="2000" dirty="0">
                <a:latin typeface="Times New Roman" panose="02020603050405020304" pitchFamily="18" charset="0"/>
                <a:cs typeface="Times New Roman" panose="02020603050405020304" pitchFamily="18" charset="0"/>
              </a:rPr>
              <a:t> 1991, 42).</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For Nietzsche, Dionysian art is associated with ecstasy or intoxication (</a:t>
            </a:r>
            <a:r>
              <a:rPr lang="en-US" sz="2000" i="1" dirty="0">
                <a:latin typeface="Times New Roman" panose="02020603050405020304" pitchFamily="18" charset="0"/>
                <a:cs typeface="Times New Roman" panose="02020603050405020304" pitchFamily="18" charset="0"/>
              </a:rPr>
              <a:t>Rausch</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Rausch</a:t>
            </a:r>
            <a:r>
              <a:rPr lang="en-US" sz="2000" dirty="0">
                <a:latin typeface="Times New Roman" panose="02020603050405020304" pitchFamily="18" charset="0"/>
                <a:cs typeface="Times New Roman" panose="02020603050405020304" pitchFamily="18" charset="0"/>
              </a:rPr>
              <a:t> is often translated as “intoxication,” which makes some sense as Dionysus is the god of wine; but the experience Nietzsche is thinking of is obviously not a mere drunkenness. </a:t>
            </a:r>
            <a:r>
              <a:rPr lang="en-US" sz="2000" i="1" dirty="0">
                <a:latin typeface="Times New Roman" panose="02020603050405020304" pitchFamily="18" charset="0"/>
                <a:cs typeface="Times New Roman" panose="02020603050405020304" pitchFamily="18" charset="0"/>
              </a:rPr>
              <a:t>Rausch</a:t>
            </a:r>
            <a:r>
              <a:rPr lang="en-US" sz="2000" dirty="0">
                <a:latin typeface="Times New Roman" panose="02020603050405020304" pitchFamily="18" charset="0"/>
                <a:cs typeface="Times New Roman" panose="02020603050405020304" pitchFamily="18" charset="0"/>
              </a:rPr>
              <a:t> can also be translated as “ecstasy” and “ecstasy” literally means “to stand outside oneself.” The movement of ecstasy thus breaks through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boundaries. It bursts or dissolves identities. </a:t>
            </a:r>
          </a:p>
        </p:txBody>
      </p:sp>
      <p:pic>
        <p:nvPicPr>
          <p:cNvPr id="6" name="Picture 5">
            <a:extLst>
              <a:ext uri="{FF2B5EF4-FFF2-40B4-BE49-F238E27FC236}">
                <a16:creationId xmlns:a16="http://schemas.microsoft.com/office/drawing/2014/main" id="{8F8487BC-4417-A441-ADA2-9A128CCE5030}"/>
              </a:ext>
            </a:extLst>
          </p:cNvPr>
          <p:cNvPicPr>
            <a:picLocks noChangeAspect="1"/>
          </p:cNvPicPr>
          <p:nvPr/>
        </p:nvPicPr>
        <p:blipFill>
          <a:blip r:embed="rId2"/>
          <a:stretch>
            <a:fillRect/>
          </a:stretch>
        </p:blipFill>
        <p:spPr>
          <a:xfrm>
            <a:off x="551696" y="824750"/>
            <a:ext cx="3507349" cy="5308420"/>
          </a:xfrm>
          <a:prstGeom prst="rect">
            <a:avLst/>
          </a:prstGeom>
        </p:spPr>
      </p:pic>
    </p:spTree>
    <p:extLst>
      <p:ext uri="{BB962C8B-B14F-4D97-AF65-F5344CB8AC3E}">
        <p14:creationId xmlns:p14="http://schemas.microsoft.com/office/powerpoint/2010/main" val="1198608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a:off x="312304" y="178419"/>
            <a:ext cx="4170487"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Dionysian Ecstasy</a:t>
            </a:r>
          </a:p>
        </p:txBody>
      </p:sp>
      <p:sp>
        <p:nvSpPr>
          <p:cNvPr id="15" name="TextBox 14">
            <a:extLst>
              <a:ext uri="{FF2B5EF4-FFF2-40B4-BE49-F238E27FC236}">
                <a16:creationId xmlns:a16="http://schemas.microsoft.com/office/drawing/2014/main" id="{4713DFF2-6335-DD46-B554-48BD4860A1A5}"/>
              </a:ext>
            </a:extLst>
          </p:cNvPr>
          <p:cNvSpPr txBox="1"/>
          <p:nvPr/>
        </p:nvSpPr>
        <p:spPr>
          <a:xfrm>
            <a:off x="4482791" y="579863"/>
            <a:ext cx="7353609" cy="6247864"/>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 Dionysian is then the collapse of the principle of individuality. Nietzsche refers to the blissful ecstasy that wells up within man in these Dionysian states of intoxication or ecstasy. In such Dionysian experiences our separate identities are dissolved: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“Now, with the gospel of universal harmony, each one feels himself not only united, reconciled, and fused with his neighbor, but as one with him, as if the veil of </a:t>
            </a:r>
            <a:r>
              <a:rPr lang="en-US" sz="2000" i="1" dirty="0" err="1">
                <a:latin typeface="Times New Roman" panose="02020603050405020304" pitchFamily="18" charset="0"/>
                <a:cs typeface="Times New Roman" panose="02020603050405020304" pitchFamily="18" charset="0"/>
              </a:rPr>
              <a:t>maya</a:t>
            </a:r>
            <a:r>
              <a:rPr lang="en-US" sz="2000" dirty="0">
                <a:latin typeface="Times New Roman" panose="02020603050405020304" pitchFamily="18" charset="0"/>
                <a:cs typeface="Times New Roman" panose="02020603050405020304" pitchFamily="18" charset="0"/>
              </a:rPr>
              <a:t> had been torn aside and were now merely fluttering in tatters before the mysterious primordial unity” (Nietzsche 1994, 165).</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Here is where the youthful romanticism and the influence of Schopenhauer is most apparent. In Dionysian ecstasy, the deeper truth of reality is revealed: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 the Dionysian dithyramb man is incited to the greatest exaltation of all his symbolic faculties; something never before experienced struggles for utterance—the annihilation of the veil of </a:t>
            </a:r>
            <a:r>
              <a:rPr lang="en-US" sz="2000" dirty="0" err="1">
                <a:latin typeface="Times New Roman" panose="02020603050405020304" pitchFamily="18" charset="0"/>
                <a:cs typeface="Times New Roman" panose="02020603050405020304" pitchFamily="18" charset="0"/>
              </a:rPr>
              <a:t>maya</a:t>
            </a:r>
            <a:r>
              <a:rPr lang="en-US" sz="2000" dirty="0">
                <a:latin typeface="Times New Roman" panose="02020603050405020304" pitchFamily="18" charset="0"/>
                <a:cs typeface="Times New Roman" panose="02020603050405020304" pitchFamily="18" charset="0"/>
              </a:rPr>
              <a:t>, oneness as the soul of the race an of nature herself” (Nietzsche 1994, 167).</a:t>
            </a:r>
          </a:p>
          <a:p>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F8E814D-2893-BD40-90E1-7DA5A1F1A6B9}"/>
              </a:ext>
            </a:extLst>
          </p:cNvPr>
          <p:cNvPicPr>
            <a:picLocks noChangeAspect="1"/>
          </p:cNvPicPr>
          <p:nvPr/>
        </p:nvPicPr>
        <p:blipFill>
          <a:blip r:embed="rId2"/>
          <a:stretch>
            <a:fillRect/>
          </a:stretch>
        </p:blipFill>
        <p:spPr>
          <a:xfrm>
            <a:off x="312304" y="1016000"/>
            <a:ext cx="3911829" cy="4770326"/>
          </a:xfrm>
          <a:prstGeom prst="rect">
            <a:avLst/>
          </a:prstGeom>
        </p:spPr>
      </p:pic>
    </p:spTree>
    <p:extLst>
      <p:ext uri="{BB962C8B-B14F-4D97-AF65-F5344CB8AC3E}">
        <p14:creationId xmlns:p14="http://schemas.microsoft.com/office/powerpoint/2010/main" val="2998178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The Wisdom of Silenus</a:t>
            </a:r>
          </a:p>
        </p:txBody>
      </p:sp>
      <p:sp>
        <p:nvSpPr>
          <p:cNvPr id="14" name="TextBox 13">
            <a:extLst>
              <a:ext uri="{FF2B5EF4-FFF2-40B4-BE49-F238E27FC236}">
                <a16:creationId xmlns:a16="http://schemas.microsoft.com/office/drawing/2014/main" id="{F5D73EC2-C2D5-724A-BDEB-E123CEBC31C3}"/>
              </a:ext>
            </a:extLst>
          </p:cNvPr>
          <p:cNvSpPr txBox="1"/>
          <p:nvPr/>
        </p:nvSpPr>
        <p:spPr>
          <a:xfrm>
            <a:off x="598760" y="5558056"/>
            <a:ext cx="3333099" cy="95410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Statue of Silenus</a:t>
            </a:r>
          </a:p>
          <a:p>
            <a:pPr algn="ctr"/>
            <a:r>
              <a:rPr lang="en-US" sz="1400" dirty="0">
                <a:latin typeface="Times New Roman" panose="02020603050405020304" pitchFamily="18" charset="0"/>
                <a:cs typeface="Times New Roman" panose="02020603050405020304" pitchFamily="18" charset="0"/>
              </a:rPr>
              <a:t>Rustic god of winemaking</a:t>
            </a:r>
            <a:r>
              <a:rPr lang="en-US" sz="1400" i="1" dirty="0">
                <a:latin typeface="Times New Roman" panose="02020603050405020304" pitchFamily="18" charset="0"/>
                <a:cs typeface="Times New Roman" panose="02020603050405020304" pitchFamily="18" charset="0"/>
              </a:rPr>
              <a:t>. </a:t>
            </a:r>
          </a:p>
          <a:p>
            <a:pPr algn="ctr"/>
            <a:r>
              <a:rPr lang="en-US" sz="1400" dirty="0">
                <a:latin typeface="Times New Roman" panose="02020603050405020304" pitchFamily="18" charset="0"/>
                <a:cs typeface="Times New Roman" panose="02020603050405020304" pitchFamily="18" charset="0"/>
              </a:rPr>
              <a:t>Vatican Museum, Rome</a:t>
            </a:r>
          </a:p>
          <a:p>
            <a:pPr algn="ctr"/>
            <a:endParaRPr lang="en-US" sz="1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713DFF2-6335-DD46-B554-48BD4860A1A5}"/>
              </a:ext>
            </a:extLst>
          </p:cNvPr>
          <p:cNvSpPr txBox="1"/>
          <p:nvPr/>
        </p:nvSpPr>
        <p:spPr>
          <a:xfrm>
            <a:off x="4368800" y="1113056"/>
            <a:ext cx="7340601" cy="440120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In order to better understand the healing capacity of 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shining of dreams, Nietzsche recounts a story from Greek mythology:</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“There is an ancient story that King Midas hunted in the forest a long time for the wise Silenus, the companion of Dionysus, without capturing him. When Silenus at last fell into his hands, the king asked what was the best and most desirable of all things for man. Fixed and immovable, the demigod said not a word, till at last, urged by the king, he gave a shrill laugh and broke out into these words: ‘Oh, wretched ephemeral race, children of chance and misery, why do you compel me to tell you what it would be most expedient for you not to hear? What is best of all is utterly beyond your reach: not to be born, not to </a:t>
            </a:r>
            <a:r>
              <a:rPr lang="en-US" sz="2000" i="1" dirty="0">
                <a:latin typeface="Times New Roman" panose="02020603050405020304" pitchFamily="18" charset="0"/>
                <a:cs typeface="Times New Roman" panose="02020603050405020304" pitchFamily="18" charset="0"/>
              </a:rPr>
              <a:t>be</a:t>
            </a:r>
            <a:r>
              <a:rPr lang="en-US" sz="2000" dirty="0">
                <a:latin typeface="Times New Roman" panose="02020603050405020304" pitchFamily="18" charset="0"/>
                <a:cs typeface="Times New Roman" panose="02020603050405020304" pitchFamily="18" charset="0"/>
              </a:rPr>
              <a:t>, to be </a:t>
            </a:r>
            <a:r>
              <a:rPr lang="en-US" sz="2000" i="1" dirty="0">
                <a:latin typeface="Times New Roman" panose="02020603050405020304" pitchFamily="18" charset="0"/>
                <a:cs typeface="Times New Roman" panose="02020603050405020304" pitchFamily="18" charset="0"/>
              </a:rPr>
              <a:t>nothing</a:t>
            </a:r>
            <a:r>
              <a:rPr lang="en-US" sz="2000" dirty="0">
                <a:latin typeface="Times New Roman" panose="02020603050405020304" pitchFamily="18" charset="0"/>
                <a:cs typeface="Times New Roman" panose="02020603050405020304" pitchFamily="18" charset="0"/>
              </a:rPr>
              <a:t>. But the second best for you is—to die soon’" (Nietzsche 1967, 42).</a:t>
            </a:r>
          </a:p>
        </p:txBody>
      </p:sp>
      <p:pic>
        <p:nvPicPr>
          <p:cNvPr id="9" name="Picture 8">
            <a:extLst>
              <a:ext uri="{FF2B5EF4-FFF2-40B4-BE49-F238E27FC236}">
                <a16:creationId xmlns:a16="http://schemas.microsoft.com/office/drawing/2014/main" id="{C24C97DC-4C25-6547-AF09-E58293034385}"/>
              </a:ext>
            </a:extLst>
          </p:cNvPr>
          <p:cNvPicPr>
            <a:picLocks noChangeAspect="1"/>
          </p:cNvPicPr>
          <p:nvPr/>
        </p:nvPicPr>
        <p:blipFill>
          <a:blip r:embed="rId2"/>
          <a:stretch>
            <a:fillRect/>
          </a:stretch>
        </p:blipFill>
        <p:spPr>
          <a:xfrm>
            <a:off x="598760" y="1113056"/>
            <a:ext cx="3333099" cy="4445000"/>
          </a:xfrm>
          <a:prstGeom prst="rect">
            <a:avLst/>
          </a:prstGeom>
        </p:spPr>
      </p:pic>
    </p:spTree>
    <p:extLst>
      <p:ext uri="{BB962C8B-B14F-4D97-AF65-F5344CB8AC3E}">
        <p14:creationId xmlns:p14="http://schemas.microsoft.com/office/powerpoint/2010/main" val="398046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The Tragic Character of Existence</a:t>
            </a:r>
          </a:p>
        </p:txBody>
      </p:sp>
      <p:sp>
        <p:nvSpPr>
          <p:cNvPr id="15" name="TextBox 14">
            <a:extLst>
              <a:ext uri="{FF2B5EF4-FFF2-40B4-BE49-F238E27FC236}">
                <a16:creationId xmlns:a16="http://schemas.microsoft.com/office/drawing/2014/main" id="{4713DFF2-6335-DD46-B554-48BD4860A1A5}"/>
              </a:ext>
            </a:extLst>
          </p:cNvPr>
          <p:cNvSpPr txBox="1"/>
          <p:nvPr/>
        </p:nvSpPr>
        <p:spPr>
          <a:xfrm>
            <a:off x="4826001" y="1600200"/>
            <a:ext cx="6426200" cy="440120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Silenus reveals is the tragic character of existence. The truth revealed here is not at all the beautiful truth of Plato; it is a terrible truth, an abysmal truth.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This is what Iphigenia realizes when she has to die because the winds won’t blow. In the film, based Euripides’s play </a:t>
            </a:r>
            <a:r>
              <a:rPr lang="en-US" sz="2000" i="1" dirty="0" err="1">
                <a:latin typeface="Times New Roman" panose="02020603050405020304" pitchFamily="18" charset="0"/>
                <a:cs typeface="Times New Roman" panose="02020603050405020304" pitchFamily="18" charset="0"/>
              </a:rPr>
              <a:t>Iphengia</a:t>
            </a:r>
            <a:r>
              <a:rPr lang="en-US" sz="2000" i="1" dirty="0">
                <a:latin typeface="Times New Roman" panose="02020603050405020304" pitchFamily="18" charset="0"/>
                <a:cs typeface="Times New Roman" panose="02020603050405020304" pitchFamily="18" charset="0"/>
              </a:rPr>
              <a:t> at Au</a:t>
            </a:r>
            <a:r>
              <a:rPr lang="en-US" sz="2000" dirty="0">
                <a:latin typeface="Times New Roman" panose="02020603050405020304" pitchFamily="18" charset="0"/>
                <a:cs typeface="Times New Roman" panose="02020603050405020304" pitchFamily="18" charset="0"/>
              </a:rPr>
              <a:t>lis, she confronts the tragic character of existence when she asks her mother: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“Where did the wind go? Why doesn’t it come to Aulis? Imagine that in the open sea people are drowning, begging the gods for the wind to stop. What an injustice!” (</a:t>
            </a:r>
            <a:r>
              <a:rPr lang="en-US" sz="2000" dirty="0" err="1">
                <a:latin typeface="Times New Roman" panose="02020603050405020304" pitchFamily="18" charset="0"/>
                <a:cs typeface="Times New Roman" panose="02020603050405020304" pitchFamily="18" charset="0"/>
              </a:rPr>
              <a:t>Cacoyannis</a:t>
            </a:r>
            <a:r>
              <a:rPr lang="en-US" sz="2000" dirty="0">
                <a:latin typeface="Times New Roman" panose="02020603050405020304" pitchFamily="18" charset="0"/>
                <a:cs typeface="Times New Roman" panose="02020603050405020304" pitchFamily="18" charset="0"/>
              </a:rPr>
              <a:t> 1977).</a:t>
            </a:r>
          </a:p>
          <a:p>
            <a:endParaRPr lang="en-US" sz="2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7EBBC8A-BC48-8643-B6BC-A8791DA14894}"/>
              </a:ext>
            </a:extLst>
          </p:cNvPr>
          <p:cNvPicPr>
            <a:picLocks noChangeAspect="1"/>
          </p:cNvPicPr>
          <p:nvPr/>
        </p:nvPicPr>
        <p:blipFill>
          <a:blip r:embed="rId2"/>
          <a:stretch>
            <a:fillRect/>
          </a:stretch>
        </p:blipFill>
        <p:spPr>
          <a:xfrm>
            <a:off x="850900" y="1220252"/>
            <a:ext cx="3638832" cy="4774148"/>
          </a:xfrm>
          <a:prstGeom prst="rect">
            <a:avLst/>
          </a:prstGeom>
        </p:spPr>
      </p:pic>
    </p:spTree>
    <p:extLst>
      <p:ext uri="{BB962C8B-B14F-4D97-AF65-F5344CB8AC3E}">
        <p14:creationId xmlns:p14="http://schemas.microsoft.com/office/powerpoint/2010/main" val="400718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565913" y="178904"/>
            <a:ext cx="6241773" cy="5625548"/>
          </a:xfrm>
        </p:spPr>
        <p:txBody>
          <a:bodyPr>
            <a:noAutofit/>
          </a:bodyPr>
          <a:lstStyle/>
          <a:p>
            <a:pPr algn="l"/>
            <a:r>
              <a:rPr lang="en-US" sz="2000" dirty="0">
                <a:latin typeface="Times New Roman" panose="02020603050405020304" pitchFamily="18" charset="0"/>
                <a:cs typeface="Times New Roman" panose="02020603050405020304" pitchFamily="18" charset="0"/>
              </a:rPr>
              <a:t>Friedrich Nietzsche (1844-1900) was a late 19th Century German philosopher whose writings have had a profound influence in our time, impacting developments across a wide spectrum of modern and postmodern culture.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His suggestion that art could be its own thing, not limited to representations of reality, opened the door to modern art, influencing many early 20th century visual artists. He influenced many of the giants of modern art, painters such as Munch, Kandinsky, and Picasso, and sculptors Rodin and Giacometti.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His critique of the foundations of Western culture and call for a new beginning after a radical break with the past opened up new directions shaping modern literature, poetry, drama, music, and architecture. His explorations into the depths of human consciousness and his recognition of the importance of dreams strongly influenced Freud and Jung and the development of depth psychology. </a:t>
            </a:r>
          </a:p>
        </p:txBody>
      </p:sp>
      <p:sp>
        <p:nvSpPr>
          <p:cNvPr id="5" name="TextBox 4">
            <a:extLst>
              <a:ext uri="{FF2B5EF4-FFF2-40B4-BE49-F238E27FC236}">
                <a16:creationId xmlns:a16="http://schemas.microsoft.com/office/drawing/2014/main" id="{7D4B4788-6E2A-BD4C-A9A9-F4BE30382EED}"/>
              </a:ext>
            </a:extLst>
          </p:cNvPr>
          <p:cNvSpPr txBox="1"/>
          <p:nvPr/>
        </p:nvSpPr>
        <p:spPr>
          <a:xfrm>
            <a:off x="5394960" y="5999713"/>
            <a:ext cx="4041648" cy="738664"/>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Nietzsche </a:t>
            </a:r>
            <a:r>
              <a:rPr lang="en-US" sz="1400" dirty="0">
                <a:latin typeface="Times New Roman" panose="02020603050405020304" pitchFamily="18" charset="0"/>
                <a:cs typeface="Times New Roman" panose="02020603050405020304" pitchFamily="18" charset="0"/>
              </a:rPr>
              <a:t>(1844-1900) </a:t>
            </a:r>
          </a:p>
          <a:p>
            <a:r>
              <a:rPr lang="en-US" sz="1400" dirty="0">
                <a:latin typeface="Times New Roman" panose="02020603050405020304" pitchFamily="18" charset="0"/>
                <a:cs typeface="Times New Roman" panose="02020603050405020304" pitchFamily="18" charset="0"/>
              </a:rPr>
              <a:t>Pen on paper, Liu Ling</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after a photograph, 1876</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E46CE82-5303-1C4F-B798-B76FB94E9DEB}"/>
              </a:ext>
            </a:extLst>
          </p:cNvPr>
          <p:cNvPicPr>
            <a:picLocks noChangeAspect="1"/>
          </p:cNvPicPr>
          <p:nvPr/>
        </p:nvPicPr>
        <p:blipFill>
          <a:blip r:embed="rId2"/>
          <a:stretch>
            <a:fillRect/>
          </a:stretch>
        </p:blipFill>
        <p:spPr>
          <a:xfrm>
            <a:off x="0" y="0"/>
            <a:ext cx="5074920" cy="6858000"/>
          </a:xfrm>
          <a:prstGeom prst="rect">
            <a:avLst/>
          </a:prstGeom>
        </p:spPr>
      </p:pic>
    </p:spTree>
    <p:extLst>
      <p:ext uri="{BB962C8B-B14F-4D97-AF65-F5344CB8AC3E}">
        <p14:creationId xmlns:p14="http://schemas.microsoft.com/office/powerpoint/2010/main" val="2714753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The Tragic Character of Existence</a:t>
            </a:r>
          </a:p>
        </p:txBody>
      </p:sp>
      <p:sp>
        <p:nvSpPr>
          <p:cNvPr id="14" name="TextBox 13">
            <a:extLst>
              <a:ext uri="{FF2B5EF4-FFF2-40B4-BE49-F238E27FC236}">
                <a16:creationId xmlns:a16="http://schemas.microsoft.com/office/drawing/2014/main" id="{F5D73EC2-C2D5-724A-BDEB-E123CEBC31C3}"/>
              </a:ext>
            </a:extLst>
          </p:cNvPr>
          <p:cNvSpPr txBox="1"/>
          <p:nvPr/>
        </p:nvSpPr>
        <p:spPr>
          <a:xfrm>
            <a:off x="598760" y="5286058"/>
            <a:ext cx="3937000" cy="1169551"/>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The Cult of Dionysus:</a:t>
            </a:r>
          </a:p>
          <a:p>
            <a:pPr algn="ctr"/>
            <a:r>
              <a:rPr lang="en-US" sz="1400" i="1" dirty="0">
                <a:latin typeface="Times New Roman" panose="02020603050405020304" pitchFamily="18" charset="0"/>
                <a:cs typeface="Times New Roman" panose="02020603050405020304" pitchFamily="18" charset="0"/>
              </a:rPr>
              <a:t>Dionysus and a satyr face each other. </a:t>
            </a:r>
          </a:p>
          <a:p>
            <a:pPr algn="ctr"/>
            <a:r>
              <a:rPr lang="en-US" sz="1400" dirty="0">
                <a:latin typeface="Times New Roman" panose="02020603050405020304" pitchFamily="18" charset="0"/>
                <a:cs typeface="Times New Roman" panose="02020603050405020304" pitchFamily="18" charset="0"/>
              </a:rPr>
              <a:t>Attic red-figure Kylix,  the potter </a:t>
            </a:r>
            <a:r>
              <a:rPr lang="en-US" sz="1400" dirty="0" err="1">
                <a:latin typeface="Times New Roman" panose="02020603050405020304" pitchFamily="18" charset="0"/>
                <a:cs typeface="Times New Roman" panose="02020603050405020304" pitchFamily="18" charset="0"/>
              </a:rPr>
              <a:t>Hieron</a:t>
            </a:r>
            <a:r>
              <a:rPr lang="en-US" sz="1400" dirty="0">
                <a:latin typeface="Times New Roman" panose="02020603050405020304" pitchFamily="18" charset="0"/>
                <a:cs typeface="Times New Roman" panose="02020603050405020304" pitchFamily="18" charset="0"/>
              </a:rPr>
              <a:t> and painted by </a:t>
            </a:r>
            <a:r>
              <a:rPr lang="en-US" sz="1400" dirty="0" err="1">
                <a:latin typeface="Times New Roman" panose="02020603050405020304" pitchFamily="18" charset="0"/>
                <a:cs typeface="Times New Roman" panose="02020603050405020304" pitchFamily="18" charset="0"/>
              </a:rPr>
              <a:t>Makron</a:t>
            </a:r>
            <a:r>
              <a:rPr lang="en-US" sz="1400" dirty="0">
                <a:latin typeface="Times New Roman" panose="02020603050405020304" pitchFamily="18" charset="0"/>
                <a:cs typeface="Times New Roman" panose="02020603050405020304" pitchFamily="18" charset="0"/>
              </a:rPr>
              <a:t>, ca. 480 BCE</a:t>
            </a:r>
          </a:p>
          <a:p>
            <a:pPr algn="ctr"/>
            <a:endParaRPr lang="en-US" sz="1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713DFF2-6335-DD46-B554-48BD4860A1A5}"/>
              </a:ext>
            </a:extLst>
          </p:cNvPr>
          <p:cNvSpPr txBox="1"/>
          <p:nvPr/>
        </p:nvSpPr>
        <p:spPr>
          <a:xfrm>
            <a:off x="4859062" y="1651000"/>
            <a:ext cx="6763295" cy="378565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The Birth of Tragedy</a:t>
            </a:r>
            <a:r>
              <a:rPr lang="en-US" sz="2000" dirty="0">
                <a:latin typeface="Times New Roman" panose="02020603050405020304" pitchFamily="18" charset="0"/>
                <a:cs typeface="Times New Roman" panose="02020603050405020304" pitchFamily="18" charset="0"/>
              </a:rPr>
              <a:t>, Nietzsche suggests that Greek Tragedy enabled the Greeks of the tragic age to go on living despite the tragic character of existence. The first part of this is the recognition of the healing capacity of 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art. We thus have art, 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art of illusion, the beautiful illusion of the </a:t>
            </a:r>
            <a:r>
              <a:rPr lang="en-US" sz="2000" dirty="0" err="1">
                <a:latin typeface="Times New Roman" panose="02020603050405020304" pitchFamily="18" charset="0"/>
                <a:cs typeface="Times New Roman" panose="02020603050405020304" pitchFamily="18" charset="0"/>
              </a:rPr>
              <a:t>dreamworld</a:t>
            </a:r>
            <a:r>
              <a:rPr lang="en-US" sz="2000" dirty="0">
                <a:latin typeface="Times New Roman" panose="02020603050405020304" pitchFamily="18" charset="0"/>
                <a:cs typeface="Times New Roman" panose="02020603050405020304" pitchFamily="18" charset="0"/>
              </a:rPr>
              <a:t>, lest we perish of the truth:</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same drive which calls art into life, as the complement and of existence, seducing one to a continuation of life, was also the cause of the Olympian world which the Hellenic ‘will’ made use of as a transfiguring mirror. Thus do the gods justify the life of man” (Nietzsche 1967, 43).</a:t>
            </a:r>
          </a:p>
        </p:txBody>
      </p:sp>
      <p:pic>
        <p:nvPicPr>
          <p:cNvPr id="6" name="Picture 5">
            <a:extLst>
              <a:ext uri="{FF2B5EF4-FFF2-40B4-BE49-F238E27FC236}">
                <a16:creationId xmlns:a16="http://schemas.microsoft.com/office/drawing/2014/main" id="{59D7D708-6760-1542-AE01-16D5E8D2C77E}"/>
              </a:ext>
            </a:extLst>
          </p:cNvPr>
          <p:cNvPicPr>
            <a:picLocks noChangeAspect="1"/>
          </p:cNvPicPr>
          <p:nvPr/>
        </p:nvPicPr>
        <p:blipFill>
          <a:blip r:embed="rId2"/>
          <a:stretch>
            <a:fillRect/>
          </a:stretch>
        </p:blipFill>
        <p:spPr>
          <a:xfrm>
            <a:off x="598760" y="1234758"/>
            <a:ext cx="3937000" cy="4051300"/>
          </a:xfrm>
          <a:prstGeom prst="rect">
            <a:avLst/>
          </a:prstGeom>
        </p:spPr>
      </p:pic>
    </p:spTree>
    <p:extLst>
      <p:ext uri="{BB962C8B-B14F-4D97-AF65-F5344CB8AC3E}">
        <p14:creationId xmlns:p14="http://schemas.microsoft.com/office/powerpoint/2010/main" val="418892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The Tragic Character of Existence</a:t>
            </a:r>
          </a:p>
        </p:txBody>
      </p:sp>
      <p:sp>
        <p:nvSpPr>
          <p:cNvPr id="14" name="TextBox 13">
            <a:extLst>
              <a:ext uri="{FF2B5EF4-FFF2-40B4-BE49-F238E27FC236}">
                <a16:creationId xmlns:a16="http://schemas.microsoft.com/office/drawing/2014/main" id="{F5D73EC2-C2D5-724A-BDEB-E123CEBC31C3}"/>
              </a:ext>
            </a:extLst>
          </p:cNvPr>
          <p:cNvSpPr txBox="1"/>
          <p:nvPr/>
        </p:nvSpPr>
        <p:spPr>
          <a:xfrm>
            <a:off x="598760" y="5286058"/>
            <a:ext cx="3937000" cy="1169551"/>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The Cult of Dionysus:</a:t>
            </a:r>
          </a:p>
          <a:p>
            <a:pPr algn="ctr"/>
            <a:r>
              <a:rPr lang="en-US" sz="1400" i="1" dirty="0">
                <a:latin typeface="Times New Roman" panose="02020603050405020304" pitchFamily="18" charset="0"/>
                <a:cs typeface="Times New Roman" panose="02020603050405020304" pitchFamily="18" charset="0"/>
              </a:rPr>
              <a:t>Dionysus and a satyr face each other. </a:t>
            </a:r>
          </a:p>
          <a:p>
            <a:pPr algn="ctr"/>
            <a:r>
              <a:rPr lang="en-US" sz="1400" dirty="0">
                <a:latin typeface="Times New Roman" panose="02020603050405020304" pitchFamily="18" charset="0"/>
                <a:cs typeface="Times New Roman" panose="02020603050405020304" pitchFamily="18" charset="0"/>
              </a:rPr>
              <a:t>Attic red-figure Kylix,  the potter </a:t>
            </a:r>
            <a:r>
              <a:rPr lang="en-US" sz="1400" dirty="0" err="1">
                <a:latin typeface="Times New Roman" panose="02020603050405020304" pitchFamily="18" charset="0"/>
                <a:cs typeface="Times New Roman" panose="02020603050405020304" pitchFamily="18" charset="0"/>
              </a:rPr>
              <a:t>Hieron</a:t>
            </a:r>
            <a:r>
              <a:rPr lang="en-US" sz="1400" dirty="0">
                <a:latin typeface="Times New Roman" panose="02020603050405020304" pitchFamily="18" charset="0"/>
                <a:cs typeface="Times New Roman" panose="02020603050405020304" pitchFamily="18" charset="0"/>
              </a:rPr>
              <a:t> and painted by </a:t>
            </a:r>
            <a:r>
              <a:rPr lang="en-US" sz="1400" dirty="0" err="1">
                <a:latin typeface="Times New Roman" panose="02020603050405020304" pitchFamily="18" charset="0"/>
                <a:cs typeface="Times New Roman" panose="02020603050405020304" pitchFamily="18" charset="0"/>
              </a:rPr>
              <a:t>Makron</a:t>
            </a:r>
            <a:r>
              <a:rPr lang="en-US" sz="1400" dirty="0">
                <a:latin typeface="Times New Roman" panose="02020603050405020304" pitchFamily="18" charset="0"/>
                <a:cs typeface="Times New Roman" panose="02020603050405020304" pitchFamily="18" charset="0"/>
              </a:rPr>
              <a:t>, ca. 480 BCE</a:t>
            </a:r>
          </a:p>
          <a:p>
            <a:pPr algn="ctr"/>
            <a:endParaRPr lang="en-US" sz="1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713DFF2-6335-DD46-B554-48BD4860A1A5}"/>
              </a:ext>
            </a:extLst>
          </p:cNvPr>
          <p:cNvSpPr txBox="1"/>
          <p:nvPr/>
        </p:nvSpPr>
        <p:spPr>
          <a:xfrm>
            <a:off x="4902200" y="1234757"/>
            <a:ext cx="6908800" cy="517064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In “The Attempt at a Self-Criticism” Nietzsche explains that the underlying thesis of </a:t>
            </a:r>
            <a:r>
              <a:rPr lang="en-US" sz="2000" i="1" dirty="0">
                <a:latin typeface="Times New Roman" panose="02020603050405020304" pitchFamily="18" charset="0"/>
                <a:cs typeface="Times New Roman" panose="02020603050405020304" pitchFamily="18" charset="0"/>
              </a:rPr>
              <a:t>The Birth of Tragedy </a:t>
            </a:r>
            <a:r>
              <a:rPr lang="en-US" sz="2000" dirty="0">
                <a:latin typeface="Times New Roman" panose="02020603050405020304" pitchFamily="18" charset="0"/>
                <a:cs typeface="Times New Roman" panose="02020603050405020304" pitchFamily="18" charset="0"/>
              </a:rPr>
              <a:t>is a rejection of Schopenhauer’s philosophy. There he raises the question “What after all, did Schopenhauer think of tragedy.” He goes on to quote from </a:t>
            </a:r>
            <a:r>
              <a:rPr lang="en-US" sz="2000" i="1" dirty="0">
                <a:latin typeface="Times New Roman" panose="02020603050405020304" pitchFamily="18" charset="0"/>
                <a:cs typeface="Times New Roman" panose="02020603050405020304" pitchFamily="18" charset="0"/>
              </a:rPr>
              <a:t>The World as Will and Representation</a:t>
            </a:r>
            <a:r>
              <a:rPr lang="en-US" sz="2000" dirty="0">
                <a:latin typeface="Times New Roman" panose="02020603050405020304" pitchFamily="18" charset="0"/>
                <a:cs typeface="Times New Roman" panose="02020603050405020304" pitchFamily="18" charset="0"/>
              </a:rPr>
              <a:t> where Schopenhauer writes: </a:t>
            </a:r>
          </a:p>
          <a:p>
            <a:endParaRPr lang="en-US" sz="2000"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That which bestows on everything tragic its peculiar elevating force is the discovery that the world, that life, can never give real satisfaction and hence it is </a:t>
            </a:r>
            <a:r>
              <a:rPr lang="en-US" i="1" dirty="0">
                <a:latin typeface="Times New Roman" panose="02020603050405020304" pitchFamily="18" charset="0"/>
                <a:cs typeface="Times New Roman" panose="02020603050405020304" pitchFamily="18" charset="0"/>
              </a:rPr>
              <a:t>not worthy </a:t>
            </a:r>
            <a:r>
              <a:rPr lang="en-US" dirty="0">
                <a:latin typeface="Times New Roman" panose="02020603050405020304" pitchFamily="18" charset="0"/>
                <a:cs typeface="Times New Roman" panose="02020603050405020304" pitchFamily="18" charset="0"/>
              </a:rPr>
              <a:t>of our affection: this constitutes the tragic spirit—it leads to </a:t>
            </a:r>
            <a:r>
              <a:rPr lang="en-US" i="1" dirty="0">
                <a:latin typeface="Times New Roman" panose="02020603050405020304" pitchFamily="18" charset="0"/>
                <a:cs typeface="Times New Roman" panose="02020603050405020304" pitchFamily="18" charset="0"/>
              </a:rPr>
              <a:t>resignation.</a:t>
            </a:r>
            <a:r>
              <a:rPr lang="en-US" dirty="0">
                <a:latin typeface="Times New Roman" panose="02020603050405020304" pitchFamily="18" charset="0"/>
                <a:cs typeface="Times New Roman" panose="02020603050405020304" pitchFamily="18" charset="0"/>
              </a:rPr>
              <a:t> </a:t>
            </a:r>
          </a:p>
          <a:p>
            <a:pPr lvl="1"/>
            <a:r>
              <a:rPr lang="en-US" dirty="0">
                <a:latin typeface="Times New Roman" panose="02020603050405020304" pitchFamily="18" charset="0"/>
                <a:cs typeface="Times New Roman" panose="02020603050405020304" pitchFamily="18" charset="0"/>
              </a:rPr>
              <a:t>(Schopenhauer 1907, 495; Nietzsche 1994, 173)</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Philosopher Jacques </a:t>
            </a:r>
            <a:r>
              <a:rPr lang="en-US" sz="2000" dirty="0" err="1">
                <a:latin typeface="Times New Roman" panose="02020603050405020304" pitchFamily="18" charset="0"/>
                <a:cs typeface="Times New Roman" panose="02020603050405020304" pitchFamily="18" charset="0"/>
              </a:rPr>
              <a:t>Taminiaux</a:t>
            </a:r>
            <a:r>
              <a:rPr lang="en-US" sz="2000" dirty="0">
                <a:latin typeface="Times New Roman" panose="02020603050405020304" pitchFamily="18" charset="0"/>
                <a:cs typeface="Times New Roman" panose="02020603050405020304" pitchFamily="18" charset="0"/>
              </a:rPr>
              <a:t> explains that Schopenhauer’s view of tragedy  is that "we have art in order to learn how to die, once we have overcome the deceptive order of representation, and contemplated the absurdity of the will” (</a:t>
            </a:r>
            <a:r>
              <a:rPr lang="en-US" sz="2000" dirty="0" err="1">
                <a:latin typeface="Times New Roman" panose="02020603050405020304" pitchFamily="18" charset="0"/>
                <a:cs typeface="Times New Roman" panose="02020603050405020304" pitchFamily="18" charset="0"/>
              </a:rPr>
              <a:t>Taminiaux</a:t>
            </a:r>
            <a:r>
              <a:rPr lang="en-US" sz="2000" dirty="0">
                <a:latin typeface="Times New Roman" panose="02020603050405020304" pitchFamily="18" charset="0"/>
                <a:cs typeface="Times New Roman" panose="02020603050405020304" pitchFamily="18" charset="0"/>
              </a:rPr>
              <a:t> 1987, 85).</a:t>
            </a:r>
          </a:p>
        </p:txBody>
      </p:sp>
      <p:pic>
        <p:nvPicPr>
          <p:cNvPr id="6" name="Picture 5">
            <a:extLst>
              <a:ext uri="{FF2B5EF4-FFF2-40B4-BE49-F238E27FC236}">
                <a16:creationId xmlns:a16="http://schemas.microsoft.com/office/drawing/2014/main" id="{59D7D708-6760-1542-AE01-16D5E8D2C77E}"/>
              </a:ext>
            </a:extLst>
          </p:cNvPr>
          <p:cNvPicPr>
            <a:picLocks noChangeAspect="1"/>
          </p:cNvPicPr>
          <p:nvPr/>
        </p:nvPicPr>
        <p:blipFill>
          <a:blip r:embed="rId2"/>
          <a:stretch>
            <a:fillRect/>
          </a:stretch>
        </p:blipFill>
        <p:spPr>
          <a:xfrm>
            <a:off x="598760" y="1234758"/>
            <a:ext cx="3937000" cy="4051300"/>
          </a:xfrm>
          <a:prstGeom prst="rect">
            <a:avLst/>
          </a:prstGeom>
        </p:spPr>
      </p:pic>
    </p:spTree>
    <p:extLst>
      <p:ext uri="{BB962C8B-B14F-4D97-AF65-F5344CB8AC3E}">
        <p14:creationId xmlns:p14="http://schemas.microsoft.com/office/powerpoint/2010/main" val="2642251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98759" y="466725"/>
            <a:ext cx="11023597" cy="669468"/>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Lucid Dreaming</a:t>
            </a:r>
          </a:p>
        </p:txBody>
      </p:sp>
      <p:sp>
        <p:nvSpPr>
          <p:cNvPr id="15" name="TextBox 14">
            <a:extLst>
              <a:ext uri="{FF2B5EF4-FFF2-40B4-BE49-F238E27FC236}">
                <a16:creationId xmlns:a16="http://schemas.microsoft.com/office/drawing/2014/main" id="{4713DFF2-6335-DD46-B554-48BD4860A1A5}"/>
              </a:ext>
            </a:extLst>
          </p:cNvPr>
          <p:cNvSpPr txBox="1"/>
          <p:nvPr/>
        </p:nvSpPr>
        <p:spPr>
          <a:xfrm>
            <a:off x="3048001" y="1136195"/>
            <a:ext cx="8574355" cy="224676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The key to</a:t>
            </a:r>
            <a:r>
              <a:rPr lang="en-US" sz="2000" i="1" dirty="0">
                <a:latin typeface="Times New Roman" panose="02020603050405020304" pitchFamily="18" charset="0"/>
                <a:cs typeface="Times New Roman" panose="02020603050405020304" pitchFamily="18" charset="0"/>
              </a:rPr>
              <a:t> The Birth of Tragedy </a:t>
            </a:r>
            <a:r>
              <a:rPr lang="en-US" sz="2000" dirty="0">
                <a:latin typeface="Times New Roman" panose="02020603050405020304" pitchFamily="18" charset="0"/>
                <a:cs typeface="Times New Roman" panose="02020603050405020304" pitchFamily="18" charset="0"/>
              </a:rPr>
              <a:t>is understanding how Nietzsche thought that Greek Tragedy, in bringing together these two opposed art drives, could overcome this resignation with life and enable one to affirm life despite the tragic character of existence. The coming together of the Apollonian and Dionysian is suggested in the metaphor of the lucid dream. Whereas the Apollonian is connected with dreaming, and the Dionysian with the shattering of the dream, when they are brought together, Nietzsche suggests, is the awareness that one is dreaming:</a:t>
            </a:r>
          </a:p>
        </p:txBody>
      </p:sp>
      <p:pic>
        <p:nvPicPr>
          <p:cNvPr id="3" name="Picture 2">
            <a:extLst>
              <a:ext uri="{FF2B5EF4-FFF2-40B4-BE49-F238E27FC236}">
                <a16:creationId xmlns:a16="http://schemas.microsoft.com/office/drawing/2014/main" id="{D1916C1B-D312-D24E-AE34-327E66E2E340}"/>
              </a:ext>
            </a:extLst>
          </p:cNvPr>
          <p:cNvPicPr>
            <a:picLocks noChangeAspect="1"/>
          </p:cNvPicPr>
          <p:nvPr/>
        </p:nvPicPr>
        <p:blipFill>
          <a:blip r:embed="rId2"/>
          <a:stretch>
            <a:fillRect/>
          </a:stretch>
        </p:blipFill>
        <p:spPr>
          <a:xfrm>
            <a:off x="827361" y="1136194"/>
            <a:ext cx="1865039" cy="2298648"/>
          </a:xfrm>
          <a:prstGeom prst="rect">
            <a:avLst/>
          </a:prstGeom>
        </p:spPr>
      </p:pic>
      <p:sp>
        <p:nvSpPr>
          <p:cNvPr id="8" name="TextBox 7">
            <a:extLst>
              <a:ext uri="{FF2B5EF4-FFF2-40B4-BE49-F238E27FC236}">
                <a16:creationId xmlns:a16="http://schemas.microsoft.com/office/drawing/2014/main" id="{19BF256C-9E07-7F4F-A65D-1DDA2B19CA63}"/>
              </a:ext>
            </a:extLst>
          </p:cNvPr>
          <p:cNvSpPr txBox="1"/>
          <p:nvPr/>
        </p:nvSpPr>
        <p:spPr>
          <a:xfrm>
            <a:off x="827361" y="3733800"/>
            <a:ext cx="10983638" cy="224676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“Now the dream analogy may throw some light on the naïve artist. Let us imagine the dreamer: in the midst of the illusion of the dream world and without disturbing it, he calls out to himself: ‘It is a dream, I will dream on.’ What must we infer? . . . Though it is certain that of the two halves of our existence, the waking and the dreaming states, the former appeals to us as infinitely preferable, more important, excellent, and worth of being lived—yet in relation to that mysterious ground of our being of which we are the phenomena, I should, paradoxical as it may seem, maintain the very opposite estimate of the value of dreams” (Nietzsche 1967,  44).</a:t>
            </a:r>
          </a:p>
        </p:txBody>
      </p:sp>
    </p:spTree>
    <p:extLst>
      <p:ext uri="{BB962C8B-B14F-4D97-AF65-F5344CB8AC3E}">
        <p14:creationId xmlns:p14="http://schemas.microsoft.com/office/powerpoint/2010/main" val="2280630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Lucid Dreaming</a:t>
            </a:r>
          </a:p>
        </p:txBody>
      </p:sp>
      <p:sp>
        <p:nvSpPr>
          <p:cNvPr id="15" name="TextBox 14">
            <a:extLst>
              <a:ext uri="{FF2B5EF4-FFF2-40B4-BE49-F238E27FC236}">
                <a16:creationId xmlns:a16="http://schemas.microsoft.com/office/drawing/2014/main" id="{4713DFF2-6335-DD46-B554-48BD4860A1A5}"/>
              </a:ext>
            </a:extLst>
          </p:cNvPr>
          <p:cNvSpPr txBox="1"/>
          <p:nvPr/>
        </p:nvSpPr>
        <p:spPr>
          <a:xfrm>
            <a:off x="3048000" y="1295399"/>
            <a:ext cx="8763000" cy="1938992"/>
          </a:xfrm>
          <a:prstGeom prst="rect">
            <a:avLst/>
          </a:prstGeom>
          <a:noFill/>
        </p:spPr>
        <p:txBody>
          <a:bodyPr wrap="square" rtlCol="0">
            <a:spAutoFit/>
          </a:bodyPr>
          <a:lstStyle/>
          <a:p>
            <a:pPr algn="just"/>
            <a:r>
              <a:rPr lang="en-US" sz="2000" i="1" dirty="0">
                <a:latin typeface="Times New Roman" panose="02020603050405020304" pitchFamily="18" charset="0"/>
                <a:cs typeface="Times New Roman" panose="02020603050405020304" pitchFamily="18" charset="0"/>
              </a:rPr>
              <a:t>The Birth of Tragedy </a:t>
            </a:r>
            <a:r>
              <a:rPr lang="en-US" sz="2000" dirty="0">
                <a:latin typeface="Times New Roman" panose="02020603050405020304" pitchFamily="18" charset="0"/>
                <a:cs typeface="Times New Roman" panose="02020603050405020304" pitchFamily="18" charset="0"/>
              </a:rPr>
              <a:t>is still romanticist in those passages that would suggest the Dionysian experience is an awakening from the dream as if one finally wakes up to the truth of reality. But when it is recognized that the truth revealed in the Dionysian experience is not a truth that could serve as a ground, but truth as Excess (</a:t>
            </a:r>
            <a:r>
              <a:rPr lang="en-US" sz="2000" i="1" dirty="0" err="1">
                <a:latin typeface="Times New Roman" panose="02020603050405020304" pitchFamily="18" charset="0"/>
                <a:cs typeface="Times New Roman" panose="02020603050405020304" pitchFamily="18" charset="0"/>
              </a:rPr>
              <a:t>Übermass</a:t>
            </a:r>
            <a:r>
              <a:rPr lang="en-US" sz="2000" dirty="0">
                <a:latin typeface="Times New Roman" panose="02020603050405020304" pitchFamily="18" charset="0"/>
                <a:cs typeface="Times New Roman" panose="02020603050405020304" pitchFamily="18" charset="0"/>
              </a:rPr>
              <a:t>), then The Birth of Tragedy perhaps offers a preview of Nietzsche’s mature philosophy.</a:t>
            </a:r>
          </a:p>
        </p:txBody>
      </p:sp>
      <p:pic>
        <p:nvPicPr>
          <p:cNvPr id="3" name="Picture 2">
            <a:extLst>
              <a:ext uri="{FF2B5EF4-FFF2-40B4-BE49-F238E27FC236}">
                <a16:creationId xmlns:a16="http://schemas.microsoft.com/office/drawing/2014/main" id="{D1916C1B-D312-D24E-AE34-327E66E2E340}"/>
              </a:ext>
            </a:extLst>
          </p:cNvPr>
          <p:cNvPicPr>
            <a:picLocks noChangeAspect="1"/>
          </p:cNvPicPr>
          <p:nvPr/>
        </p:nvPicPr>
        <p:blipFill>
          <a:blip r:embed="rId2"/>
          <a:stretch>
            <a:fillRect/>
          </a:stretch>
        </p:blipFill>
        <p:spPr>
          <a:xfrm>
            <a:off x="737279" y="1113058"/>
            <a:ext cx="1929721" cy="2378368"/>
          </a:xfrm>
          <a:prstGeom prst="rect">
            <a:avLst/>
          </a:prstGeom>
        </p:spPr>
      </p:pic>
      <p:sp>
        <p:nvSpPr>
          <p:cNvPr id="8" name="TextBox 7">
            <a:extLst>
              <a:ext uri="{FF2B5EF4-FFF2-40B4-BE49-F238E27FC236}">
                <a16:creationId xmlns:a16="http://schemas.microsoft.com/office/drawing/2014/main" id="{19BF256C-9E07-7F4F-A65D-1DDA2B19CA63}"/>
              </a:ext>
            </a:extLst>
          </p:cNvPr>
          <p:cNvSpPr txBox="1"/>
          <p:nvPr/>
        </p:nvSpPr>
        <p:spPr>
          <a:xfrm>
            <a:off x="598760" y="3683000"/>
            <a:ext cx="11212240" cy="2862322"/>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“And now let us imagine how into this world, built of mere appearance and moderation and artificially dammed up, there penetrated, in tones ever more bewitching and alluring, the ecstatic sound of the Dionysian festival; how in these strains all of nature's excess in pleasure, grief, and knowledge became audible, even in piercing shrieks; and let us ask ourselves what the </a:t>
            </a:r>
            <a:r>
              <a:rPr lang="en-US" sz="2000" dirty="0" err="1">
                <a:latin typeface="Times New Roman" panose="02020603050405020304" pitchFamily="18" charset="0"/>
                <a:cs typeface="Times New Roman" panose="02020603050405020304" pitchFamily="18" charset="0"/>
              </a:rPr>
              <a:t>psalmodizing</a:t>
            </a:r>
            <a:r>
              <a:rPr lang="en-US" sz="2000" dirty="0">
                <a:latin typeface="Times New Roman" panose="02020603050405020304" pitchFamily="18" charset="0"/>
                <a:cs typeface="Times New Roman" panose="02020603050405020304" pitchFamily="18" charset="0"/>
              </a:rPr>
              <a:t> artist of Apollo, with his phantom harp-sound, could mean in the face of this demonic folk-song! The muses of the arts of "illusion" paled before an art that, in its intoxication (</a:t>
            </a:r>
            <a:r>
              <a:rPr lang="en-US" sz="2000" i="1" dirty="0">
                <a:latin typeface="Times New Roman" panose="02020603050405020304" pitchFamily="18" charset="0"/>
                <a:cs typeface="Times New Roman" panose="02020603050405020304" pitchFamily="18" charset="0"/>
              </a:rPr>
              <a:t>Rausch</a:t>
            </a:r>
            <a:r>
              <a:rPr lang="en-US" sz="2000" dirty="0">
                <a:latin typeface="Times New Roman" panose="02020603050405020304" pitchFamily="18" charset="0"/>
                <a:cs typeface="Times New Roman" panose="02020603050405020304" pitchFamily="18" charset="0"/>
              </a:rPr>
              <a:t>), spoke the truth. The wisdom of Silenus cried "Woe! woe!" to the serene Olympians. The individual, with all his restraint and proportion, succumbed to the self-oblivion of the Dionysian states, forgetting the precepts of Apollo. </a:t>
            </a:r>
            <a:r>
              <a:rPr lang="en-US" sz="2000" i="1" dirty="0">
                <a:latin typeface="Times New Roman" panose="02020603050405020304" pitchFamily="18" charset="0"/>
                <a:cs typeface="Times New Roman" panose="02020603050405020304" pitchFamily="18" charset="0"/>
              </a:rPr>
              <a:t>Excess </a:t>
            </a:r>
            <a:r>
              <a:rPr lang="en-US" sz="2000" dirty="0">
                <a:latin typeface="Times New Roman" panose="02020603050405020304" pitchFamily="18" charset="0"/>
                <a:cs typeface="Times New Roman" panose="02020603050405020304" pitchFamily="18" charset="0"/>
              </a:rPr>
              <a:t>revealed itself as truth” (Nietzsche 1967,  46).</a:t>
            </a:r>
          </a:p>
        </p:txBody>
      </p:sp>
    </p:spTree>
    <p:extLst>
      <p:ext uri="{BB962C8B-B14F-4D97-AF65-F5344CB8AC3E}">
        <p14:creationId xmlns:p14="http://schemas.microsoft.com/office/powerpoint/2010/main" val="1668100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The Dionysian Experience</a:t>
            </a:r>
          </a:p>
        </p:txBody>
      </p:sp>
      <p:sp>
        <p:nvSpPr>
          <p:cNvPr id="15" name="TextBox 14">
            <a:extLst>
              <a:ext uri="{FF2B5EF4-FFF2-40B4-BE49-F238E27FC236}">
                <a16:creationId xmlns:a16="http://schemas.microsoft.com/office/drawing/2014/main" id="{4713DFF2-6335-DD46-B554-48BD4860A1A5}"/>
              </a:ext>
            </a:extLst>
          </p:cNvPr>
          <p:cNvSpPr txBox="1"/>
          <p:nvPr/>
        </p:nvSpPr>
        <p:spPr>
          <a:xfrm>
            <a:off x="3244011" y="1113057"/>
            <a:ext cx="8566989" cy="255454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All of our truths, Nietzsche suggests, are the result of the Apollonian drive to carve the figure out of the stone—the drive to make sense of the chaos of existence; but Dionysian insight, however, reveals truth as excess—despite all our attempts to make sense of existence, it always exceeds all those attempts as it is always capable of being interpreted otherwise. Here is truth, not as origin, as ground, but as abyss. The preview of Nietzsche’s mature thought lies in confronting the abyss that is revealed in the Dionysian experience. At first, as Nietzsche explains here, the Dionysian experience is nauseating:</a:t>
            </a:r>
          </a:p>
        </p:txBody>
      </p:sp>
      <p:sp>
        <p:nvSpPr>
          <p:cNvPr id="8" name="TextBox 7">
            <a:extLst>
              <a:ext uri="{FF2B5EF4-FFF2-40B4-BE49-F238E27FC236}">
                <a16:creationId xmlns:a16="http://schemas.microsoft.com/office/drawing/2014/main" id="{19BF256C-9E07-7F4F-A65D-1DDA2B19CA63}"/>
              </a:ext>
            </a:extLst>
          </p:cNvPr>
          <p:cNvSpPr txBox="1"/>
          <p:nvPr/>
        </p:nvSpPr>
        <p:spPr>
          <a:xfrm>
            <a:off x="1041399" y="3911600"/>
            <a:ext cx="10580957" cy="265614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“In this sense the Dionysian man resembles Hamlet: both have once looked truly into the essence of things, they have </a:t>
            </a:r>
            <a:r>
              <a:rPr lang="en-US" sz="2000" i="1" dirty="0">
                <a:latin typeface="Times New Roman" panose="02020603050405020304" pitchFamily="18" charset="0"/>
                <a:cs typeface="Times New Roman" panose="02020603050405020304" pitchFamily="18" charset="0"/>
              </a:rPr>
              <a:t>gained knowledge</a:t>
            </a:r>
            <a:r>
              <a:rPr lang="en-US" sz="2000" dirty="0">
                <a:latin typeface="Times New Roman" panose="02020603050405020304" pitchFamily="18" charset="0"/>
                <a:cs typeface="Times New Roman" panose="02020603050405020304" pitchFamily="18" charset="0"/>
              </a:rPr>
              <a:t>, and nausea inhibits action; for their action could not change anything in the eternal nature of things; they feel it to be ridiculous or humiliating that they should be asked to set right a world that is out of joint. Knowledge kills action; action requires the veils of illusion: that is the doctrine of Hamlet, not that cheap wisdom of Jack the Dreamer who reflects too much and, as it were, from an excess of possibilities does not get around to action. Not reflection, no—true knowledge, an insight into the horrible truth, outweighs any motive for action, both in Hamlet and in the Dionysian man” (Nietzsche 1967,  60).</a:t>
            </a:r>
          </a:p>
        </p:txBody>
      </p:sp>
      <p:pic>
        <p:nvPicPr>
          <p:cNvPr id="4" name="Picture 3">
            <a:extLst>
              <a:ext uri="{FF2B5EF4-FFF2-40B4-BE49-F238E27FC236}">
                <a16:creationId xmlns:a16="http://schemas.microsoft.com/office/drawing/2014/main" id="{C85034CA-423B-464C-9F25-08ECB80C618E}"/>
              </a:ext>
            </a:extLst>
          </p:cNvPr>
          <p:cNvPicPr>
            <a:picLocks noChangeAspect="1"/>
          </p:cNvPicPr>
          <p:nvPr/>
        </p:nvPicPr>
        <p:blipFill>
          <a:blip r:embed="rId2"/>
          <a:stretch>
            <a:fillRect/>
          </a:stretch>
        </p:blipFill>
        <p:spPr>
          <a:xfrm>
            <a:off x="852756" y="1113057"/>
            <a:ext cx="2050215" cy="2554545"/>
          </a:xfrm>
          <a:prstGeom prst="rect">
            <a:avLst/>
          </a:prstGeom>
        </p:spPr>
      </p:pic>
    </p:spTree>
    <p:extLst>
      <p:ext uri="{BB962C8B-B14F-4D97-AF65-F5344CB8AC3E}">
        <p14:creationId xmlns:p14="http://schemas.microsoft.com/office/powerpoint/2010/main" val="4044577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Greek Tragedy as Saving Sorceress</a:t>
            </a:r>
          </a:p>
        </p:txBody>
      </p:sp>
      <p:sp>
        <p:nvSpPr>
          <p:cNvPr id="15" name="TextBox 14">
            <a:extLst>
              <a:ext uri="{FF2B5EF4-FFF2-40B4-BE49-F238E27FC236}">
                <a16:creationId xmlns:a16="http://schemas.microsoft.com/office/drawing/2014/main" id="{4713DFF2-6335-DD46-B554-48BD4860A1A5}"/>
              </a:ext>
            </a:extLst>
          </p:cNvPr>
          <p:cNvSpPr txBox="1"/>
          <p:nvPr/>
        </p:nvSpPr>
        <p:spPr>
          <a:xfrm>
            <a:off x="2921000" y="1295399"/>
            <a:ext cx="8890000" cy="400110"/>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In this suggestion of lucid dreaming, </a:t>
            </a:r>
          </a:p>
        </p:txBody>
      </p:sp>
      <p:sp>
        <p:nvSpPr>
          <p:cNvPr id="8" name="TextBox 7">
            <a:extLst>
              <a:ext uri="{FF2B5EF4-FFF2-40B4-BE49-F238E27FC236}">
                <a16:creationId xmlns:a16="http://schemas.microsoft.com/office/drawing/2014/main" id="{19BF256C-9E07-7F4F-A65D-1DDA2B19CA63}"/>
              </a:ext>
            </a:extLst>
          </p:cNvPr>
          <p:cNvSpPr txBox="1"/>
          <p:nvPr/>
        </p:nvSpPr>
        <p:spPr>
          <a:xfrm>
            <a:off x="598760" y="3683000"/>
            <a:ext cx="11212240" cy="255454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“Now no comfort avails any more; longing transcends a world after death, even the gods; existence is negated along with its glittering reflection in the gods or in a immortal beyond. Conscious of the truth he has once seen, man now sees everywhere only the horror or absurdity of existence; now he understands what is symbolic in Ophelia’s fate; now he understands the wisdom of the sylvan god, Silenus: he is nauseated.</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Here, when the danger to the will is greatest, </a:t>
            </a:r>
            <a:r>
              <a:rPr lang="en-US" sz="2000" i="1" dirty="0">
                <a:latin typeface="Times New Roman" panose="02020603050405020304" pitchFamily="18" charset="0"/>
                <a:cs typeface="Times New Roman" panose="02020603050405020304" pitchFamily="18" charset="0"/>
              </a:rPr>
              <a:t>art</a:t>
            </a:r>
            <a:r>
              <a:rPr lang="en-US" sz="2000" dirty="0">
                <a:latin typeface="Times New Roman" panose="02020603050405020304" pitchFamily="18" charset="0"/>
                <a:cs typeface="Times New Roman" panose="02020603050405020304" pitchFamily="18" charset="0"/>
              </a:rPr>
              <a:t> approaches as a saving sorceress, expert at healing. She alone knows how to turn these nauseous thoughts about the horror or absurdity of existence into notions with which one can live” (Nietzsche 1967,  46).</a:t>
            </a:r>
          </a:p>
        </p:txBody>
      </p:sp>
      <p:pic>
        <p:nvPicPr>
          <p:cNvPr id="6" name="Picture 5">
            <a:extLst>
              <a:ext uri="{FF2B5EF4-FFF2-40B4-BE49-F238E27FC236}">
                <a16:creationId xmlns:a16="http://schemas.microsoft.com/office/drawing/2014/main" id="{2DB6B0D6-C7AB-7E43-B5B1-837F36E6B743}"/>
              </a:ext>
            </a:extLst>
          </p:cNvPr>
          <p:cNvPicPr>
            <a:picLocks noChangeAspect="1"/>
          </p:cNvPicPr>
          <p:nvPr/>
        </p:nvPicPr>
        <p:blipFill>
          <a:blip r:embed="rId2"/>
          <a:stretch>
            <a:fillRect/>
          </a:stretch>
        </p:blipFill>
        <p:spPr>
          <a:xfrm>
            <a:off x="598760" y="1113057"/>
            <a:ext cx="2050215" cy="2554545"/>
          </a:xfrm>
          <a:prstGeom prst="rect">
            <a:avLst/>
          </a:prstGeom>
        </p:spPr>
      </p:pic>
    </p:spTree>
    <p:extLst>
      <p:ext uri="{BB962C8B-B14F-4D97-AF65-F5344CB8AC3E}">
        <p14:creationId xmlns:p14="http://schemas.microsoft.com/office/powerpoint/2010/main" val="1309404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Greek Tragedy as Saving Sorceress</a:t>
            </a:r>
          </a:p>
        </p:txBody>
      </p:sp>
      <p:sp>
        <p:nvSpPr>
          <p:cNvPr id="15" name="TextBox 14">
            <a:extLst>
              <a:ext uri="{FF2B5EF4-FFF2-40B4-BE49-F238E27FC236}">
                <a16:creationId xmlns:a16="http://schemas.microsoft.com/office/drawing/2014/main" id="{4713DFF2-6335-DD46-B554-48BD4860A1A5}"/>
              </a:ext>
            </a:extLst>
          </p:cNvPr>
          <p:cNvSpPr txBox="1"/>
          <p:nvPr/>
        </p:nvSpPr>
        <p:spPr>
          <a:xfrm>
            <a:off x="2946400" y="1113057"/>
            <a:ext cx="8864600" cy="2246769"/>
          </a:xfrm>
          <a:prstGeom prst="rect">
            <a:avLst/>
          </a:prstGeom>
          <a:noFill/>
        </p:spPr>
        <p:txBody>
          <a:bodyPr wrap="square" rtlCol="0">
            <a:spAutoFit/>
          </a:bodyPr>
          <a:lstStyle/>
          <a:p>
            <a:pPr algn="just"/>
            <a:r>
              <a:rPr lang="en-US" sz="2000" i="1" dirty="0">
                <a:latin typeface="Times New Roman" panose="02020603050405020304" pitchFamily="18" charset="0"/>
                <a:cs typeface="Times New Roman" panose="02020603050405020304" pitchFamily="18" charset="0"/>
              </a:rPr>
              <a:t>The Birth of Tragedy</a:t>
            </a:r>
            <a:r>
              <a:rPr lang="en-US" sz="2000" dirty="0">
                <a:latin typeface="Times New Roman" panose="02020603050405020304" pitchFamily="18" charset="0"/>
                <a:cs typeface="Times New Roman" panose="02020603050405020304" pitchFamily="18" charset="0"/>
              </a:rPr>
              <a:t> perhaps offers a startling preview of Nietzsche’s mature philosophy. Instead of naively believing we have woken up and discovered the truth of reality, the philosophers of the future, whom Nietzsche often looks forward to in later writings, have gone through the Dionysian experience revealing the abysmal nature of existence.  But instead of ending in tragic resignation, remaining paralyzed with nausea, they come out of the experience with the courage to go on dreaming, affirming life despite the tragic character of existence.</a:t>
            </a:r>
          </a:p>
        </p:txBody>
      </p:sp>
      <p:sp>
        <p:nvSpPr>
          <p:cNvPr id="8" name="TextBox 7">
            <a:extLst>
              <a:ext uri="{FF2B5EF4-FFF2-40B4-BE49-F238E27FC236}">
                <a16:creationId xmlns:a16="http://schemas.microsoft.com/office/drawing/2014/main" id="{19BF256C-9E07-7F4F-A65D-1DDA2B19CA63}"/>
              </a:ext>
            </a:extLst>
          </p:cNvPr>
          <p:cNvSpPr txBox="1"/>
          <p:nvPr/>
        </p:nvSpPr>
        <p:spPr>
          <a:xfrm>
            <a:off x="889000" y="4006159"/>
            <a:ext cx="10733357" cy="255454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“In the total effect of tragedy, the Dionysian predominates once again. Tragedy closes with a sound which could never come from the realm of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art. And thus 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illusion reveals itself as what it really is—the veiling during the performance of the tragedy of the real Dionysian effect; but the latter is so powerful that it ends by forcing 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drama itself into a sphere where it begins to speak with Dionysian wisdom and even denies itself and its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visibility. Thus the intricate relation of the </a:t>
            </a:r>
            <a:r>
              <a:rPr lang="en-US" sz="2000" dirty="0" err="1">
                <a:latin typeface="Times New Roman" panose="02020603050405020304" pitchFamily="18" charset="0"/>
                <a:cs typeface="Times New Roman" panose="02020603050405020304" pitchFamily="18" charset="0"/>
              </a:rPr>
              <a:t>Apollinian</a:t>
            </a:r>
            <a:r>
              <a:rPr lang="en-US" sz="2000" dirty="0">
                <a:latin typeface="Times New Roman" panose="02020603050405020304" pitchFamily="18" charset="0"/>
                <a:cs typeface="Times New Roman" panose="02020603050405020304" pitchFamily="18" charset="0"/>
              </a:rPr>
              <a:t> and Dionysian in tragedy may really be symbolized by a fraternal union of the two deities: Dionysus speaks the language of Apollo; and Apollo, finally the language of Dionysus; and so the highest goal of tragedy and of all art is attained” (Nietzsche 1967,  130).</a:t>
            </a:r>
          </a:p>
        </p:txBody>
      </p:sp>
      <p:pic>
        <p:nvPicPr>
          <p:cNvPr id="6" name="Picture 5">
            <a:extLst>
              <a:ext uri="{FF2B5EF4-FFF2-40B4-BE49-F238E27FC236}">
                <a16:creationId xmlns:a16="http://schemas.microsoft.com/office/drawing/2014/main" id="{2DB6B0D6-C7AB-7E43-B5B1-837F36E6B743}"/>
              </a:ext>
            </a:extLst>
          </p:cNvPr>
          <p:cNvPicPr>
            <a:picLocks noChangeAspect="1"/>
          </p:cNvPicPr>
          <p:nvPr/>
        </p:nvPicPr>
        <p:blipFill>
          <a:blip r:embed="rId2"/>
          <a:stretch>
            <a:fillRect/>
          </a:stretch>
        </p:blipFill>
        <p:spPr>
          <a:xfrm>
            <a:off x="598760" y="1113057"/>
            <a:ext cx="2050215" cy="2554545"/>
          </a:xfrm>
          <a:prstGeom prst="rect">
            <a:avLst/>
          </a:prstGeom>
        </p:spPr>
      </p:pic>
    </p:spTree>
    <p:extLst>
      <p:ext uri="{BB962C8B-B14F-4D97-AF65-F5344CB8AC3E}">
        <p14:creationId xmlns:p14="http://schemas.microsoft.com/office/powerpoint/2010/main" val="806617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The Highest Aim of Art</a:t>
            </a:r>
          </a:p>
        </p:txBody>
      </p:sp>
      <p:sp>
        <p:nvSpPr>
          <p:cNvPr id="15" name="TextBox 14">
            <a:extLst>
              <a:ext uri="{FF2B5EF4-FFF2-40B4-BE49-F238E27FC236}">
                <a16:creationId xmlns:a16="http://schemas.microsoft.com/office/drawing/2014/main" id="{4713DFF2-6335-DD46-B554-48BD4860A1A5}"/>
              </a:ext>
            </a:extLst>
          </p:cNvPr>
          <p:cNvSpPr txBox="1"/>
          <p:nvPr/>
        </p:nvSpPr>
        <p:spPr>
          <a:xfrm>
            <a:off x="2946400" y="1113057"/>
            <a:ext cx="8864600" cy="2862322"/>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At the end of </a:t>
            </a:r>
            <a:r>
              <a:rPr lang="en-US" sz="2000" i="1" dirty="0">
                <a:latin typeface="Times New Roman" panose="02020603050405020304" pitchFamily="18" charset="0"/>
                <a:cs typeface="Times New Roman" panose="02020603050405020304" pitchFamily="18" charset="0"/>
              </a:rPr>
              <a:t>The Birth of Tragedy </a:t>
            </a:r>
            <a:r>
              <a:rPr lang="en-US" sz="2000" dirty="0">
                <a:latin typeface="Times New Roman" panose="02020603050405020304" pitchFamily="18" charset="0"/>
                <a:cs typeface="Times New Roman" panose="02020603050405020304" pitchFamily="18" charset="0"/>
              </a:rPr>
              <a:t>Nietzsche explains what he thinks the highest aim of art is, which he thought had been attained in Greek tragedy. In the first part of this statement, Nietzsche opens the door to Modern Art. Rejecting the tradition which, since Plato, accepted that art is imitation of the reality of nature, Nietzsche suggests that art is a “metaphysical supplement of the reality of nature.” What he means by this, is that art can be its own thing, placed beside the reality of nature instead of imitating the reality of nature. But he goes on to say that the highest aim of art is the intention to transfigure. The highest aim of art, Nietzsche is here suggesting, is its capacity to change us.</a:t>
            </a:r>
          </a:p>
        </p:txBody>
      </p:sp>
      <p:sp>
        <p:nvSpPr>
          <p:cNvPr id="8" name="TextBox 7">
            <a:extLst>
              <a:ext uri="{FF2B5EF4-FFF2-40B4-BE49-F238E27FC236}">
                <a16:creationId xmlns:a16="http://schemas.microsoft.com/office/drawing/2014/main" id="{19BF256C-9E07-7F4F-A65D-1DDA2B19CA63}"/>
              </a:ext>
            </a:extLst>
          </p:cNvPr>
          <p:cNvSpPr txBox="1"/>
          <p:nvPr/>
        </p:nvSpPr>
        <p:spPr>
          <a:xfrm>
            <a:off x="889000" y="4318000"/>
            <a:ext cx="10922000" cy="224676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“That life is really so tragic would least of all explain the origin of an art form—assuming that art is not merely imitation of the reality of nature but rather a metaphysical </a:t>
            </a:r>
            <a:r>
              <a:rPr lang="en-US" sz="2000" dirty="0" err="1">
                <a:latin typeface="Times New Roman" panose="02020603050405020304" pitchFamily="18" charset="0"/>
                <a:cs typeface="Times New Roman" panose="02020603050405020304" pitchFamily="18" charset="0"/>
              </a:rPr>
              <a:t>supplememt</a:t>
            </a:r>
            <a:r>
              <a:rPr lang="en-US" sz="2000" dirty="0">
                <a:latin typeface="Times New Roman" panose="02020603050405020304" pitchFamily="18" charset="0"/>
                <a:cs typeface="Times New Roman" panose="02020603050405020304" pitchFamily="18" charset="0"/>
              </a:rPr>
              <a:t> of the reality of nature, placed beside it for its overcoming. The tragic myth, too, insofar as it belongs to art at all, participates fully in this metaphysical intention of art to transfigure. But what does it transfigure when it presents the world of appearance in the image of the suffering hero? Least of all the "reality" of this world of appearance, for it says to us: "Look there! Look closely! This is your life, this is the hand on the clock of your existence” (Nietzsche 1967,  140).</a:t>
            </a:r>
          </a:p>
        </p:txBody>
      </p:sp>
      <p:pic>
        <p:nvPicPr>
          <p:cNvPr id="6" name="Picture 5">
            <a:extLst>
              <a:ext uri="{FF2B5EF4-FFF2-40B4-BE49-F238E27FC236}">
                <a16:creationId xmlns:a16="http://schemas.microsoft.com/office/drawing/2014/main" id="{2DB6B0D6-C7AB-7E43-B5B1-837F36E6B743}"/>
              </a:ext>
            </a:extLst>
          </p:cNvPr>
          <p:cNvPicPr>
            <a:picLocks noChangeAspect="1"/>
          </p:cNvPicPr>
          <p:nvPr/>
        </p:nvPicPr>
        <p:blipFill>
          <a:blip r:embed="rId2"/>
          <a:stretch>
            <a:fillRect/>
          </a:stretch>
        </p:blipFill>
        <p:spPr>
          <a:xfrm>
            <a:off x="703951" y="1128447"/>
            <a:ext cx="2050215" cy="2554545"/>
          </a:xfrm>
          <a:prstGeom prst="rect">
            <a:avLst/>
          </a:prstGeom>
        </p:spPr>
      </p:pic>
    </p:spTree>
    <p:extLst>
      <p:ext uri="{BB962C8B-B14F-4D97-AF65-F5344CB8AC3E}">
        <p14:creationId xmlns:p14="http://schemas.microsoft.com/office/powerpoint/2010/main" val="921611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A52AF-48CE-2841-A6C0-175032156683}"/>
              </a:ext>
            </a:extLst>
          </p:cNvPr>
          <p:cNvSpPr txBox="1"/>
          <p:nvPr/>
        </p:nvSpPr>
        <p:spPr>
          <a:xfrm rot="10800000" flipV="1">
            <a:off x="511716" y="466725"/>
            <a:ext cx="11110641" cy="646331"/>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The Death of Tragedy</a:t>
            </a:r>
          </a:p>
        </p:txBody>
      </p:sp>
      <p:sp>
        <p:nvSpPr>
          <p:cNvPr id="15" name="TextBox 14">
            <a:extLst>
              <a:ext uri="{FF2B5EF4-FFF2-40B4-BE49-F238E27FC236}">
                <a16:creationId xmlns:a16="http://schemas.microsoft.com/office/drawing/2014/main" id="{4713DFF2-6335-DD46-B554-48BD4860A1A5}"/>
              </a:ext>
            </a:extLst>
          </p:cNvPr>
          <p:cNvSpPr txBox="1"/>
          <p:nvPr/>
        </p:nvSpPr>
        <p:spPr>
          <a:xfrm>
            <a:off x="4372516" y="1113057"/>
            <a:ext cx="7438484" cy="5016758"/>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The Birth of Tragedy</a:t>
            </a:r>
            <a:r>
              <a:rPr lang="en-US" sz="2000" dirty="0">
                <a:latin typeface="Times New Roman" panose="02020603050405020304" pitchFamily="18" charset="0"/>
                <a:cs typeface="Times New Roman" panose="02020603050405020304" pitchFamily="18" charset="0"/>
              </a:rPr>
              <a:t>, Nietzsche also tells the story, in addition to telling the strange story about the birth of tragedy, of the death of Greek tragedy. He explains that Greek tragedy died by suicide at the hands of Euripides. The last of the great tragedians, Euripides was a contemporary of Socrates, and Nietzsche argues that Euripides was influenced by the Socratic optimism, emphasized in Plato’s philosophy that knowledge leads to virtue, and eternal happiness. Nietzsche argues that this took the gaze of the Greeks away from confronting the Dionysian abysmal truth, and this killed tragedy. One might get a sense of what Nietzsche was getting at if one compares the 1997 film </a:t>
            </a:r>
            <a:r>
              <a:rPr lang="en-US" sz="2000" i="1" dirty="0">
                <a:latin typeface="Times New Roman" panose="02020603050405020304" pitchFamily="18" charset="0"/>
                <a:cs typeface="Times New Roman" panose="02020603050405020304" pitchFamily="18" charset="0"/>
              </a:rPr>
              <a:t>Iphigenia</a:t>
            </a:r>
            <a:r>
              <a:rPr lang="en-US" sz="2000" dirty="0">
                <a:latin typeface="Times New Roman" panose="02020603050405020304" pitchFamily="18" charset="0"/>
                <a:cs typeface="Times New Roman" panose="02020603050405020304" pitchFamily="18" charset="0"/>
              </a:rPr>
              <a:t>, directed by Michael </a:t>
            </a:r>
            <a:r>
              <a:rPr lang="en-US" sz="2000" dirty="0" err="1">
                <a:latin typeface="Times New Roman" panose="02020603050405020304" pitchFamily="18" charset="0"/>
                <a:cs typeface="Times New Roman" panose="02020603050405020304" pitchFamily="18" charset="0"/>
              </a:rPr>
              <a:t>Cacoyannis</a:t>
            </a:r>
            <a:r>
              <a:rPr lang="en-US" sz="2000" dirty="0">
                <a:latin typeface="Times New Roman" panose="02020603050405020304" pitchFamily="18" charset="0"/>
                <a:cs typeface="Times New Roman" panose="02020603050405020304" pitchFamily="18" charset="0"/>
              </a:rPr>
              <a:t>, with the original play, </a:t>
            </a:r>
            <a:r>
              <a:rPr lang="en-US" sz="2000" i="1" dirty="0" err="1">
                <a:latin typeface="Times New Roman" panose="02020603050405020304" pitchFamily="18" charset="0"/>
                <a:cs typeface="Times New Roman" panose="02020603050405020304" pitchFamily="18" charset="0"/>
              </a:rPr>
              <a:t>Iphegenia</a:t>
            </a:r>
            <a:r>
              <a:rPr lang="en-US" sz="2000" i="1" dirty="0">
                <a:latin typeface="Times New Roman" panose="02020603050405020304" pitchFamily="18" charset="0"/>
                <a:cs typeface="Times New Roman" panose="02020603050405020304" pitchFamily="18" charset="0"/>
              </a:rPr>
              <a:t> at Aulis</a:t>
            </a:r>
            <a:r>
              <a:rPr lang="en-US" sz="2000" dirty="0">
                <a:latin typeface="Times New Roman" panose="02020603050405020304" pitchFamily="18" charset="0"/>
                <a:cs typeface="Times New Roman" panose="02020603050405020304" pitchFamily="18" charset="0"/>
              </a:rPr>
              <a:t>, by Euripides. </a:t>
            </a:r>
            <a:r>
              <a:rPr lang="en-US" sz="2000" dirty="0" err="1">
                <a:latin typeface="Times New Roman" panose="02020603050405020304" pitchFamily="18" charset="0"/>
                <a:cs typeface="Times New Roman" panose="02020603050405020304" pitchFamily="18" charset="0"/>
              </a:rPr>
              <a:t>Cacoyannis</a:t>
            </a:r>
            <a:r>
              <a:rPr lang="en-US" sz="2000" dirty="0">
                <a:latin typeface="Times New Roman" panose="02020603050405020304" pitchFamily="18" charset="0"/>
                <a:cs typeface="Times New Roman" panose="02020603050405020304" pitchFamily="18" charset="0"/>
              </a:rPr>
              <a:t> changed the ending, perhaps influenced by Nietzsche’s thought. In Euripides, </a:t>
            </a:r>
            <a:r>
              <a:rPr lang="en-US" sz="2000" dirty="0" err="1">
                <a:latin typeface="Times New Roman" panose="02020603050405020304" pitchFamily="18" charset="0"/>
                <a:cs typeface="Times New Roman" panose="02020603050405020304" pitchFamily="18" charset="0"/>
              </a:rPr>
              <a:t>Iphegenia</a:t>
            </a:r>
            <a:r>
              <a:rPr lang="en-US" sz="2000" dirty="0">
                <a:latin typeface="Times New Roman" panose="02020603050405020304" pitchFamily="18" charset="0"/>
                <a:cs typeface="Times New Roman" panose="02020603050405020304" pitchFamily="18" charset="0"/>
              </a:rPr>
              <a:t> is not sacrificed at the end. When the smoke clears, Agamemnon sees that the goddess Artemis has replaced Iphigenia with a fawn. </a:t>
            </a:r>
            <a:r>
              <a:rPr lang="en-US" sz="2000" dirty="0" err="1">
                <a:latin typeface="Times New Roman" panose="02020603050405020304" pitchFamily="18" charset="0"/>
                <a:cs typeface="Times New Roman" panose="02020603050405020304" pitchFamily="18" charset="0"/>
              </a:rPr>
              <a:t>Iphegenia</a:t>
            </a:r>
            <a:r>
              <a:rPr lang="en-US" sz="2000" dirty="0">
                <a:latin typeface="Times New Roman" panose="02020603050405020304" pitchFamily="18" charset="0"/>
                <a:cs typeface="Times New Roman" panose="02020603050405020304" pitchFamily="18" charset="0"/>
              </a:rPr>
              <a:t> has been taken up to heaven to live with the gods. </a:t>
            </a:r>
          </a:p>
        </p:txBody>
      </p:sp>
      <p:pic>
        <p:nvPicPr>
          <p:cNvPr id="3" name="Picture 2">
            <a:extLst>
              <a:ext uri="{FF2B5EF4-FFF2-40B4-BE49-F238E27FC236}">
                <a16:creationId xmlns:a16="http://schemas.microsoft.com/office/drawing/2014/main" id="{4745A14F-1FA6-E644-B2FC-2FF52E36E019}"/>
              </a:ext>
            </a:extLst>
          </p:cNvPr>
          <p:cNvPicPr>
            <a:picLocks noChangeAspect="1"/>
          </p:cNvPicPr>
          <p:nvPr/>
        </p:nvPicPr>
        <p:blipFill>
          <a:blip r:embed="rId2"/>
          <a:stretch>
            <a:fillRect/>
          </a:stretch>
        </p:blipFill>
        <p:spPr>
          <a:xfrm>
            <a:off x="727616" y="1113057"/>
            <a:ext cx="3429000" cy="4800600"/>
          </a:xfrm>
          <a:prstGeom prst="rect">
            <a:avLst/>
          </a:prstGeom>
        </p:spPr>
      </p:pic>
    </p:spTree>
    <p:extLst>
      <p:ext uri="{BB962C8B-B14F-4D97-AF65-F5344CB8AC3E}">
        <p14:creationId xmlns:p14="http://schemas.microsoft.com/office/powerpoint/2010/main" val="1822759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1" y="2663687"/>
            <a:ext cx="7753162" cy="21576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n-US" sz="36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“We possess </a:t>
            </a:r>
            <a:r>
              <a:rPr lang="en-US" sz="3200" i="1" dirty="0">
                <a:latin typeface="Times New Roman" panose="02020603050405020304" pitchFamily="18" charset="0"/>
                <a:cs typeface="Times New Roman" panose="02020603050405020304" pitchFamily="18" charset="0"/>
              </a:rPr>
              <a:t>art</a:t>
            </a:r>
            <a:r>
              <a:rPr lang="en-US" sz="3200" dirty="0">
                <a:latin typeface="Times New Roman" panose="02020603050405020304" pitchFamily="18" charset="0"/>
                <a:cs typeface="Times New Roman" panose="02020603050405020304" pitchFamily="18" charset="0"/>
              </a:rPr>
              <a:t> lest we </a:t>
            </a:r>
            <a:r>
              <a:rPr lang="en-US" sz="3200" i="1" dirty="0">
                <a:latin typeface="Times New Roman" panose="02020603050405020304" pitchFamily="18" charset="0"/>
                <a:cs typeface="Times New Roman" panose="02020603050405020304" pitchFamily="18" charset="0"/>
              </a:rPr>
              <a:t>perish of the truth”</a:t>
            </a:r>
            <a:r>
              <a:rPr lang="en-US" sz="32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pPr algn="r"/>
            <a:r>
              <a:rPr lang="en-US" sz="2400" dirty="0">
                <a:latin typeface="Times New Roman" panose="02020603050405020304" pitchFamily="18" charset="0"/>
                <a:cs typeface="Times New Roman" panose="02020603050405020304" pitchFamily="18" charset="0"/>
              </a:rPr>
              <a:t>(Nietzsche 1968, 435).</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r>
              <a:rPr lang="en-US" sz="4400" dirty="0">
                <a:latin typeface="Big Caslon Medium" panose="02000603090000020003" pitchFamily="2" charset="-79"/>
                <a:cs typeface="Big Caslon Medium" panose="02000603090000020003" pitchFamily="2" charset="-79"/>
              </a:rPr>
              <a:t>Later Writings</a:t>
            </a:r>
          </a:p>
        </p:txBody>
      </p:sp>
      <p:pic>
        <p:nvPicPr>
          <p:cNvPr id="8" name="Picture 7">
            <a:extLst>
              <a:ext uri="{FF2B5EF4-FFF2-40B4-BE49-F238E27FC236}">
                <a16:creationId xmlns:a16="http://schemas.microsoft.com/office/drawing/2014/main" id="{ED023D1C-C456-EB43-8DBC-B79799A7C631}"/>
              </a:ext>
            </a:extLst>
          </p:cNvPr>
          <p:cNvPicPr>
            <a:picLocks noChangeAspect="1"/>
          </p:cNvPicPr>
          <p:nvPr/>
        </p:nvPicPr>
        <p:blipFill>
          <a:blip r:embed="rId2"/>
          <a:stretch>
            <a:fillRect/>
          </a:stretch>
        </p:blipFill>
        <p:spPr>
          <a:xfrm>
            <a:off x="7753164" y="-1"/>
            <a:ext cx="4438836" cy="6858001"/>
          </a:xfrm>
          <a:prstGeom prst="rect">
            <a:avLst/>
          </a:prstGeom>
        </p:spPr>
      </p:pic>
      <p:sp>
        <p:nvSpPr>
          <p:cNvPr id="5" name="Title 5">
            <a:extLst>
              <a:ext uri="{FF2B5EF4-FFF2-40B4-BE49-F238E27FC236}">
                <a16:creationId xmlns:a16="http://schemas.microsoft.com/office/drawing/2014/main" id="{80853E99-6A62-934A-AC92-66F0FE283054}"/>
              </a:ext>
            </a:extLst>
          </p:cNvPr>
          <p:cNvSpPr txBox="1">
            <a:spLocks/>
          </p:cNvSpPr>
          <p:nvPr/>
        </p:nvSpPr>
        <p:spPr>
          <a:xfrm>
            <a:off x="1" y="1413164"/>
            <a:ext cx="7753162" cy="8312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i="1" dirty="0">
                <a:latin typeface="Times New Roman" panose="02020603050405020304" pitchFamily="18" charset="0"/>
                <a:cs typeface="Times New Roman" panose="02020603050405020304" pitchFamily="18" charset="0"/>
              </a:rPr>
              <a:t>The Will to Power</a:t>
            </a:r>
          </a:p>
        </p:txBody>
      </p:sp>
    </p:spTree>
    <p:extLst>
      <p:ext uri="{BB962C8B-B14F-4D97-AF65-F5344CB8AC3E}">
        <p14:creationId xmlns:p14="http://schemas.microsoft.com/office/powerpoint/2010/main" val="15861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016752" y="795130"/>
            <a:ext cx="5413248" cy="4412974"/>
          </a:xfrm>
        </p:spPr>
        <p:txBody>
          <a:bodyPr>
            <a:noAutofit/>
          </a:bodyPr>
          <a:lstStyle/>
          <a:p>
            <a:pPr algn="l"/>
            <a:r>
              <a:rPr lang="en-US" sz="2000" dirty="0">
                <a:latin typeface="Times New Roman" panose="02020603050405020304" pitchFamily="18" charset="0"/>
                <a:cs typeface="Times New Roman" panose="02020603050405020304" pitchFamily="18" charset="0"/>
              </a:rPr>
              <a:t>In philosophy he was one of the important thinkers in the development of the 20th century movement known as Existentialism, influencing philosophers such as Martin Heidegger, John-Paul Sartre, Simone de Beauvoir, and Albert Camus.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Nietzsche was a huge influence on modernity, on many facets of early 20</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thought and culture; but in recent years he has also been considered something of a postmodern prophet, becoming a decisive influence on what is sometimes referred to a Postmodern Philosophy, a movement that began in France in the 1960s with thinkers such as Jacques Derrida, Michel Foucault, and Gilles Deleuze.</a:t>
            </a:r>
          </a:p>
        </p:txBody>
      </p:sp>
      <p:sp>
        <p:nvSpPr>
          <p:cNvPr id="5" name="TextBox 4">
            <a:extLst>
              <a:ext uri="{FF2B5EF4-FFF2-40B4-BE49-F238E27FC236}">
                <a16:creationId xmlns:a16="http://schemas.microsoft.com/office/drawing/2014/main" id="{7D4B4788-6E2A-BD4C-A9A9-F4BE30382EED}"/>
              </a:ext>
            </a:extLst>
          </p:cNvPr>
          <p:cNvSpPr txBox="1"/>
          <p:nvPr/>
        </p:nvSpPr>
        <p:spPr>
          <a:xfrm>
            <a:off x="6016752" y="5999713"/>
            <a:ext cx="3419856"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Nietzsche</a:t>
            </a:r>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Pen and ink on paper, Karl Bauer</a:t>
            </a: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0C69667-C684-1F45-A58D-0756169AC7A7}"/>
              </a:ext>
            </a:extLst>
          </p:cNvPr>
          <p:cNvPicPr>
            <a:picLocks noChangeAspect="1"/>
          </p:cNvPicPr>
          <p:nvPr/>
        </p:nvPicPr>
        <p:blipFill>
          <a:blip r:embed="rId2"/>
          <a:stretch>
            <a:fillRect/>
          </a:stretch>
        </p:blipFill>
        <p:spPr>
          <a:xfrm>
            <a:off x="0" y="0"/>
            <a:ext cx="5370419" cy="6858000"/>
          </a:xfrm>
          <a:prstGeom prst="rect">
            <a:avLst/>
          </a:prstGeom>
        </p:spPr>
      </p:pic>
    </p:spTree>
    <p:extLst>
      <p:ext uri="{BB962C8B-B14F-4D97-AF65-F5344CB8AC3E}">
        <p14:creationId xmlns:p14="http://schemas.microsoft.com/office/powerpoint/2010/main" val="3825118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2798615" y="993913"/>
            <a:ext cx="8866911" cy="58640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n-US" sz="36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No, if we convalescents still need art, it is another kind of art—a mocking, light, fleeting, divinely untroubled, divinely artificial art that, like a pure flame, licks into unclouded skies. Above all, an art for artists, for artists only! We know better afterward what above all is needed for this: cheerfulness, any cheerfulness, my friends—also as artists: let me prove it. There are a few things we now know too well, we knowing ones: oh, how we now learn to forget well, and to be good at </a:t>
            </a:r>
            <a:r>
              <a:rPr lang="en-US" sz="1400" i="1" dirty="0">
                <a:latin typeface="Times New Roman" panose="02020603050405020304" pitchFamily="18" charset="0"/>
                <a:cs typeface="Times New Roman" panose="02020603050405020304" pitchFamily="18" charset="0"/>
              </a:rPr>
              <a:t>not</a:t>
            </a:r>
            <a:r>
              <a:rPr lang="en-US" sz="1400" dirty="0">
                <a:latin typeface="Times New Roman" panose="02020603050405020304" pitchFamily="18" charset="0"/>
                <a:cs typeface="Times New Roman" panose="02020603050405020304" pitchFamily="18" charset="0"/>
              </a:rPr>
              <a:t> knowing, as artists!</a:t>
            </a:r>
          </a:p>
          <a:p>
            <a:pPr algn="just"/>
            <a:endParaRPr lang="en-US"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And as for our future, one will hardly find us again on the paths of those Egyptian youths who endanger temples by night, embrace statues, and want by all means to unveil, uncover, and put into a bright light whatever is kept concealed for good reasons. No, this bad taste, this will to truth, to "truth at any price," this youthful madness in the love of truth have lost their charm for us: for that we are too experienced, too serious, too merry, too burned, too </a:t>
            </a:r>
            <a:r>
              <a:rPr lang="en-US" sz="1400" i="1" dirty="0">
                <a:latin typeface="Times New Roman" panose="02020603050405020304" pitchFamily="18" charset="0"/>
                <a:cs typeface="Times New Roman" panose="02020603050405020304" pitchFamily="18" charset="0"/>
              </a:rPr>
              <a:t>profound</a:t>
            </a:r>
            <a:r>
              <a:rPr lang="en-US" sz="1400" dirty="0">
                <a:latin typeface="Times New Roman" panose="02020603050405020304" pitchFamily="18" charset="0"/>
                <a:cs typeface="Times New Roman" panose="02020603050405020304" pitchFamily="18" charset="0"/>
              </a:rPr>
              <a:t>. We no longer believe that truth remains truth when the veils are withdrawn; we have lived too much to believe this. Today we consider it a matter of decency not to wish to see everything naked, or to be present at everything, or to understand and "know" everything.</a:t>
            </a:r>
          </a:p>
          <a:p>
            <a:pPr algn="just"/>
            <a:endParaRPr lang="en-US"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"Is it true that God is present everywhere?" a little girl asked her mother; "I think that's indecent"—a hint for philosophers! One should have more respect for the bashfulness with which nature has hidden behind riddles and iridescent uncertainties. Perhaps truth is a woman who has reasons for letting us see her reasons? Perhaps her name is—to speak Greek—</a:t>
            </a:r>
            <a:r>
              <a:rPr lang="en-US" sz="1400" i="1" dirty="0" err="1">
                <a:latin typeface="Times New Roman" panose="02020603050405020304" pitchFamily="18" charset="0"/>
                <a:cs typeface="Times New Roman" panose="02020603050405020304" pitchFamily="18" charset="0"/>
              </a:rPr>
              <a:t>Baubo</a:t>
            </a:r>
            <a:r>
              <a:rPr lang="en-US" sz="1400" dirty="0">
                <a:latin typeface="Times New Roman" panose="02020603050405020304" pitchFamily="18" charset="0"/>
                <a:cs typeface="Times New Roman" panose="02020603050405020304" pitchFamily="18" charset="0"/>
              </a:rPr>
              <a:t>?</a:t>
            </a:r>
          </a:p>
          <a:p>
            <a:pPr algn="just"/>
            <a:endParaRPr lang="en-US"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Oh, those Greeks! They knew how to live. What is required for that is to stop courageously at the surface, the fold, the skin, to adore appearance, to believe in forms, tones, words, in the whole Olympus of appearance. Those Greeks were superficial—</a:t>
            </a:r>
            <a:r>
              <a:rPr lang="en-US" sz="1400" i="1" dirty="0">
                <a:latin typeface="Times New Roman" panose="02020603050405020304" pitchFamily="18" charset="0"/>
                <a:cs typeface="Times New Roman" panose="02020603050405020304" pitchFamily="18" charset="0"/>
              </a:rPr>
              <a:t>out of profundity</a:t>
            </a:r>
            <a:r>
              <a:rPr lang="en-US" sz="1400" dirty="0">
                <a:latin typeface="Times New Roman" panose="02020603050405020304" pitchFamily="18" charset="0"/>
                <a:cs typeface="Times New Roman" panose="02020603050405020304" pitchFamily="18" charset="0"/>
              </a:rPr>
              <a:t>. And is not this precisely what we are again coming back to, we daredevils of the spirit who have climbed the highest and most dangerous peak of present thought and looked around from up there—we who have looked down from there? Are we not, precisely in this respect, Greeks? Adorers of forms, of tones, of words? And therefore—</a:t>
            </a:r>
            <a:r>
              <a:rPr lang="en-US" sz="1400" i="1" dirty="0">
                <a:latin typeface="Times New Roman" panose="02020603050405020304" pitchFamily="18" charset="0"/>
                <a:cs typeface="Times New Roman" panose="02020603050405020304" pitchFamily="18" charset="0"/>
              </a:rPr>
              <a:t>artists</a:t>
            </a:r>
            <a:r>
              <a:rPr lang="en-US" sz="1400" dirty="0">
                <a:latin typeface="Times New Roman" panose="02020603050405020304" pitchFamily="18" charset="0"/>
                <a:cs typeface="Times New Roman" panose="02020603050405020304" pitchFamily="18" charset="0"/>
              </a:rPr>
              <a:t>? </a:t>
            </a:r>
          </a:p>
          <a:p>
            <a:pPr algn="l"/>
            <a:endParaRPr lang="en-US" sz="2400" dirty="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(Nietzsche 1974</a:t>
            </a:r>
            <a:r>
              <a:rPr lang="en-US" sz="1800" i="1" dirty="0">
                <a:latin typeface="Times New Roman" panose="02020603050405020304" pitchFamily="18" charset="0"/>
                <a:cs typeface="Times New Roman" panose="02020603050405020304" pitchFamily="18" charset="0"/>
              </a:rPr>
              <a:t>, 37-38</a:t>
            </a:r>
            <a:r>
              <a:rPr lang="en-US" sz="18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The Joyous Science</a:t>
            </a:r>
          </a:p>
        </p:txBody>
      </p:sp>
      <p:pic>
        <p:nvPicPr>
          <p:cNvPr id="3" name="Picture 2">
            <a:extLst>
              <a:ext uri="{FF2B5EF4-FFF2-40B4-BE49-F238E27FC236}">
                <a16:creationId xmlns:a16="http://schemas.microsoft.com/office/drawing/2014/main" id="{64702FD6-BF6E-6F41-8492-E4E98C608DEC}"/>
              </a:ext>
            </a:extLst>
          </p:cNvPr>
          <p:cNvPicPr>
            <a:picLocks noChangeAspect="1"/>
          </p:cNvPicPr>
          <p:nvPr/>
        </p:nvPicPr>
        <p:blipFill>
          <a:blip r:embed="rId2"/>
          <a:stretch>
            <a:fillRect/>
          </a:stretch>
        </p:blipFill>
        <p:spPr>
          <a:xfrm>
            <a:off x="277087" y="1012887"/>
            <a:ext cx="2438400" cy="4584700"/>
          </a:xfrm>
          <a:prstGeom prst="rect">
            <a:avLst/>
          </a:prstGeom>
        </p:spPr>
      </p:pic>
      <p:sp>
        <p:nvSpPr>
          <p:cNvPr id="4" name="TextBox 3">
            <a:extLst>
              <a:ext uri="{FF2B5EF4-FFF2-40B4-BE49-F238E27FC236}">
                <a16:creationId xmlns:a16="http://schemas.microsoft.com/office/drawing/2014/main" id="{F703144D-39B9-D843-8703-2E48CF601C4D}"/>
              </a:ext>
            </a:extLst>
          </p:cNvPr>
          <p:cNvSpPr txBox="1"/>
          <p:nvPr/>
        </p:nvSpPr>
        <p:spPr>
          <a:xfrm>
            <a:off x="304800" y="5735782"/>
            <a:ext cx="2410687"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Venus de Milo</a:t>
            </a:r>
          </a:p>
          <a:p>
            <a:pPr algn="ctr"/>
            <a:r>
              <a:rPr lang="en-US" sz="1200" dirty="0">
                <a:latin typeface="Times New Roman" panose="02020603050405020304" pitchFamily="18" charset="0"/>
                <a:cs typeface="Times New Roman" panose="02020603050405020304" pitchFamily="18" charset="0"/>
              </a:rPr>
              <a:t>Marble, Alexandros of Antioch, </a:t>
            </a:r>
          </a:p>
          <a:p>
            <a:pPr algn="ctr"/>
            <a:r>
              <a:rPr lang="en-US" sz="1200" dirty="0">
                <a:latin typeface="Times New Roman" panose="02020603050405020304" pitchFamily="18" charset="0"/>
                <a:cs typeface="Times New Roman" panose="02020603050405020304" pitchFamily="18" charset="0"/>
              </a:rPr>
              <a:t>ca. 130-100 BCE</a:t>
            </a:r>
          </a:p>
          <a:p>
            <a:pPr algn="ctr"/>
            <a:r>
              <a:rPr lang="en-US" sz="1200" dirty="0" err="1">
                <a:latin typeface="Times New Roman" panose="02020603050405020304" pitchFamily="18" charset="0"/>
                <a:cs typeface="Times New Roman" panose="02020603050405020304" pitchFamily="18" charset="0"/>
              </a:rPr>
              <a:t>Musée</a:t>
            </a:r>
            <a:r>
              <a:rPr lang="en-US" sz="1200" dirty="0">
                <a:latin typeface="Times New Roman" panose="02020603050405020304" pitchFamily="18" charset="0"/>
                <a:cs typeface="Times New Roman" panose="02020603050405020304" pitchFamily="18" charset="0"/>
              </a:rPr>
              <a:t> du Louvre, Paris</a:t>
            </a:r>
          </a:p>
        </p:txBody>
      </p:sp>
    </p:spTree>
    <p:extLst>
      <p:ext uri="{BB962C8B-B14F-4D97-AF65-F5344CB8AC3E}">
        <p14:creationId xmlns:p14="http://schemas.microsoft.com/office/powerpoint/2010/main" val="485547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5015346" y="993913"/>
            <a:ext cx="6539346"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600" i="1" dirty="0">
                <a:latin typeface="Times New Roman" panose="02020603050405020304" pitchFamily="18" charset="0"/>
                <a:cs typeface="Times New Roman" panose="02020603050405020304" pitchFamily="18" charset="0"/>
              </a:rPr>
              <a:t>To the Realists</a:t>
            </a:r>
            <a:r>
              <a:rPr lang="en-US" sz="1600" dirty="0">
                <a:latin typeface="Times New Roman" panose="02020603050405020304" pitchFamily="18" charset="0"/>
                <a:cs typeface="Times New Roman" panose="02020603050405020304" pitchFamily="18" charset="0"/>
              </a:rPr>
              <a:t>. —You sober people who feel well armed against passion and fantasies and would like to turn your emptiness into a matter of pride and an ornament: you call yourselves realists and hint that the world really is the way it appears to you. As if reality stood unveiled before you only, and you yourselves were perhaps the best part of it—O you beloved images of Sais! But in your unveiled state are not even you still very passionate and dark creatures compared to fish, and still far too similar to an artist in love? You are still burdened with those estimates of things that have their origin in the passions and loves of former centuries. Your sobriety still contains a secret and inextinguishable drunkenness. Your love of "reality," for example—oh, that is a primeval "love." Every feeling and sensation contains a piece of this old love; and some fantasy, some prejudice, some unreason, some ignorance, some fear, and ever so much else has contributed to it and worked on it. That mountain there! That cloud there! What is "real" in that? Subtract the phantasm and every human </a:t>
            </a:r>
            <a:r>
              <a:rPr lang="en-US" sz="1600" i="1" dirty="0">
                <a:latin typeface="Times New Roman" panose="02020603050405020304" pitchFamily="18" charset="0"/>
                <a:cs typeface="Times New Roman" panose="02020603050405020304" pitchFamily="18" charset="0"/>
              </a:rPr>
              <a:t>contribution</a:t>
            </a:r>
            <a:r>
              <a:rPr lang="en-US" sz="1600" dirty="0">
                <a:latin typeface="Times New Roman" panose="02020603050405020304" pitchFamily="18" charset="0"/>
                <a:cs typeface="Times New Roman" panose="02020603050405020304" pitchFamily="18" charset="0"/>
              </a:rPr>
              <a:t> from it, my sober friends! If you </a:t>
            </a:r>
            <a:r>
              <a:rPr lang="en-US" sz="1600" i="1" dirty="0">
                <a:latin typeface="Times New Roman" panose="02020603050405020304" pitchFamily="18" charset="0"/>
                <a:cs typeface="Times New Roman" panose="02020603050405020304" pitchFamily="18" charset="0"/>
              </a:rPr>
              <a:t>can</a:t>
            </a:r>
            <a:r>
              <a:rPr lang="en-US" sz="1600" dirty="0">
                <a:latin typeface="Times New Roman" panose="02020603050405020304" pitchFamily="18" charset="0"/>
                <a:cs typeface="Times New Roman" panose="02020603050405020304" pitchFamily="18" charset="0"/>
              </a:rPr>
              <a:t>! If you can forget your descent, your past, your training—all of your humanity and animality. There is no "reality" for us—not for you either, my sober friends. We are not nearly as different as you think, and perhaps our good will to transcend intoxication is a respectable as your faith that you are altogether incapable of intoxication. </a:t>
            </a:r>
          </a:p>
          <a:p>
            <a:pPr algn="r"/>
            <a:r>
              <a:rPr lang="en-US" sz="1800" dirty="0">
                <a:latin typeface="Times New Roman" panose="02020603050405020304" pitchFamily="18" charset="0"/>
                <a:cs typeface="Times New Roman" panose="02020603050405020304" pitchFamily="18" charset="0"/>
              </a:rPr>
              <a:t>(Nietzsche 1974</a:t>
            </a:r>
            <a:r>
              <a:rPr lang="en-US" sz="1800" i="1" dirty="0">
                <a:latin typeface="Times New Roman" panose="02020603050405020304" pitchFamily="18" charset="0"/>
                <a:cs typeface="Times New Roman" panose="02020603050405020304" pitchFamily="18" charset="0"/>
              </a:rPr>
              <a:t>, 37-38</a:t>
            </a:r>
            <a:r>
              <a:rPr lang="en-US" sz="18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The Joyous Science</a:t>
            </a:r>
          </a:p>
        </p:txBody>
      </p:sp>
      <p:sp>
        <p:nvSpPr>
          <p:cNvPr id="4" name="TextBox 3">
            <a:extLst>
              <a:ext uri="{FF2B5EF4-FFF2-40B4-BE49-F238E27FC236}">
                <a16:creationId xmlns:a16="http://schemas.microsoft.com/office/drawing/2014/main" id="{F703144D-39B9-D843-8703-2E48CF601C4D}"/>
              </a:ext>
            </a:extLst>
          </p:cNvPr>
          <p:cNvSpPr txBox="1"/>
          <p:nvPr/>
        </p:nvSpPr>
        <p:spPr>
          <a:xfrm>
            <a:off x="763110" y="5780658"/>
            <a:ext cx="3849342" cy="892552"/>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 </a:t>
            </a:r>
          </a:p>
          <a:p>
            <a:pPr algn="ctr"/>
            <a:r>
              <a:rPr lang="en-US" sz="1200" dirty="0">
                <a:latin typeface="Times New Roman" panose="02020603050405020304" pitchFamily="18" charset="0"/>
                <a:cs typeface="Times New Roman" panose="02020603050405020304" pitchFamily="18" charset="0"/>
              </a:rPr>
              <a:t>Oil on canvas, Paul Cézanne, 1904</a:t>
            </a:r>
          </a:p>
          <a:p>
            <a:pPr algn="ctr"/>
            <a:endParaRPr lang="en-US" sz="1200" dirty="0">
              <a:latin typeface="Times New Roman" panose="02020603050405020304" pitchFamily="18" charset="0"/>
              <a:cs typeface="Times New Roman" panose="02020603050405020304" pitchFamily="18" charset="0"/>
            </a:endParaRPr>
          </a:p>
          <a:p>
            <a:pPr algn="ctr"/>
            <a:endParaRPr lang="en-US" sz="1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CE46422-3180-A447-A038-1AB1659285EA}"/>
              </a:ext>
            </a:extLst>
          </p:cNvPr>
          <p:cNvPicPr>
            <a:picLocks noChangeAspect="1"/>
          </p:cNvPicPr>
          <p:nvPr/>
        </p:nvPicPr>
        <p:blipFill>
          <a:blip r:embed="rId2"/>
          <a:stretch>
            <a:fillRect/>
          </a:stretch>
        </p:blipFill>
        <p:spPr>
          <a:xfrm>
            <a:off x="763111" y="993913"/>
            <a:ext cx="3849341" cy="4786745"/>
          </a:xfrm>
          <a:prstGeom prst="rect">
            <a:avLst/>
          </a:prstGeom>
        </p:spPr>
      </p:pic>
    </p:spTree>
    <p:extLst>
      <p:ext uri="{BB962C8B-B14F-4D97-AF65-F5344CB8AC3E}">
        <p14:creationId xmlns:p14="http://schemas.microsoft.com/office/powerpoint/2010/main" val="1432000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5015346" y="993913"/>
            <a:ext cx="6539346"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800" i="1" dirty="0">
                <a:latin typeface="Times New Roman" panose="02020603050405020304" pitchFamily="18" charset="0"/>
                <a:cs typeface="Times New Roman" panose="02020603050405020304" pitchFamily="18" charset="0"/>
              </a:rPr>
              <a:t>Only as creators</a:t>
            </a:r>
            <a:r>
              <a:rPr lang="en-US" sz="1800" dirty="0">
                <a:latin typeface="Times New Roman" panose="02020603050405020304" pitchFamily="18" charset="0"/>
                <a:cs typeface="Times New Roman" panose="02020603050405020304" pitchFamily="18" charset="0"/>
              </a:rPr>
              <a:t>! —This has given me the greatest trouble and still does: to realize what things </a:t>
            </a:r>
            <a:r>
              <a:rPr lang="en-US" sz="1800" i="1" dirty="0">
                <a:latin typeface="Times New Roman" panose="02020603050405020304" pitchFamily="18" charset="0"/>
                <a:cs typeface="Times New Roman" panose="02020603050405020304" pitchFamily="18" charset="0"/>
              </a:rPr>
              <a:t>are called </a:t>
            </a:r>
            <a:r>
              <a:rPr lang="en-US" sz="1800" dirty="0">
                <a:latin typeface="Times New Roman" panose="02020603050405020304" pitchFamily="18" charset="0"/>
                <a:cs typeface="Times New Roman" panose="02020603050405020304" pitchFamily="18" charset="0"/>
              </a:rPr>
              <a:t>is comparably more important than what they are. The reputation, name, appearance, the usual measure and weight of a thing, what it counts for—originally almost always wrong and arbitrary, thrown over things like a dress and altogether foreign to their nature and even to their skin—all this grows from generation unto generation, merely because people believe in it, until it gradually grows to be part of the thing and turns into its very body. What at first was appearance becomes in the end, almost invariably, the essence and is effective as essence. How foolish it would be to suppose that one only needs to point out this origin and this misty shroud of delusion in order to </a:t>
            </a:r>
            <a:r>
              <a:rPr lang="en-US" sz="1800" i="1" dirty="0">
                <a:latin typeface="Times New Roman" panose="02020603050405020304" pitchFamily="18" charset="0"/>
                <a:cs typeface="Times New Roman" panose="02020603050405020304" pitchFamily="18" charset="0"/>
              </a:rPr>
              <a:t>destroy</a:t>
            </a:r>
            <a:r>
              <a:rPr lang="en-US" sz="1800" dirty="0">
                <a:latin typeface="Times New Roman" panose="02020603050405020304" pitchFamily="18" charset="0"/>
                <a:cs typeface="Times New Roman" panose="02020603050405020304" pitchFamily="18" charset="0"/>
              </a:rPr>
              <a:t> the world that counts for real, so-called "reality." We can destroy only as creators. —But let us not forget this either: it is enough to create new names and estimations and probabilities in order to create in the long run new "things."</a:t>
            </a:r>
          </a:p>
          <a:p>
            <a:pPr algn="r"/>
            <a:endParaRPr lang="en-US" sz="1800" dirty="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(Nietzsche 1974</a:t>
            </a:r>
            <a:r>
              <a:rPr lang="en-US" sz="1800" i="1" dirty="0">
                <a:latin typeface="Times New Roman" panose="02020603050405020304" pitchFamily="18" charset="0"/>
                <a:cs typeface="Times New Roman" panose="02020603050405020304" pitchFamily="18" charset="0"/>
              </a:rPr>
              <a:t>, 121-122</a:t>
            </a:r>
            <a:r>
              <a:rPr lang="en-US" sz="18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The Joyous Science</a:t>
            </a:r>
          </a:p>
        </p:txBody>
      </p:sp>
      <p:sp>
        <p:nvSpPr>
          <p:cNvPr id="4" name="TextBox 3">
            <a:extLst>
              <a:ext uri="{FF2B5EF4-FFF2-40B4-BE49-F238E27FC236}">
                <a16:creationId xmlns:a16="http://schemas.microsoft.com/office/drawing/2014/main" id="{F703144D-39B9-D843-8703-2E48CF601C4D}"/>
              </a:ext>
            </a:extLst>
          </p:cNvPr>
          <p:cNvSpPr txBox="1"/>
          <p:nvPr/>
        </p:nvSpPr>
        <p:spPr>
          <a:xfrm>
            <a:off x="763110" y="5780658"/>
            <a:ext cx="3849342" cy="892552"/>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 </a:t>
            </a:r>
          </a:p>
          <a:p>
            <a:pPr algn="ctr"/>
            <a:r>
              <a:rPr lang="en-US" sz="1200" dirty="0">
                <a:latin typeface="Times New Roman" panose="02020603050405020304" pitchFamily="18" charset="0"/>
                <a:cs typeface="Times New Roman" panose="02020603050405020304" pitchFamily="18" charset="0"/>
              </a:rPr>
              <a:t>Oil on canvas, Paul Cézanne, 1904</a:t>
            </a:r>
          </a:p>
          <a:p>
            <a:pPr algn="ctr"/>
            <a:endParaRPr lang="en-US" sz="1200" dirty="0">
              <a:latin typeface="Times New Roman" panose="02020603050405020304" pitchFamily="18" charset="0"/>
              <a:cs typeface="Times New Roman" panose="02020603050405020304" pitchFamily="18" charset="0"/>
            </a:endParaRPr>
          </a:p>
          <a:p>
            <a:pPr algn="ct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5700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1270860" y="993913"/>
            <a:ext cx="9796533"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600" i="1" dirty="0">
                <a:latin typeface="Times New Roman" panose="02020603050405020304" pitchFamily="18" charset="0"/>
                <a:cs typeface="Times New Roman" panose="02020603050405020304" pitchFamily="18" charset="0"/>
              </a:rPr>
              <a:t>Our ultimate gratitude to art</a:t>
            </a:r>
            <a:r>
              <a:rPr lang="en-US" sz="1600" dirty="0">
                <a:latin typeface="Times New Roman" panose="02020603050405020304" pitchFamily="18" charset="0"/>
                <a:cs typeface="Times New Roman" panose="02020603050405020304" pitchFamily="18" charset="0"/>
              </a:rPr>
              <a:t>.—If we had not welcomed the arts and invented this kind of cult of the untrue, then the realization of general untruth and mendaciousness that now comes to us through science—the realization that delusion and error are conditions of human knowledge and sensation—would be utterly unbearable. </a:t>
            </a:r>
            <a:r>
              <a:rPr lang="en-US" sz="1600" i="1" dirty="0">
                <a:latin typeface="Times New Roman" panose="02020603050405020304" pitchFamily="18" charset="0"/>
                <a:cs typeface="Times New Roman" panose="02020603050405020304" pitchFamily="18" charset="0"/>
              </a:rPr>
              <a:t>Honesty</a:t>
            </a:r>
            <a:r>
              <a:rPr lang="en-US" sz="1600" dirty="0">
                <a:latin typeface="Times New Roman" panose="02020603050405020304" pitchFamily="18" charset="0"/>
                <a:cs typeface="Times New Roman" panose="02020603050405020304" pitchFamily="18" charset="0"/>
              </a:rPr>
              <a:t> would lead to nausea and suicide. But now there is a counterforce against our honesty that helps us to avoid such consequences: art as the good will to appearance. We do not always keep our eyes from rounding off something and, as it were, finishing the poem; and then it is no longer eternal imperfection that we carry across the river of becoming—then we have the sense of carrying a </a:t>
            </a:r>
            <a:r>
              <a:rPr lang="en-US" sz="1600" i="1" dirty="0">
                <a:latin typeface="Times New Roman" panose="02020603050405020304" pitchFamily="18" charset="0"/>
                <a:cs typeface="Times New Roman" panose="02020603050405020304" pitchFamily="18" charset="0"/>
              </a:rPr>
              <a:t>goddess</a:t>
            </a:r>
            <a:r>
              <a:rPr lang="en-US" sz="1600" dirty="0">
                <a:latin typeface="Times New Roman" panose="02020603050405020304" pitchFamily="18" charset="0"/>
                <a:cs typeface="Times New Roman" panose="02020603050405020304" pitchFamily="18" charset="0"/>
              </a:rPr>
              <a:t>, and feel proud and childlike as we perform this service. As an aesthetic phenomenon existence is still </a:t>
            </a:r>
            <a:r>
              <a:rPr lang="en-US" sz="1600" i="1" dirty="0">
                <a:latin typeface="Times New Roman" panose="02020603050405020304" pitchFamily="18" charset="0"/>
                <a:cs typeface="Times New Roman" panose="02020603050405020304" pitchFamily="18" charset="0"/>
              </a:rPr>
              <a:t>bearable</a:t>
            </a:r>
            <a:r>
              <a:rPr lang="en-US" sz="1600" dirty="0">
                <a:latin typeface="Times New Roman" panose="02020603050405020304" pitchFamily="18" charset="0"/>
                <a:cs typeface="Times New Roman" panose="02020603050405020304" pitchFamily="18" charset="0"/>
              </a:rPr>
              <a:t> for us, and art furnishes us with eyes and hands and above all the good conscience to be </a:t>
            </a:r>
            <a:r>
              <a:rPr lang="en-US" sz="1600" i="1" dirty="0">
                <a:latin typeface="Times New Roman" panose="02020603050405020304" pitchFamily="18" charset="0"/>
                <a:cs typeface="Times New Roman" panose="02020603050405020304" pitchFamily="18" charset="0"/>
              </a:rPr>
              <a:t>able</a:t>
            </a:r>
            <a:r>
              <a:rPr lang="en-US" sz="1600" dirty="0">
                <a:latin typeface="Times New Roman" panose="02020603050405020304" pitchFamily="18" charset="0"/>
                <a:cs typeface="Times New Roman" panose="02020603050405020304" pitchFamily="18" charset="0"/>
              </a:rPr>
              <a:t> to turn ourselves into such a phenomenon. At times we need a rest from ourselves by looking upon, by looking </a:t>
            </a:r>
            <a:r>
              <a:rPr lang="en-US" sz="1600" i="1" dirty="0">
                <a:latin typeface="Times New Roman" panose="02020603050405020304" pitchFamily="18" charset="0"/>
                <a:cs typeface="Times New Roman" panose="02020603050405020304" pitchFamily="18" charset="0"/>
              </a:rPr>
              <a:t>down</a:t>
            </a:r>
            <a:r>
              <a:rPr lang="en-US" sz="1600" dirty="0">
                <a:latin typeface="Times New Roman" panose="02020603050405020304" pitchFamily="18" charset="0"/>
                <a:cs typeface="Times New Roman" panose="02020603050405020304" pitchFamily="18" charset="0"/>
              </a:rPr>
              <a:t> upon, ourselves and, from an artistic distance, laughing </a:t>
            </a:r>
            <a:r>
              <a:rPr lang="en-US" sz="1600" i="1" dirty="0">
                <a:latin typeface="Times New Roman" panose="02020603050405020304" pitchFamily="18" charset="0"/>
                <a:cs typeface="Times New Roman" panose="02020603050405020304" pitchFamily="18" charset="0"/>
              </a:rPr>
              <a:t>over </a:t>
            </a:r>
            <a:r>
              <a:rPr lang="en-US" sz="1600" dirty="0">
                <a:latin typeface="Times New Roman" panose="02020603050405020304" pitchFamily="18" charset="0"/>
                <a:cs typeface="Times New Roman" panose="02020603050405020304" pitchFamily="18" charset="0"/>
              </a:rPr>
              <a:t>ourselves or weeping over ourselves. We must discover the </a:t>
            </a:r>
            <a:r>
              <a:rPr lang="en-US" sz="1600" i="1" dirty="0">
                <a:latin typeface="Times New Roman" panose="02020603050405020304" pitchFamily="18" charset="0"/>
                <a:cs typeface="Times New Roman" panose="02020603050405020304" pitchFamily="18" charset="0"/>
              </a:rPr>
              <a:t>hero</a:t>
            </a:r>
            <a:r>
              <a:rPr lang="en-US" sz="1600" dirty="0">
                <a:latin typeface="Times New Roman" panose="02020603050405020304" pitchFamily="18" charset="0"/>
                <a:cs typeface="Times New Roman" panose="02020603050405020304" pitchFamily="18" charset="0"/>
              </a:rPr>
              <a:t> no less than the </a:t>
            </a:r>
            <a:r>
              <a:rPr lang="en-US" sz="1600" i="1" dirty="0">
                <a:latin typeface="Times New Roman" panose="02020603050405020304" pitchFamily="18" charset="0"/>
                <a:cs typeface="Times New Roman" panose="02020603050405020304" pitchFamily="18" charset="0"/>
              </a:rPr>
              <a:t>fool</a:t>
            </a:r>
            <a:r>
              <a:rPr lang="en-US" sz="1600" dirty="0">
                <a:latin typeface="Times New Roman" panose="02020603050405020304" pitchFamily="18" charset="0"/>
                <a:cs typeface="Times New Roman" panose="02020603050405020304" pitchFamily="18" charset="0"/>
              </a:rPr>
              <a:t> in our passion for knowledge; we must occasionally find pleasure in our folly, or we cannot continue to find pleasure in our wisdom. Precisely because we are at bottom grave and serious human beings—really, more weights than human beings—nothing does us as much good as a </a:t>
            </a:r>
            <a:r>
              <a:rPr lang="en-US" sz="1600" i="1" dirty="0">
                <a:latin typeface="Times New Roman" panose="02020603050405020304" pitchFamily="18" charset="0"/>
                <a:cs typeface="Times New Roman" panose="02020603050405020304" pitchFamily="18" charset="0"/>
              </a:rPr>
              <a:t>fool's cap</a:t>
            </a:r>
            <a:r>
              <a:rPr lang="en-US" sz="1600" dirty="0">
                <a:latin typeface="Times New Roman" panose="02020603050405020304" pitchFamily="18" charset="0"/>
                <a:cs typeface="Times New Roman" panose="02020603050405020304" pitchFamily="18" charset="0"/>
              </a:rPr>
              <a:t>: we need it in relation to ourselves—we need all exuberant, floating, dancing, mocking, childish, and blissful art lest we lose the </a:t>
            </a:r>
            <a:r>
              <a:rPr lang="en-US" sz="1600" i="1" dirty="0">
                <a:latin typeface="Times New Roman" panose="02020603050405020304" pitchFamily="18" charset="0"/>
                <a:cs typeface="Times New Roman" panose="02020603050405020304" pitchFamily="18" charset="0"/>
              </a:rPr>
              <a:t>freedom above things</a:t>
            </a:r>
            <a:r>
              <a:rPr lang="en-US" sz="1600" dirty="0">
                <a:latin typeface="Times New Roman" panose="02020603050405020304" pitchFamily="18" charset="0"/>
                <a:cs typeface="Times New Roman" panose="02020603050405020304" pitchFamily="18" charset="0"/>
              </a:rPr>
              <a:t> that our ideal demands of us. It would mean a </a:t>
            </a:r>
            <a:r>
              <a:rPr lang="en-US" sz="1600" i="1" dirty="0">
                <a:latin typeface="Times New Roman" panose="02020603050405020304" pitchFamily="18" charset="0"/>
                <a:cs typeface="Times New Roman" panose="02020603050405020304" pitchFamily="18" charset="0"/>
              </a:rPr>
              <a:t>relapse</a:t>
            </a:r>
            <a:r>
              <a:rPr lang="en-US" sz="1600" dirty="0">
                <a:latin typeface="Times New Roman" panose="02020603050405020304" pitchFamily="18" charset="0"/>
                <a:cs typeface="Times New Roman" panose="02020603050405020304" pitchFamily="18" charset="0"/>
              </a:rPr>
              <a:t> for us, with our irritable honesty, to get involved entirely in morality and, for the sake of the over-severe demands that we make on ourselves in these matters, to become virtuous monsters and scarecrows. We should be </a:t>
            </a:r>
            <a:r>
              <a:rPr lang="en-US" sz="1600" i="1" dirty="0">
                <a:latin typeface="Times New Roman" panose="02020603050405020304" pitchFamily="18" charset="0"/>
                <a:cs typeface="Times New Roman" panose="02020603050405020304" pitchFamily="18" charset="0"/>
              </a:rPr>
              <a:t>able</a:t>
            </a:r>
            <a:r>
              <a:rPr lang="en-US" sz="1600" dirty="0">
                <a:latin typeface="Times New Roman" panose="02020603050405020304" pitchFamily="18" charset="0"/>
                <a:cs typeface="Times New Roman" panose="02020603050405020304" pitchFamily="18" charset="0"/>
              </a:rPr>
              <a:t> also to stand </a:t>
            </a:r>
            <a:r>
              <a:rPr lang="en-US" sz="1600" i="1" dirty="0">
                <a:latin typeface="Times New Roman" panose="02020603050405020304" pitchFamily="18" charset="0"/>
                <a:cs typeface="Times New Roman" panose="02020603050405020304" pitchFamily="18" charset="0"/>
              </a:rPr>
              <a:t>above</a:t>
            </a:r>
            <a:r>
              <a:rPr lang="en-US" sz="1600" dirty="0">
                <a:latin typeface="Times New Roman" panose="02020603050405020304" pitchFamily="18" charset="0"/>
                <a:cs typeface="Times New Roman" panose="02020603050405020304" pitchFamily="18" charset="0"/>
              </a:rPr>
              <a:t> morality—and not only to </a:t>
            </a:r>
            <a:r>
              <a:rPr lang="en-US" sz="1600" i="1" dirty="0">
                <a:latin typeface="Times New Roman" panose="02020603050405020304" pitchFamily="18" charset="0"/>
                <a:cs typeface="Times New Roman" panose="02020603050405020304" pitchFamily="18" charset="0"/>
              </a:rPr>
              <a:t>stand</a:t>
            </a:r>
            <a:r>
              <a:rPr lang="en-US" sz="1600" dirty="0">
                <a:latin typeface="Times New Roman" panose="02020603050405020304" pitchFamily="18" charset="0"/>
                <a:cs typeface="Times New Roman" panose="02020603050405020304" pitchFamily="18" charset="0"/>
              </a:rPr>
              <a:t> with the anxious stiffness of a man who is afraid of slipping and falling any moment, but also to </a:t>
            </a:r>
            <a:r>
              <a:rPr lang="en-US" sz="1600" i="1" dirty="0">
                <a:latin typeface="Times New Roman" panose="02020603050405020304" pitchFamily="18" charset="0"/>
                <a:cs typeface="Times New Roman" panose="02020603050405020304" pitchFamily="18" charset="0"/>
              </a:rPr>
              <a:t>float</a:t>
            </a:r>
            <a:r>
              <a:rPr lang="en-US" sz="1600" dirty="0">
                <a:latin typeface="Times New Roman" panose="02020603050405020304" pitchFamily="18" charset="0"/>
                <a:cs typeface="Times New Roman" panose="02020603050405020304" pitchFamily="18" charset="0"/>
              </a:rPr>
              <a:t> above it and </a:t>
            </a:r>
            <a:r>
              <a:rPr lang="en-US" sz="1600" i="1" dirty="0">
                <a:latin typeface="Times New Roman" panose="02020603050405020304" pitchFamily="18" charset="0"/>
                <a:cs typeface="Times New Roman" panose="02020603050405020304" pitchFamily="18" charset="0"/>
              </a:rPr>
              <a:t>play</a:t>
            </a:r>
            <a:r>
              <a:rPr lang="en-US" sz="1600" dirty="0">
                <a:latin typeface="Times New Roman" panose="02020603050405020304" pitchFamily="18" charset="0"/>
                <a:cs typeface="Times New Roman" panose="02020603050405020304" pitchFamily="18" charset="0"/>
              </a:rPr>
              <a:t>. How then could we possibly dispense with art—and with the fool? —And al long as you are in any way </a:t>
            </a:r>
            <a:r>
              <a:rPr lang="en-US" sz="1600" i="1" dirty="0">
                <a:latin typeface="Times New Roman" panose="02020603050405020304" pitchFamily="18" charset="0"/>
                <a:cs typeface="Times New Roman" panose="02020603050405020304" pitchFamily="18" charset="0"/>
              </a:rPr>
              <a:t>ashamed</a:t>
            </a:r>
            <a:r>
              <a:rPr lang="en-US" sz="1600" dirty="0">
                <a:latin typeface="Times New Roman" panose="02020603050405020304" pitchFamily="18" charset="0"/>
                <a:cs typeface="Times New Roman" panose="02020603050405020304" pitchFamily="18" charset="0"/>
              </a:rPr>
              <a:t> before yourselves, you do not yet belong with us. </a:t>
            </a:r>
          </a:p>
          <a:p>
            <a:pPr algn="just"/>
            <a:endParaRPr lang="en-US" sz="1600" dirty="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(Nietzsche 1974</a:t>
            </a:r>
            <a:r>
              <a:rPr lang="en-US" sz="1800" i="1" dirty="0">
                <a:latin typeface="Times New Roman" panose="02020603050405020304" pitchFamily="18" charset="0"/>
                <a:cs typeface="Times New Roman" panose="02020603050405020304" pitchFamily="18" charset="0"/>
              </a:rPr>
              <a:t>, 163-64</a:t>
            </a:r>
            <a:r>
              <a:rPr lang="en-US" sz="18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The Joyous Science</a:t>
            </a:r>
          </a:p>
        </p:txBody>
      </p:sp>
    </p:spTree>
    <p:extLst>
      <p:ext uri="{BB962C8B-B14F-4D97-AF65-F5344CB8AC3E}">
        <p14:creationId xmlns:p14="http://schemas.microsoft.com/office/powerpoint/2010/main" val="2899373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4659635" y="993913"/>
            <a:ext cx="6678924"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600" i="1" dirty="0">
                <a:latin typeface="Times New Roman" panose="02020603050405020304" pitchFamily="18" charset="0"/>
                <a:cs typeface="Times New Roman" panose="02020603050405020304" pitchFamily="18" charset="0"/>
              </a:rPr>
              <a:t>The consciousness of appearance</a:t>
            </a:r>
            <a:r>
              <a:rPr lang="en-US" sz="1600" dirty="0">
                <a:latin typeface="Times New Roman" panose="02020603050405020304" pitchFamily="18" charset="0"/>
                <a:cs typeface="Times New Roman" panose="02020603050405020304" pitchFamily="18" charset="0"/>
              </a:rPr>
              <a:t>.— How wonderful and new and yet how gruesome and ironic I find my position vis-à-vis the whole of existence in the light of my insight! I have discovered for myself that the human and animal past, indeed the whole primal age and past of all sentient being continues in me to invent, to love, to hate, and to infer. I suddenly woke up in the midst of this dream, but only to the consciousness that I am dreaming and that I must go on dreaming lest I perish—as a somnambulist must go on dreaming lest he fall. What is “appearance” for me now? Certainly not the opposite of some essence: what could I say about any essence except to name the attributes of its appearance! Certainly not a dead mask that one could place on an unknown x or remove from it!</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Appearance is for me that which lives and is effective and goes so far in its self-mockery that it makes me feel that this is appearance and will-o’-wisp and a dance of spirits and nothing more—that among these dreamers, I, too, who “know,” am dancing my dance; that the knower is a means for prolonging the earthly dance and thus belongs to the masters of ceremony of existence; and that the sublime consistency and interrelatedness of all knowledge perhaps is and will be the highest means to </a:t>
            </a:r>
            <a:r>
              <a:rPr lang="en-US" sz="1600" i="1" dirty="0">
                <a:latin typeface="Times New Roman" panose="02020603050405020304" pitchFamily="18" charset="0"/>
                <a:cs typeface="Times New Roman" panose="02020603050405020304" pitchFamily="18" charset="0"/>
              </a:rPr>
              <a:t>preserve</a:t>
            </a:r>
            <a:r>
              <a:rPr lang="en-US" sz="1600" dirty="0">
                <a:latin typeface="Times New Roman" panose="02020603050405020304" pitchFamily="18" charset="0"/>
                <a:cs typeface="Times New Roman" panose="02020603050405020304" pitchFamily="18" charset="0"/>
              </a:rPr>
              <a:t> the universality of dreaming and the mutual comprehension of all dreamers and thus also </a:t>
            </a:r>
            <a:r>
              <a:rPr lang="en-US" sz="1600" i="1" dirty="0">
                <a:latin typeface="Times New Roman" panose="02020603050405020304" pitchFamily="18" charset="0"/>
                <a:cs typeface="Times New Roman" panose="02020603050405020304" pitchFamily="18" charset="0"/>
              </a:rPr>
              <a:t>the continuation of the dream</a:t>
            </a:r>
            <a:r>
              <a:rPr lang="en-US" sz="1600" dirty="0">
                <a:latin typeface="Times New Roman" panose="02020603050405020304" pitchFamily="18" charset="0"/>
                <a:cs typeface="Times New Roman" panose="02020603050405020304" pitchFamily="18" charset="0"/>
              </a:rPr>
              <a:t>. </a:t>
            </a:r>
          </a:p>
          <a:p>
            <a:pPr algn="r"/>
            <a:r>
              <a:rPr lang="en-US" sz="1800" dirty="0">
                <a:latin typeface="Times New Roman" panose="02020603050405020304" pitchFamily="18" charset="0"/>
                <a:cs typeface="Times New Roman" panose="02020603050405020304" pitchFamily="18" charset="0"/>
              </a:rPr>
              <a:t>(Nietzsche 1974</a:t>
            </a:r>
            <a:r>
              <a:rPr lang="en-US" sz="1800" i="1" dirty="0">
                <a:latin typeface="Times New Roman" panose="02020603050405020304" pitchFamily="18" charset="0"/>
                <a:cs typeface="Times New Roman" panose="02020603050405020304" pitchFamily="18" charset="0"/>
              </a:rPr>
              <a:t>, 116</a:t>
            </a:r>
            <a:r>
              <a:rPr lang="en-US" sz="18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The Joyous Science</a:t>
            </a:r>
          </a:p>
        </p:txBody>
      </p:sp>
      <p:pic>
        <p:nvPicPr>
          <p:cNvPr id="4" name="Picture 3">
            <a:extLst>
              <a:ext uri="{FF2B5EF4-FFF2-40B4-BE49-F238E27FC236}">
                <a16:creationId xmlns:a16="http://schemas.microsoft.com/office/drawing/2014/main" id="{9DDAAFB6-82A0-C949-9185-97790B4CCCDD}"/>
              </a:ext>
            </a:extLst>
          </p:cNvPr>
          <p:cNvPicPr>
            <a:picLocks noChangeAspect="1"/>
          </p:cNvPicPr>
          <p:nvPr/>
        </p:nvPicPr>
        <p:blipFill>
          <a:blip r:embed="rId2"/>
          <a:stretch>
            <a:fillRect/>
          </a:stretch>
        </p:blipFill>
        <p:spPr>
          <a:xfrm>
            <a:off x="553863" y="993912"/>
            <a:ext cx="3912127" cy="4821671"/>
          </a:xfrm>
          <a:prstGeom prst="rect">
            <a:avLst/>
          </a:prstGeom>
        </p:spPr>
      </p:pic>
    </p:spTree>
    <p:extLst>
      <p:ext uri="{BB962C8B-B14F-4D97-AF65-F5344CB8AC3E}">
        <p14:creationId xmlns:p14="http://schemas.microsoft.com/office/powerpoint/2010/main" val="526343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360218" y="993913"/>
            <a:ext cx="6179127"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800" i="1" dirty="0">
                <a:latin typeface="Times New Roman" panose="02020603050405020304" pitchFamily="18" charset="0"/>
                <a:cs typeface="Times New Roman" panose="02020603050405020304" pitchFamily="18" charset="0"/>
              </a:rPr>
              <a:t>Our new ‘infinite</a:t>
            </a:r>
            <a:r>
              <a:rPr lang="en-US" sz="1800" dirty="0">
                <a:latin typeface="Times New Roman" panose="02020603050405020304" pitchFamily="18" charset="0"/>
                <a:cs typeface="Times New Roman" panose="02020603050405020304" pitchFamily="18" charset="0"/>
              </a:rPr>
              <a:t>’—How far the perspective character of existence extends or indeed whether existence has any other character than this; whether existence without interpretation, without "sense," does not become "nonsense"; whether, on the other hand, all existence is not essentially actively engaged in </a:t>
            </a:r>
            <a:r>
              <a:rPr lang="en-US" sz="1800" i="1" dirty="0">
                <a:latin typeface="Times New Roman" panose="02020603050405020304" pitchFamily="18" charset="0"/>
                <a:cs typeface="Times New Roman" panose="02020603050405020304" pitchFamily="18" charset="0"/>
              </a:rPr>
              <a:t>interpretation</a:t>
            </a:r>
            <a:r>
              <a:rPr lang="en-US" sz="1800" dirty="0">
                <a:latin typeface="Times New Roman" panose="02020603050405020304" pitchFamily="18" charset="0"/>
                <a:cs typeface="Times New Roman" panose="02020603050405020304" pitchFamily="18" charset="0"/>
              </a:rPr>
              <a:t> that cannot be decided even by the most industrious and most scrupulously conscientious analysis and self-examination of the intellect; for in the course of this analysis the human intellect cannot avoid seeing itself in its own perspectives, and only in these. We cannot look around our own corner: it is a hopeless curiosity that wants to know what other kinds of intellects and perspectives there might be . . . But I should think that today we are at least far from the ridiculous immodesty that would be involved in decreeing from our corner that perspectives are permitted only from this corner. Rather has the world become "infinite" for us all over again, inasmuch as we cannot reject the possibility that</a:t>
            </a:r>
            <a:r>
              <a:rPr lang="en-US" sz="1800" i="1" dirty="0">
                <a:latin typeface="Times New Roman" panose="02020603050405020304" pitchFamily="18" charset="0"/>
                <a:cs typeface="Times New Roman" panose="02020603050405020304" pitchFamily="18" charset="0"/>
              </a:rPr>
              <a:t> it may include infinite interpretations</a:t>
            </a:r>
            <a:r>
              <a:rPr lang="en-US" sz="1800" dirty="0">
                <a:latin typeface="Times New Roman" panose="02020603050405020304" pitchFamily="18" charset="0"/>
                <a:cs typeface="Times New Roman" panose="02020603050405020304" pitchFamily="18" charset="0"/>
              </a:rPr>
              <a:t>. </a:t>
            </a:r>
          </a:p>
          <a:p>
            <a:pPr algn="r"/>
            <a:r>
              <a:rPr lang="en-US" sz="1800" dirty="0">
                <a:latin typeface="Times New Roman" panose="02020603050405020304" pitchFamily="18" charset="0"/>
                <a:cs typeface="Times New Roman" panose="02020603050405020304" pitchFamily="18" charset="0"/>
              </a:rPr>
              <a:t>(Nietzsche 1974</a:t>
            </a:r>
            <a:r>
              <a:rPr lang="en-US" sz="1800"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336-37)</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The Joyous Science</a:t>
            </a:r>
          </a:p>
        </p:txBody>
      </p:sp>
      <p:pic>
        <p:nvPicPr>
          <p:cNvPr id="3" name="Picture 2">
            <a:extLst>
              <a:ext uri="{FF2B5EF4-FFF2-40B4-BE49-F238E27FC236}">
                <a16:creationId xmlns:a16="http://schemas.microsoft.com/office/drawing/2014/main" id="{DC5154ED-0AD9-0745-A5C5-FBF8A9D768F4}"/>
              </a:ext>
            </a:extLst>
          </p:cNvPr>
          <p:cNvPicPr>
            <a:picLocks noChangeAspect="1"/>
          </p:cNvPicPr>
          <p:nvPr/>
        </p:nvPicPr>
        <p:blipFill>
          <a:blip r:embed="rId2"/>
          <a:stretch>
            <a:fillRect/>
          </a:stretch>
        </p:blipFill>
        <p:spPr>
          <a:xfrm>
            <a:off x="7088332" y="496955"/>
            <a:ext cx="4000500" cy="5486400"/>
          </a:xfrm>
          <a:prstGeom prst="rect">
            <a:avLst/>
          </a:prstGeom>
        </p:spPr>
      </p:pic>
    </p:spTree>
    <p:extLst>
      <p:ext uri="{BB962C8B-B14F-4D97-AF65-F5344CB8AC3E}">
        <p14:creationId xmlns:p14="http://schemas.microsoft.com/office/powerpoint/2010/main" val="2550012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697832" y="993913"/>
            <a:ext cx="5847347"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800" dirty="0">
                <a:latin typeface="Times New Roman" panose="02020603050405020304" pitchFamily="18" charset="0"/>
                <a:cs typeface="Times New Roman" panose="02020603050405020304" pitchFamily="18" charset="0"/>
              </a:rPr>
              <a:t>Henceforth, my dear philosophers, let us be on guard against the dangerous old conceptual fiction that posited a "pure, </a:t>
            </a:r>
            <a:r>
              <a:rPr lang="en-US" sz="1800" dirty="0" err="1">
                <a:latin typeface="Times New Roman" panose="02020603050405020304" pitchFamily="18" charset="0"/>
                <a:cs typeface="Times New Roman" panose="02020603050405020304" pitchFamily="18" charset="0"/>
              </a:rPr>
              <a:t>willess</a:t>
            </a:r>
            <a:r>
              <a:rPr lang="en-US" sz="1800" dirty="0">
                <a:latin typeface="Times New Roman" panose="02020603050405020304" pitchFamily="18" charset="0"/>
                <a:cs typeface="Times New Roman" panose="02020603050405020304" pitchFamily="18" charset="0"/>
              </a:rPr>
              <a:t>, painless, timeless knowing subject"; let us guard against the snares of such contradictory concepts as "pure reason," "absolute spirituality," "knowledge in itself": these always demand that we should think of an eye that is completely unthinkable, an eye turned in no particular direction, in which the active and interpreting forces, through which alone seeing becomes seeing </a:t>
            </a:r>
            <a:r>
              <a:rPr lang="en-US" sz="1800" i="1" dirty="0">
                <a:latin typeface="Times New Roman" panose="02020603050405020304" pitchFamily="18" charset="0"/>
                <a:cs typeface="Times New Roman" panose="02020603050405020304" pitchFamily="18" charset="0"/>
              </a:rPr>
              <a:t>something</a:t>
            </a:r>
            <a:r>
              <a:rPr lang="en-US" sz="1800" dirty="0">
                <a:latin typeface="Times New Roman" panose="02020603050405020304" pitchFamily="18" charset="0"/>
                <a:cs typeface="Times New Roman" panose="02020603050405020304" pitchFamily="18" charset="0"/>
              </a:rPr>
              <a:t>, are supposed to be lacking; these always demand of the eye an absurdity and a nonsense. There is </a:t>
            </a:r>
            <a:r>
              <a:rPr lang="en-US" sz="1800" i="1" dirty="0">
                <a:latin typeface="Times New Roman" panose="02020603050405020304" pitchFamily="18" charset="0"/>
                <a:cs typeface="Times New Roman" panose="02020603050405020304" pitchFamily="18" charset="0"/>
              </a:rPr>
              <a:t>only</a:t>
            </a:r>
            <a:r>
              <a:rPr lang="en-US" sz="1800" dirty="0">
                <a:latin typeface="Times New Roman" panose="02020603050405020304" pitchFamily="18" charset="0"/>
                <a:cs typeface="Times New Roman" panose="02020603050405020304" pitchFamily="18" charset="0"/>
              </a:rPr>
              <a:t> a perspective "knowing"; and the </a:t>
            </a:r>
            <a:r>
              <a:rPr lang="en-US" sz="1800" i="1" dirty="0">
                <a:latin typeface="Times New Roman" panose="02020603050405020304" pitchFamily="18" charset="0"/>
                <a:cs typeface="Times New Roman" panose="02020603050405020304" pitchFamily="18" charset="0"/>
              </a:rPr>
              <a:t>more</a:t>
            </a:r>
            <a:r>
              <a:rPr lang="en-US" sz="1800" dirty="0">
                <a:latin typeface="Times New Roman" panose="02020603050405020304" pitchFamily="18" charset="0"/>
                <a:cs typeface="Times New Roman" panose="02020603050405020304" pitchFamily="18" charset="0"/>
              </a:rPr>
              <a:t> affects we allow to speak about one thing, the </a:t>
            </a:r>
            <a:r>
              <a:rPr lang="en-US" sz="1800" i="1" dirty="0">
                <a:latin typeface="Times New Roman" panose="02020603050405020304" pitchFamily="18" charset="0"/>
                <a:cs typeface="Times New Roman" panose="02020603050405020304" pitchFamily="18" charset="0"/>
              </a:rPr>
              <a:t>more eyes</a:t>
            </a:r>
            <a:r>
              <a:rPr lang="en-US" sz="1800" dirty="0">
                <a:latin typeface="Times New Roman" panose="02020603050405020304" pitchFamily="18" charset="0"/>
                <a:cs typeface="Times New Roman" panose="02020603050405020304" pitchFamily="18" charset="0"/>
              </a:rPr>
              <a:t>, different eyes, we can use to observe one thing, the more complete will our "concept" of this thing, our "objectivity," be. But to eliminate the will altogether, to suspend each and every affect, supposing we were capable of this—what would that mean but to </a:t>
            </a:r>
            <a:r>
              <a:rPr lang="en-US" sz="1800" i="1" dirty="0">
                <a:latin typeface="Times New Roman" panose="02020603050405020304" pitchFamily="18" charset="0"/>
                <a:cs typeface="Times New Roman" panose="02020603050405020304" pitchFamily="18" charset="0"/>
              </a:rPr>
              <a:t>castrate</a:t>
            </a:r>
            <a:r>
              <a:rPr lang="en-US" sz="1800" dirty="0">
                <a:latin typeface="Times New Roman" panose="02020603050405020304" pitchFamily="18" charset="0"/>
                <a:cs typeface="Times New Roman" panose="02020603050405020304" pitchFamily="18" charset="0"/>
              </a:rPr>
              <a:t> the intellect?</a:t>
            </a:r>
          </a:p>
          <a:p>
            <a:pPr algn="just"/>
            <a:endParaRPr lang="en-US" sz="1800" dirty="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(Nietzsche 2000</a:t>
            </a:r>
            <a:r>
              <a:rPr lang="en-US" sz="1800"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555)</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On The Genealogy of Morals</a:t>
            </a:r>
          </a:p>
        </p:txBody>
      </p:sp>
      <p:pic>
        <p:nvPicPr>
          <p:cNvPr id="4" name="Picture 3">
            <a:extLst>
              <a:ext uri="{FF2B5EF4-FFF2-40B4-BE49-F238E27FC236}">
                <a16:creationId xmlns:a16="http://schemas.microsoft.com/office/drawing/2014/main" id="{2FBD8607-6D7E-1F4B-8D70-FFE97D0AACD6}"/>
              </a:ext>
            </a:extLst>
          </p:cNvPr>
          <p:cNvPicPr>
            <a:picLocks noChangeAspect="1"/>
          </p:cNvPicPr>
          <p:nvPr/>
        </p:nvPicPr>
        <p:blipFill>
          <a:blip r:embed="rId2"/>
          <a:stretch>
            <a:fillRect/>
          </a:stretch>
        </p:blipFill>
        <p:spPr>
          <a:xfrm>
            <a:off x="6844966" y="496955"/>
            <a:ext cx="4272941" cy="5697255"/>
          </a:xfrm>
          <a:prstGeom prst="rect">
            <a:avLst/>
          </a:prstGeom>
        </p:spPr>
      </p:pic>
    </p:spTree>
    <p:extLst>
      <p:ext uri="{BB962C8B-B14F-4D97-AF65-F5344CB8AC3E}">
        <p14:creationId xmlns:p14="http://schemas.microsoft.com/office/powerpoint/2010/main" val="3309103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4849090" y="993913"/>
            <a:ext cx="6677891"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800" i="1" dirty="0">
                <a:latin typeface="Times New Roman" panose="02020603050405020304" pitchFamily="18" charset="0"/>
                <a:cs typeface="Times New Roman" panose="02020603050405020304" pitchFamily="18" charset="0"/>
              </a:rPr>
              <a:t>The delusion of the contemplatives</a:t>
            </a:r>
            <a:r>
              <a:rPr lang="en-US" sz="1800" dirty="0">
                <a:latin typeface="Times New Roman" panose="02020603050405020304" pitchFamily="18" charset="0"/>
                <a:cs typeface="Times New Roman" panose="02020603050405020304" pitchFamily="18" charset="0"/>
              </a:rPr>
              <a:t>. . . he calls his own nature </a:t>
            </a:r>
            <a:r>
              <a:rPr lang="en-US" sz="1800" i="1" dirty="0">
                <a:latin typeface="Times New Roman" panose="02020603050405020304" pitchFamily="18" charset="0"/>
                <a:cs typeface="Times New Roman" panose="02020603050405020304" pitchFamily="18" charset="0"/>
              </a:rPr>
              <a:t>contemplative</a:t>
            </a:r>
            <a:r>
              <a:rPr lang="en-US" sz="1800" dirty="0">
                <a:latin typeface="Times New Roman" panose="02020603050405020304" pitchFamily="18" charset="0"/>
                <a:cs typeface="Times New Roman" panose="02020603050405020304" pitchFamily="18" charset="0"/>
              </a:rPr>
              <a:t> and overlooks that he himself is really the poet who keeps creating this life. . . . We who think and feel at the same time are those who really continually </a:t>
            </a:r>
            <a:r>
              <a:rPr lang="en-US" sz="1800" i="1" dirty="0">
                <a:latin typeface="Times New Roman" panose="02020603050405020304" pitchFamily="18" charset="0"/>
                <a:cs typeface="Times New Roman" panose="02020603050405020304" pitchFamily="18" charset="0"/>
              </a:rPr>
              <a:t>fashion</a:t>
            </a:r>
            <a:r>
              <a:rPr lang="en-US" sz="1800" dirty="0">
                <a:latin typeface="Times New Roman" panose="02020603050405020304" pitchFamily="18" charset="0"/>
                <a:cs typeface="Times New Roman" panose="02020603050405020304" pitchFamily="18" charset="0"/>
              </a:rPr>
              <a:t> something that is not there yet: the whole eternally growing world of valuations, colors, accents, perspectives, scales, affirmations, and negations. This poem that we have invented is continually studied by so-called practical human beings . . . who learn their roles and translate everything into flesh and actuality, into the everyday. Whatever has </a:t>
            </a:r>
            <a:r>
              <a:rPr lang="en-US" sz="1800" i="1" dirty="0">
                <a:latin typeface="Times New Roman" panose="02020603050405020304" pitchFamily="18" charset="0"/>
                <a:cs typeface="Times New Roman" panose="02020603050405020304" pitchFamily="18" charset="0"/>
              </a:rPr>
              <a:t>value</a:t>
            </a:r>
            <a:r>
              <a:rPr lang="en-US" sz="1800" dirty="0">
                <a:latin typeface="Times New Roman" panose="02020603050405020304" pitchFamily="18" charset="0"/>
                <a:cs typeface="Times New Roman" panose="02020603050405020304" pitchFamily="18" charset="0"/>
              </a:rPr>
              <a:t> in our world now does not have value in itself, according to its nature—nature is always value-less, but has been </a:t>
            </a:r>
            <a:r>
              <a:rPr lang="en-US" sz="1800" i="1" dirty="0">
                <a:latin typeface="Times New Roman" panose="02020603050405020304" pitchFamily="18" charset="0"/>
                <a:cs typeface="Times New Roman" panose="02020603050405020304" pitchFamily="18" charset="0"/>
              </a:rPr>
              <a:t>given</a:t>
            </a:r>
            <a:r>
              <a:rPr lang="en-US" sz="1800" dirty="0">
                <a:latin typeface="Times New Roman" panose="02020603050405020304" pitchFamily="18" charset="0"/>
                <a:cs typeface="Times New Roman" panose="02020603050405020304" pitchFamily="18" charset="0"/>
              </a:rPr>
              <a:t> value at some time, as a present — and it was we who gave and bestowed it. Only we have created the world </a:t>
            </a:r>
            <a:r>
              <a:rPr lang="en-US" sz="1800" i="1" dirty="0">
                <a:latin typeface="Times New Roman" panose="02020603050405020304" pitchFamily="18" charset="0"/>
                <a:cs typeface="Times New Roman" panose="02020603050405020304" pitchFamily="18" charset="0"/>
              </a:rPr>
              <a:t>that concerns humanity</a:t>
            </a:r>
            <a:r>
              <a:rPr lang="en-US" sz="1800" dirty="0">
                <a:latin typeface="Times New Roman" panose="02020603050405020304" pitchFamily="18" charset="0"/>
                <a:cs typeface="Times New Roman" panose="02020603050405020304" pitchFamily="18" charset="0"/>
              </a:rPr>
              <a:t>! —But precisely this knowledge we lack, and when we occasionally catch it for a fleeting moment we always forget it again immediately; we fail to recognize our best power and underestimate ourselves, the contemplatives, just a little. We are </a:t>
            </a:r>
            <a:r>
              <a:rPr lang="en-US" sz="1800" i="1" dirty="0">
                <a:latin typeface="Times New Roman" panose="02020603050405020304" pitchFamily="18" charset="0"/>
                <a:cs typeface="Times New Roman" panose="02020603050405020304" pitchFamily="18" charset="0"/>
              </a:rPr>
              <a:t>neither as proud nor as happy </a:t>
            </a:r>
            <a:r>
              <a:rPr lang="en-US" sz="1800" dirty="0">
                <a:latin typeface="Times New Roman" panose="02020603050405020304" pitchFamily="18" charset="0"/>
                <a:cs typeface="Times New Roman" panose="02020603050405020304" pitchFamily="18" charset="0"/>
              </a:rPr>
              <a:t>as we might be.</a:t>
            </a:r>
          </a:p>
          <a:p>
            <a:pPr algn="just"/>
            <a:endParaRPr lang="en-US" sz="1800" dirty="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(Nietzsche 1974</a:t>
            </a:r>
            <a:r>
              <a:rPr lang="en-US" sz="1800" i="1" dirty="0">
                <a:latin typeface="Times New Roman" panose="02020603050405020304" pitchFamily="18" charset="0"/>
                <a:cs typeface="Times New Roman" panose="02020603050405020304" pitchFamily="18" charset="0"/>
              </a:rPr>
              <a:t>, 241-242</a:t>
            </a:r>
            <a:r>
              <a:rPr lang="en-US" sz="18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The Joyous Science</a:t>
            </a:r>
          </a:p>
        </p:txBody>
      </p:sp>
      <p:pic>
        <p:nvPicPr>
          <p:cNvPr id="3" name="Picture 2">
            <a:extLst>
              <a:ext uri="{FF2B5EF4-FFF2-40B4-BE49-F238E27FC236}">
                <a16:creationId xmlns:a16="http://schemas.microsoft.com/office/drawing/2014/main" id="{C9ACE26A-FED6-0C4A-92F8-63D4618F3F64}"/>
              </a:ext>
            </a:extLst>
          </p:cNvPr>
          <p:cNvPicPr>
            <a:picLocks noChangeAspect="1"/>
          </p:cNvPicPr>
          <p:nvPr/>
        </p:nvPicPr>
        <p:blipFill>
          <a:blip r:embed="rId2"/>
          <a:stretch>
            <a:fillRect/>
          </a:stretch>
        </p:blipFill>
        <p:spPr>
          <a:xfrm>
            <a:off x="604403" y="1210540"/>
            <a:ext cx="4026477" cy="4026477"/>
          </a:xfrm>
          <a:prstGeom prst="rect">
            <a:avLst/>
          </a:prstGeom>
        </p:spPr>
      </p:pic>
    </p:spTree>
    <p:extLst>
      <p:ext uri="{BB962C8B-B14F-4D97-AF65-F5344CB8AC3E}">
        <p14:creationId xmlns:p14="http://schemas.microsoft.com/office/powerpoint/2010/main" val="180685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3879272" y="993913"/>
            <a:ext cx="7647709"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000" dirty="0">
                <a:latin typeface="Times New Roman" panose="02020603050405020304" pitchFamily="18" charset="0"/>
                <a:cs typeface="Times New Roman" panose="02020603050405020304" pitchFamily="18" charset="0"/>
              </a:rPr>
              <a:t>Forgive me the joke of this gloomy grimace and trope; for I myself have learned long ago to think differently, to estimate differently with regard to deceiving and being deceived, and I keep in reserve at least a couple of jostles for the blind rage with which the philosophers resist being deceived. </a:t>
            </a:r>
            <a:r>
              <a:rPr lang="en-US" sz="2000" i="1" dirty="0">
                <a:latin typeface="Times New Roman" panose="02020603050405020304" pitchFamily="18" charset="0"/>
                <a:cs typeface="Times New Roman" panose="02020603050405020304" pitchFamily="18" charset="0"/>
              </a:rPr>
              <a:t>Why not</a:t>
            </a:r>
            <a:r>
              <a:rPr lang="en-US" sz="2000" dirty="0">
                <a:latin typeface="Times New Roman" panose="02020603050405020304" pitchFamily="18" charset="0"/>
                <a:cs typeface="Times New Roman" panose="02020603050405020304" pitchFamily="18" charset="0"/>
              </a:rPr>
              <a:t>? It is no more than a moral prejudice that truth is worth more than mere appearance; it is even the worst proved assumption there is in the world. Let at least this much be admitted: there would be no life at all if not on the basis of perspective estimates and appearances; and if, with the virtuous enthusiasm and clumsiness of some philosophers, one wanted to abolish the "apparent world" altogether well suppose you could do that, at least nothing would be left of your "truth" either. Indeed, what forces us at all to suppose that there is an essential opposition of "true" and "false"? Is it not sufficient to assume degrees of apparentness and, as it were, lighter and darker shadows and shades of appearance different "values," to use the language of painters? Why couldn't the world </a:t>
            </a:r>
            <a:r>
              <a:rPr lang="en-US" sz="2000" i="1" dirty="0">
                <a:latin typeface="Times New Roman" panose="02020603050405020304" pitchFamily="18" charset="0"/>
                <a:cs typeface="Times New Roman" panose="02020603050405020304" pitchFamily="18" charset="0"/>
              </a:rPr>
              <a:t>that concerns us </a:t>
            </a:r>
            <a:r>
              <a:rPr lang="en-US" sz="2000" dirty="0">
                <a:latin typeface="Times New Roman" panose="02020603050405020304" pitchFamily="18" charset="0"/>
                <a:cs typeface="Times New Roman" panose="02020603050405020304" pitchFamily="18" charset="0"/>
              </a:rPr>
              <a:t>be a fiction? </a:t>
            </a:r>
          </a:p>
          <a:p>
            <a:pPr algn="just"/>
            <a:endParaRPr lang="en-US" sz="1800" dirty="0">
              <a:latin typeface="Times New Roman" panose="02020603050405020304" pitchFamily="18" charset="0"/>
              <a:cs typeface="Times New Roman" panose="02020603050405020304" pitchFamily="18" charset="0"/>
            </a:endParaRPr>
          </a:p>
          <a:p>
            <a:pPr algn="r"/>
            <a:r>
              <a:rPr lang="en-US" sz="1800" dirty="0">
                <a:latin typeface="Times New Roman" panose="02020603050405020304" pitchFamily="18" charset="0"/>
                <a:cs typeface="Times New Roman" panose="02020603050405020304" pitchFamily="18" charset="0"/>
              </a:rPr>
              <a:t>(Nietzsche 1966</a:t>
            </a:r>
            <a:r>
              <a:rPr lang="en-US" sz="1800"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46-47)</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Beyond Good and Evil</a:t>
            </a:r>
          </a:p>
        </p:txBody>
      </p:sp>
      <p:pic>
        <p:nvPicPr>
          <p:cNvPr id="4" name="Picture 3">
            <a:extLst>
              <a:ext uri="{FF2B5EF4-FFF2-40B4-BE49-F238E27FC236}">
                <a16:creationId xmlns:a16="http://schemas.microsoft.com/office/drawing/2014/main" id="{B458E21A-4C44-4840-B16A-D57027405DF0}"/>
              </a:ext>
            </a:extLst>
          </p:cNvPr>
          <p:cNvPicPr>
            <a:picLocks noChangeAspect="1"/>
          </p:cNvPicPr>
          <p:nvPr/>
        </p:nvPicPr>
        <p:blipFill>
          <a:blip r:embed="rId2"/>
          <a:stretch>
            <a:fillRect/>
          </a:stretch>
        </p:blipFill>
        <p:spPr>
          <a:xfrm>
            <a:off x="431787" y="1350241"/>
            <a:ext cx="3043409" cy="4163868"/>
          </a:xfrm>
          <a:prstGeom prst="rect">
            <a:avLst/>
          </a:prstGeom>
        </p:spPr>
      </p:pic>
    </p:spTree>
    <p:extLst>
      <p:ext uri="{BB962C8B-B14F-4D97-AF65-F5344CB8AC3E}">
        <p14:creationId xmlns:p14="http://schemas.microsoft.com/office/powerpoint/2010/main" val="2642852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5015346" y="993913"/>
            <a:ext cx="6539346" cy="5296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600" dirty="0">
                <a:latin typeface="Times New Roman" panose="02020603050405020304" pitchFamily="18" charset="0"/>
                <a:cs typeface="Times New Roman" panose="02020603050405020304" pitchFamily="18" charset="0"/>
              </a:rPr>
              <a:t>The psychology of the orgiastic as an overflowing feeling of life and strength, where even pain still has the effect of a stimulus, gave me the key to the concept of tragic feeling, which had been misunderstood both by Aristotle and, quite especially, by our modern pessimists. Tragedy is so far from proving anything about the pessimism of the Hellenes, in Schopenhauer's sense, that it may, on the contrary, be considered its decisive repudiation and counter-instance. Saying Yes to life even in its strangest and hardest problems, the will to life rejoicing over its own inexhaustibility even in the very sacrifice of its highest types—that is what I called Dionysian, that is what I guessed to be the bridge to the psychology of the tragic poet. Not in order to be liberated from terror and pity, not in order to purge oneself of a dangerous affect by its vehement discharge Aristotle understood it that way but in order to be oneself the eternal joy of becoming, beyond all terror and pity that joy which included even joy in destroying.</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And herewith I again touch that point from which I once went forth: The Birth of Tragedy was my first revaluation of all values. Herewith I again stand on the soil out of which my intention, my ability grows I, the last disciple of the philosopher Dionysus—I, the teacher of the eternal recurrence. (TI X, 5)</a:t>
            </a:r>
          </a:p>
          <a:p>
            <a:pPr algn="r"/>
            <a:r>
              <a:rPr lang="en-US" sz="1800" dirty="0">
                <a:latin typeface="Times New Roman" panose="02020603050405020304" pitchFamily="18" charset="0"/>
                <a:cs typeface="Times New Roman" panose="02020603050405020304" pitchFamily="18" charset="0"/>
              </a:rPr>
              <a:t>(Nietzsche 1954</a:t>
            </a:r>
            <a:r>
              <a:rPr lang="en-US" sz="1800" i="1" dirty="0">
                <a:latin typeface="Times New Roman" panose="02020603050405020304" pitchFamily="18" charset="0"/>
                <a:cs typeface="Times New Roman" panose="02020603050405020304" pitchFamily="18" charset="0"/>
              </a:rPr>
              <a:t>, 562-563</a:t>
            </a:r>
            <a:r>
              <a:rPr lang="en-US" sz="18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Twilight of the Idols</a:t>
            </a:r>
          </a:p>
        </p:txBody>
      </p:sp>
      <p:pic>
        <p:nvPicPr>
          <p:cNvPr id="3" name="Picture 2">
            <a:extLst>
              <a:ext uri="{FF2B5EF4-FFF2-40B4-BE49-F238E27FC236}">
                <a16:creationId xmlns:a16="http://schemas.microsoft.com/office/drawing/2014/main" id="{22840ACA-44A9-914D-A458-DB1EF7BC08FB}"/>
              </a:ext>
            </a:extLst>
          </p:cNvPr>
          <p:cNvPicPr>
            <a:picLocks noChangeAspect="1"/>
          </p:cNvPicPr>
          <p:nvPr/>
        </p:nvPicPr>
        <p:blipFill>
          <a:blip r:embed="rId2"/>
          <a:stretch>
            <a:fillRect/>
          </a:stretch>
        </p:blipFill>
        <p:spPr>
          <a:xfrm>
            <a:off x="618836" y="1195531"/>
            <a:ext cx="3893370" cy="4623377"/>
          </a:xfrm>
          <a:prstGeom prst="rect">
            <a:avLst/>
          </a:prstGeom>
        </p:spPr>
      </p:pic>
    </p:spTree>
    <p:extLst>
      <p:ext uri="{BB962C8B-B14F-4D97-AF65-F5344CB8AC3E}">
        <p14:creationId xmlns:p14="http://schemas.microsoft.com/office/powerpoint/2010/main" val="175598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267739" y="1451112"/>
            <a:ext cx="6253701" cy="2078471"/>
          </a:xfrm>
        </p:spPr>
        <p:txBody>
          <a:bodyPr>
            <a:noAutofit/>
          </a:bodyPr>
          <a:lstStyle/>
          <a:p>
            <a:pPr algn="l"/>
            <a:r>
              <a:rPr lang="en-US" sz="1800" dirty="0">
                <a:latin typeface="Times New Roman" panose="02020603050405020304" pitchFamily="18" charset="0"/>
                <a:cs typeface="Times New Roman" panose="02020603050405020304" pitchFamily="18" charset="0"/>
              </a:rPr>
              <a:t>Nietzsche’s pervasive influence can be explained in part by the powerful and provocative nature of his writings, but perhaps even more so because of the sense in which his thought seemed to have anticipated the “crisis of modernity.” In a time when European culture was still confident of achieving its Enlightenment ideal of the progress of human society, progress towards unlocking the secrets of nature, and progress towards founding society upon universal foundation of reason, Nietzsche’s writings anticipated a cataclysmic crisis:</a:t>
            </a:r>
          </a:p>
        </p:txBody>
      </p:sp>
      <p:sp>
        <p:nvSpPr>
          <p:cNvPr id="5" name="TextBox 4">
            <a:extLst>
              <a:ext uri="{FF2B5EF4-FFF2-40B4-BE49-F238E27FC236}">
                <a16:creationId xmlns:a16="http://schemas.microsoft.com/office/drawing/2014/main" id="{7D4B4788-6E2A-BD4C-A9A9-F4BE30382EED}"/>
              </a:ext>
            </a:extLst>
          </p:cNvPr>
          <p:cNvSpPr txBox="1"/>
          <p:nvPr/>
        </p:nvSpPr>
        <p:spPr>
          <a:xfrm>
            <a:off x="4830418" y="6281530"/>
            <a:ext cx="1610140"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Nietzsche</a:t>
            </a:r>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Unknown source</a:t>
            </a:r>
            <a:endParaRPr lang="en-US"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891CD9E-A697-E54E-8973-9570ACFE4CA5}"/>
              </a:ext>
            </a:extLst>
          </p:cNvPr>
          <p:cNvSpPr txBox="1">
            <a:spLocks/>
          </p:cNvSpPr>
          <p:nvPr/>
        </p:nvSpPr>
        <p:spPr>
          <a:xfrm>
            <a:off x="6182139" y="3787998"/>
            <a:ext cx="5339302" cy="22549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600" dirty="0">
                <a:latin typeface="Times New Roman" panose="02020603050405020304" pitchFamily="18" charset="0"/>
                <a:cs typeface="Times New Roman" panose="02020603050405020304" pitchFamily="18" charset="0"/>
              </a:rPr>
              <a:t>What I relate is the history of the next two centuries. I describe what is coming, what can no longer come differently: </a:t>
            </a:r>
            <a:r>
              <a:rPr lang="en-US" sz="1600" i="1" dirty="0">
                <a:latin typeface="Times New Roman" panose="02020603050405020304" pitchFamily="18" charset="0"/>
                <a:cs typeface="Times New Roman" panose="02020603050405020304" pitchFamily="18" charset="0"/>
              </a:rPr>
              <a:t>the advent of nihilism</a:t>
            </a:r>
            <a:r>
              <a:rPr lang="en-US" sz="1600" dirty="0">
                <a:latin typeface="Times New Roman" panose="02020603050405020304" pitchFamily="18" charset="0"/>
                <a:cs typeface="Times New Roman" panose="02020603050405020304" pitchFamily="18" charset="0"/>
              </a:rPr>
              <a:t>. This history can be related even now; for necessity itself is at work here. This future speaks even now in a hundred signs, this destiny announces itself everywhere; for this music of the future all ears are cocked even now. For some time now, our whole European culture has been moving as toward a catastrophe, with a tortured tension that is growing from decade to decade: restlessly, violently, headlong, like a river that wants to reach the end, that no longer reflects, that is afraid to reflect. (The Will to Power, Preface, §2)</a:t>
            </a:r>
          </a:p>
        </p:txBody>
      </p:sp>
      <p:pic>
        <p:nvPicPr>
          <p:cNvPr id="8" name="Picture 7">
            <a:extLst>
              <a:ext uri="{FF2B5EF4-FFF2-40B4-BE49-F238E27FC236}">
                <a16:creationId xmlns:a16="http://schemas.microsoft.com/office/drawing/2014/main" id="{1188414D-FBFC-0247-ABA4-274791758FD6}"/>
              </a:ext>
            </a:extLst>
          </p:cNvPr>
          <p:cNvPicPr>
            <a:picLocks noChangeAspect="1"/>
          </p:cNvPicPr>
          <p:nvPr/>
        </p:nvPicPr>
        <p:blipFill>
          <a:blip r:embed="rId2"/>
          <a:stretch>
            <a:fillRect/>
          </a:stretch>
        </p:blipFill>
        <p:spPr>
          <a:xfrm>
            <a:off x="0" y="0"/>
            <a:ext cx="4750129" cy="6858000"/>
          </a:xfrm>
          <a:prstGeom prst="rect">
            <a:avLst/>
          </a:prstGeom>
        </p:spPr>
      </p:pic>
      <p:sp>
        <p:nvSpPr>
          <p:cNvPr id="10" name="Title 5">
            <a:extLst>
              <a:ext uri="{FF2B5EF4-FFF2-40B4-BE49-F238E27FC236}">
                <a16:creationId xmlns:a16="http://schemas.microsoft.com/office/drawing/2014/main" id="{21010DF2-591B-8F4A-AF03-9E278BC97C67}"/>
              </a:ext>
            </a:extLst>
          </p:cNvPr>
          <p:cNvSpPr txBox="1">
            <a:spLocks/>
          </p:cNvSpPr>
          <p:nvPr/>
        </p:nvSpPr>
        <p:spPr>
          <a:xfrm>
            <a:off x="4830417" y="417443"/>
            <a:ext cx="6691024" cy="7752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latin typeface="Big Caslon Medium" panose="02000603090000020003" pitchFamily="2" charset="-79"/>
                <a:cs typeface="Big Caslon Medium" panose="02000603090000020003" pitchFamily="2" charset="-79"/>
              </a:rPr>
              <a:t>The Crisis of Modernity</a:t>
            </a:r>
          </a:p>
        </p:txBody>
      </p:sp>
    </p:spTree>
    <p:extLst>
      <p:ext uri="{BB962C8B-B14F-4D97-AF65-F5344CB8AC3E}">
        <p14:creationId xmlns:p14="http://schemas.microsoft.com/office/powerpoint/2010/main" val="3089308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0" y="5276633"/>
            <a:ext cx="12191999" cy="12627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“Have I been understood? —</a:t>
            </a:r>
            <a:r>
              <a:rPr lang="en-US" sz="2800" i="1" dirty="0">
                <a:latin typeface="Times New Roman" panose="02020603050405020304" pitchFamily="18" charset="0"/>
                <a:cs typeface="Times New Roman" panose="02020603050405020304" pitchFamily="18" charset="0"/>
              </a:rPr>
              <a:t>Dionysus against the crucified one</a:t>
            </a:r>
            <a:r>
              <a:rPr lang="en-US" sz="2800" dirty="0">
                <a:latin typeface="Times New Roman" panose="02020603050405020304" pitchFamily="18" charset="0"/>
                <a:cs typeface="Times New Roman" panose="02020603050405020304" pitchFamily="18" charset="0"/>
              </a:rPr>
              <a:t>. . . ” </a:t>
            </a:r>
          </a:p>
          <a:p>
            <a:pPr algn="r"/>
            <a:endParaRPr lang="en-US" sz="1800" dirty="0">
              <a:latin typeface="Times New Roman" panose="02020603050405020304" pitchFamily="18" charset="0"/>
              <a:cs typeface="Times New Roman" panose="02020603050405020304" pitchFamily="18" charset="0"/>
            </a:endParaRPr>
          </a:p>
          <a:p>
            <a:pPr algn="r"/>
            <a:r>
              <a:rPr lang="en-US" sz="2400" dirty="0">
                <a:latin typeface="Times New Roman" panose="02020603050405020304" pitchFamily="18" charset="0"/>
                <a:cs typeface="Times New Roman" panose="02020603050405020304" pitchFamily="18" charset="0"/>
              </a:rPr>
              <a:t>(Nietzsche 2007, 95)</a:t>
            </a: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Ecce Homo</a:t>
            </a:r>
          </a:p>
        </p:txBody>
      </p:sp>
      <p:pic>
        <p:nvPicPr>
          <p:cNvPr id="4" name="Picture 3">
            <a:extLst>
              <a:ext uri="{FF2B5EF4-FFF2-40B4-BE49-F238E27FC236}">
                <a16:creationId xmlns:a16="http://schemas.microsoft.com/office/drawing/2014/main" id="{910C33D2-282E-054D-BD61-DB77ABCA925D}"/>
              </a:ext>
            </a:extLst>
          </p:cNvPr>
          <p:cNvPicPr>
            <a:picLocks noChangeAspect="1"/>
          </p:cNvPicPr>
          <p:nvPr/>
        </p:nvPicPr>
        <p:blipFill>
          <a:blip r:embed="rId2"/>
          <a:stretch>
            <a:fillRect/>
          </a:stretch>
        </p:blipFill>
        <p:spPr>
          <a:xfrm>
            <a:off x="3066962" y="993913"/>
            <a:ext cx="5938493" cy="3841235"/>
          </a:xfrm>
          <a:prstGeom prst="rect">
            <a:avLst/>
          </a:prstGeom>
        </p:spPr>
      </p:pic>
    </p:spTree>
    <p:extLst>
      <p:ext uri="{BB962C8B-B14F-4D97-AF65-F5344CB8AC3E}">
        <p14:creationId xmlns:p14="http://schemas.microsoft.com/office/powerpoint/2010/main" val="57422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668215" y="1336431"/>
            <a:ext cx="7350370" cy="52029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400" dirty="0">
                <a:latin typeface="Times New Roman" panose="02020603050405020304" pitchFamily="18" charset="0"/>
                <a:cs typeface="Times New Roman" panose="02020603050405020304" pitchFamily="18" charset="0"/>
              </a:rPr>
              <a:t>In truth, nothing could be more opposed to the purely aesthetic interpretation and justification of the world which are taught in this book than the Christian teaching, which is, and want to be, </a:t>
            </a:r>
            <a:r>
              <a:rPr lang="en-US" sz="2400" i="1" dirty="0">
                <a:latin typeface="Times New Roman" panose="02020603050405020304" pitchFamily="18" charset="0"/>
                <a:cs typeface="Times New Roman" panose="02020603050405020304" pitchFamily="18" charset="0"/>
              </a:rPr>
              <a:t>only</a:t>
            </a:r>
            <a:r>
              <a:rPr lang="en-US" sz="2400" dirty="0">
                <a:latin typeface="Times New Roman" panose="02020603050405020304" pitchFamily="18" charset="0"/>
                <a:cs typeface="Times New Roman" panose="02020603050405020304" pitchFamily="18" charset="0"/>
              </a:rPr>
              <a:t> moral and which relegates art, </a:t>
            </a:r>
            <a:r>
              <a:rPr lang="en-US" sz="2400" i="1" dirty="0">
                <a:latin typeface="Times New Roman" panose="02020603050405020304" pitchFamily="18" charset="0"/>
                <a:cs typeface="Times New Roman" panose="02020603050405020304" pitchFamily="18" charset="0"/>
              </a:rPr>
              <a:t>every</a:t>
            </a:r>
            <a:r>
              <a:rPr lang="en-US" sz="2400" dirty="0">
                <a:latin typeface="Times New Roman" panose="02020603050405020304" pitchFamily="18" charset="0"/>
                <a:cs typeface="Times New Roman" panose="02020603050405020304" pitchFamily="18" charset="0"/>
              </a:rPr>
              <a:t> art, to the realm of </a:t>
            </a:r>
            <a:r>
              <a:rPr lang="en-US" sz="2400" i="1" dirty="0">
                <a:latin typeface="Times New Roman" panose="02020603050405020304" pitchFamily="18" charset="0"/>
                <a:cs typeface="Times New Roman" panose="02020603050405020304" pitchFamily="18" charset="0"/>
              </a:rPr>
              <a:t>lies</a:t>
            </a:r>
            <a:r>
              <a:rPr lang="en-US" sz="2400" dirty="0">
                <a:latin typeface="Times New Roman" panose="02020603050405020304" pitchFamily="18" charset="0"/>
                <a:cs typeface="Times New Roman" panose="02020603050405020304" pitchFamily="18" charset="0"/>
              </a:rPr>
              <a:t>; with its absolute standards, beginning with the truthfulness of God, it negates, judges, and damns art. Behind this mode of thought and valuation, which must be hostile to art if it is at all genuine, I never failed to sense a </a:t>
            </a:r>
            <a:r>
              <a:rPr lang="en-US" sz="2400" i="1" dirty="0">
                <a:latin typeface="Times New Roman" panose="02020603050405020304" pitchFamily="18" charset="0"/>
                <a:cs typeface="Times New Roman" panose="02020603050405020304" pitchFamily="18" charset="0"/>
              </a:rPr>
              <a:t>hostility to art</a:t>
            </a:r>
            <a:r>
              <a:rPr lang="en-US" sz="2400" dirty="0">
                <a:latin typeface="Times New Roman" panose="02020603050405020304" pitchFamily="18" charset="0"/>
                <a:cs typeface="Times New Roman" panose="02020603050405020304" pitchFamily="18" charset="0"/>
              </a:rPr>
              <a:t>—a furious vengeful antipathy to life itself: for all of life is based on semblance, art, deception, points of view, and the necessity of perspectives and error. </a:t>
            </a:r>
          </a:p>
          <a:p>
            <a:pPr algn="r"/>
            <a:endParaRPr lang="en-US" sz="2800" dirty="0">
              <a:latin typeface="Times New Roman" panose="02020603050405020304" pitchFamily="18" charset="0"/>
              <a:cs typeface="Times New Roman" panose="02020603050405020304" pitchFamily="18" charset="0"/>
            </a:endParaRPr>
          </a:p>
          <a:p>
            <a:pPr algn="r"/>
            <a:r>
              <a:rPr lang="en-US" sz="2800" dirty="0">
                <a:latin typeface="Times New Roman" panose="02020603050405020304" pitchFamily="18" charset="0"/>
                <a:cs typeface="Times New Roman" panose="02020603050405020304" pitchFamily="18" charset="0"/>
              </a:rPr>
              <a:t>(Nietzsche 1994, 23).  </a:t>
            </a:r>
          </a:p>
          <a:p>
            <a:pPr algn="r"/>
            <a:endParaRPr lang="en-US" sz="18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Attempt at a Self-Criticism</a:t>
            </a:r>
          </a:p>
        </p:txBody>
      </p:sp>
      <p:pic>
        <p:nvPicPr>
          <p:cNvPr id="3" name="Picture 2">
            <a:extLst>
              <a:ext uri="{FF2B5EF4-FFF2-40B4-BE49-F238E27FC236}">
                <a16:creationId xmlns:a16="http://schemas.microsoft.com/office/drawing/2014/main" id="{A10984A3-41BE-C647-8967-C12FCC63AAA5}"/>
              </a:ext>
            </a:extLst>
          </p:cNvPr>
          <p:cNvPicPr>
            <a:picLocks noChangeAspect="1"/>
          </p:cNvPicPr>
          <p:nvPr/>
        </p:nvPicPr>
        <p:blipFill>
          <a:blip r:embed="rId2"/>
          <a:stretch>
            <a:fillRect/>
          </a:stretch>
        </p:blipFill>
        <p:spPr>
          <a:xfrm>
            <a:off x="8393235" y="993913"/>
            <a:ext cx="3213100" cy="5143500"/>
          </a:xfrm>
          <a:prstGeom prst="rect">
            <a:avLst/>
          </a:prstGeom>
        </p:spPr>
      </p:pic>
    </p:spTree>
    <p:extLst>
      <p:ext uri="{BB962C8B-B14F-4D97-AF65-F5344CB8AC3E}">
        <p14:creationId xmlns:p14="http://schemas.microsoft.com/office/powerpoint/2010/main" val="339737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668216" y="1336431"/>
            <a:ext cx="5300784" cy="48009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400" i="1" dirty="0">
                <a:latin typeface="Times New Roman" panose="02020603050405020304" pitchFamily="18" charset="0"/>
                <a:cs typeface="Times New Roman" panose="02020603050405020304" pitchFamily="18" charset="0"/>
              </a:rPr>
              <a:t>Incipit </a:t>
            </a:r>
            <a:r>
              <a:rPr lang="en-US" sz="2400" i="1" dirty="0" err="1">
                <a:latin typeface="Times New Roman" panose="02020603050405020304" pitchFamily="18" charset="0"/>
                <a:cs typeface="Times New Roman" panose="02020603050405020304" pitchFamily="18" charset="0"/>
              </a:rPr>
              <a:t>Tragoedia</a:t>
            </a:r>
            <a:r>
              <a:rPr lang="en-US" sz="2400" dirty="0">
                <a:latin typeface="Times New Roman" panose="02020603050405020304" pitchFamily="18" charset="0"/>
                <a:cs typeface="Times New Roman" panose="02020603050405020304" pitchFamily="18" charset="0"/>
              </a:rPr>
              <a:t>. When Zarathustra was thirty years old, he left his home and Lake </a:t>
            </a:r>
            <a:r>
              <a:rPr lang="en-US" sz="2400" dirty="0" err="1">
                <a:latin typeface="Times New Roman" panose="02020603050405020304" pitchFamily="18" charset="0"/>
                <a:cs typeface="Times New Roman" panose="02020603050405020304" pitchFamily="18" charset="0"/>
              </a:rPr>
              <a:t>Urmi</a:t>
            </a:r>
            <a:r>
              <a:rPr lang="en-US" sz="2400" dirty="0">
                <a:latin typeface="Times New Roman" panose="02020603050405020304" pitchFamily="18" charset="0"/>
                <a:cs typeface="Times New Roman" panose="02020603050405020304" pitchFamily="18" charset="0"/>
              </a:rPr>
              <a:t> and went into the mountains. There he enjoyed his spirit and his solitude, and for ten years did not tire them. But in the end his heart changed, and one morning he arose with the dawn and, facing the sun, spoke to it thus: ”Oh, you great star! What happiness would you enjoy, without those for whom you shine?</a:t>
            </a:r>
          </a:p>
          <a:p>
            <a:pPr algn="just"/>
            <a:endParaRPr lang="en-US" sz="2400" dirty="0">
              <a:latin typeface="Times New Roman" panose="02020603050405020304" pitchFamily="18" charset="0"/>
              <a:cs typeface="Times New Roman" panose="02020603050405020304" pitchFamily="18" charset="0"/>
            </a:endParaRPr>
          </a:p>
          <a:p>
            <a:pPr algn="r"/>
            <a:r>
              <a:rPr lang="en-US" sz="2800" dirty="0">
                <a:latin typeface="Times New Roman" panose="02020603050405020304" pitchFamily="18" charset="0"/>
                <a:cs typeface="Times New Roman" panose="02020603050405020304" pitchFamily="18" charset="0"/>
              </a:rPr>
              <a:t>(Nietzsche 2018, 221).  </a:t>
            </a:r>
          </a:p>
          <a:p>
            <a:pPr algn="r"/>
            <a:endParaRPr lang="en-US" sz="18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Thus Spoke Zarathustra</a:t>
            </a:r>
          </a:p>
        </p:txBody>
      </p:sp>
      <p:pic>
        <p:nvPicPr>
          <p:cNvPr id="4" name="Picture 3">
            <a:extLst>
              <a:ext uri="{FF2B5EF4-FFF2-40B4-BE49-F238E27FC236}">
                <a16:creationId xmlns:a16="http://schemas.microsoft.com/office/drawing/2014/main" id="{8CE3A292-F201-1F4D-A262-41819166C9B4}"/>
              </a:ext>
            </a:extLst>
          </p:cNvPr>
          <p:cNvPicPr>
            <a:picLocks noChangeAspect="1"/>
          </p:cNvPicPr>
          <p:nvPr/>
        </p:nvPicPr>
        <p:blipFill>
          <a:blip r:embed="rId2"/>
          <a:stretch>
            <a:fillRect/>
          </a:stretch>
        </p:blipFill>
        <p:spPr>
          <a:xfrm>
            <a:off x="7069014" y="357356"/>
            <a:ext cx="4360985" cy="5354375"/>
          </a:xfrm>
          <a:prstGeom prst="rect">
            <a:avLst/>
          </a:prstGeom>
        </p:spPr>
      </p:pic>
      <p:sp>
        <p:nvSpPr>
          <p:cNvPr id="5" name="TextBox 4">
            <a:extLst>
              <a:ext uri="{FF2B5EF4-FFF2-40B4-BE49-F238E27FC236}">
                <a16:creationId xmlns:a16="http://schemas.microsoft.com/office/drawing/2014/main" id="{9262F647-B656-BB42-9BA1-13D4425E9043}"/>
              </a:ext>
            </a:extLst>
          </p:cNvPr>
          <p:cNvSpPr txBox="1"/>
          <p:nvPr/>
        </p:nvSpPr>
        <p:spPr>
          <a:xfrm>
            <a:off x="7104185" y="5943600"/>
            <a:ext cx="4318811"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Sunset over Montblanc</a:t>
            </a:r>
            <a:r>
              <a:rPr lang="en-US" dirty="0">
                <a:latin typeface="Times New Roman" panose="02020603050405020304" pitchFamily="18" charset="0"/>
                <a:cs typeface="Times New Roman" panose="02020603050405020304" pitchFamily="18" charset="0"/>
              </a:rPr>
              <a:t>, Wenzel </a:t>
            </a:r>
            <a:r>
              <a:rPr lang="en-US" dirty="0" err="1">
                <a:latin typeface="Times New Roman" panose="02020603050405020304" pitchFamily="18" charset="0"/>
                <a:cs typeface="Times New Roman" panose="02020603050405020304" pitchFamily="18" charset="0"/>
              </a:rPr>
              <a:t>Hablik</a:t>
            </a:r>
            <a:r>
              <a:rPr lang="en-US" dirty="0">
                <a:latin typeface="Times New Roman" panose="02020603050405020304" pitchFamily="18" charset="0"/>
                <a:cs typeface="Times New Roman" panose="02020603050405020304" pitchFamily="18" charset="0"/>
              </a:rPr>
              <a:t> 1906</a:t>
            </a:r>
          </a:p>
        </p:txBody>
      </p:sp>
    </p:spTree>
    <p:extLst>
      <p:ext uri="{BB962C8B-B14F-4D97-AF65-F5344CB8AC3E}">
        <p14:creationId xmlns:p14="http://schemas.microsoft.com/office/powerpoint/2010/main" val="3396280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91CD9E-A697-E54E-8973-9570ACFE4CA5}"/>
              </a:ext>
            </a:extLst>
          </p:cNvPr>
          <p:cNvSpPr txBox="1">
            <a:spLocks/>
          </p:cNvSpPr>
          <p:nvPr/>
        </p:nvSpPr>
        <p:spPr>
          <a:xfrm>
            <a:off x="914400" y="1336431"/>
            <a:ext cx="9906000" cy="48009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800" i="1" dirty="0">
                <a:latin typeface="Times New Roman" panose="02020603050405020304" pitchFamily="18" charset="0"/>
                <a:cs typeface="Times New Roman" panose="02020603050405020304" pitchFamily="18" charset="0"/>
              </a:rPr>
              <a:t>The greatest weight</a:t>
            </a:r>
            <a:r>
              <a:rPr lang="en-US" sz="1800" dirty="0">
                <a:latin typeface="Times New Roman" panose="02020603050405020304" pitchFamily="18" charset="0"/>
                <a:cs typeface="Times New Roman" panose="02020603050405020304" pitchFamily="18" charset="0"/>
              </a:rPr>
              <a:t>.—What, if some day or night a demon were to steal after you into your loneliest loneliness and say to you: "This life as you now live it and have lived it, you will have to live once more and innumerable times more; and there will be nothing new in it, but every pain and every joy and every thought and sigh and everything unutterably small or great in your life will have to return to you, all in the same succession and sequence—even this spider and this moonlight between the trees, and even this moment and I myself. The eternal hourglass of existence is turned upside down again and again, and you with it, speck of dust!”</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Would you not throw yourself down and gnash your teeth and curse the demon who spoke thus? Or have you once experienced a tremendous moment when you would have answered him: "You are a god and never have I heard anything more divine." If this thought gained possession of you, it would change you as you are or perhaps crush you. The question in each and every thing, "Do you desire this once more and innumerable times more?" would lie upon your actions as the greatest weight. Or how well disposed would you have to become to yourself and to life </a:t>
            </a:r>
            <a:r>
              <a:rPr lang="en-US" sz="1800" i="1" dirty="0">
                <a:latin typeface="Times New Roman" panose="02020603050405020304" pitchFamily="18" charset="0"/>
                <a:cs typeface="Times New Roman" panose="02020603050405020304" pitchFamily="18" charset="0"/>
              </a:rPr>
              <a:t>to crave nothing more fervently </a:t>
            </a:r>
            <a:r>
              <a:rPr lang="en-US" sz="1800" dirty="0">
                <a:latin typeface="Times New Roman" panose="02020603050405020304" pitchFamily="18" charset="0"/>
                <a:cs typeface="Times New Roman" panose="02020603050405020304" pitchFamily="18" charset="0"/>
              </a:rPr>
              <a:t>than this ultimate eternal confirmation and seal? </a:t>
            </a:r>
          </a:p>
          <a:p>
            <a:pPr algn="r"/>
            <a:r>
              <a:rPr lang="en-US" sz="2000" dirty="0">
                <a:latin typeface="Times New Roman" panose="02020603050405020304" pitchFamily="18" charset="0"/>
                <a:cs typeface="Times New Roman" panose="02020603050405020304" pitchFamily="18" charset="0"/>
              </a:rPr>
              <a:t>(Nietzsche 1974</a:t>
            </a:r>
            <a:r>
              <a:rPr lang="en-US" sz="2000">
                <a:latin typeface="Times New Roman" panose="02020603050405020304" pitchFamily="18" charset="0"/>
                <a:cs typeface="Times New Roman" panose="02020603050405020304" pitchFamily="18" charset="0"/>
              </a:rPr>
              <a:t>, 273-74)</a:t>
            </a:r>
            <a:r>
              <a:rPr lang="en-US" sz="280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r"/>
            <a:endParaRPr lang="en-US" sz="18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360218" y="-2"/>
            <a:ext cx="7392946" cy="993915"/>
          </a:xfrm>
        </p:spPr>
        <p:txBody>
          <a:bodyPr>
            <a:noAutofit/>
          </a:bodyPr>
          <a:lstStyle/>
          <a:p>
            <a:pPr algn="l"/>
            <a:r>
              <a:rPr lang="en-US" sz="4000" i="1" dirty="0">
                <a:latin typeface="Big Caslon Medium" panose="02000603090000020003" pitchFamily="2" charset="-79"/>
                <a:cs typeface="Big Caslon Medium" panose="02000603090000020003" pitchFamily="2" charset="-79"/>
              </a:rPr>
              <a:t>The Joyous  Science</a:t>
            </a:r>
          </a:p>
        </p:txBody>
      </p:sp>
    </p:spTree>
    <p:extLst>
      <p:ext uri="{BB962C8B-B14F-4D97-AF65-F5344CB8AC3E}">
        <p14:creationId xmlns:p14="http://schemas.microsoft.com/office/powerpoint/2010/main" val="3929177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4830417" y="6182138"/>
            <a:ext cx="4472609"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Nietzsche</a:t>
            </a:r>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Unknown medium, Deron Graham, ca. 1990s</a:t>
            </a:r>
            <a:endParaRPr lang="en-US"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891CD9E-A697-E54E-8973-9570ACFE4CA5}"/>
              </a:ext>
            </a:extLst>
          </p:cNvPr>
          <p:cNvSpPr txBox="1">
            <a:spLocks/>
          </p:cNvSpPr>
          <p:nvPr/>
        </p:nvSpPr>
        <p:spPr>
          <a:xfrm>
            <a:off x="5287617" y="1590261"/>
            <a:ext cx="6233824" cy="44094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600" i="1" dirty="0">
                <a:latin typeface="Times New Roman" panose="02020603050405020304" pitchFamily="18" charset="0"/>
                <a:cs typeface="Times New Roman" panose="02020603050405020304" pitchFamily="18" charset="0"/>
              </a:rPr>
              <a:t>The madman</a:t>
            </a:r>
            <a:r>
              <a:rPr lang="en-US" sz="1600" dirty="0">
                <a:latin typeface="Times New Roman" panose="02020603050405020304" pitchFamily="18" charset="0"/>
                <a:cs typeface="Times New Roman" panose="02020603050405020304" pitchFamily="18" charset="0"/>
              </a:rPr>
              <a:t>. —Have you not heard of that madman who lit a lantern in the bright morning hours, ran to the market place, and shouted incessantly: ‘I seek God! I seek God’? As there were  many people standing together who did not believe in God, he caused much amusement. ‘Is He got lost?’ asked one. ‘Did He wander off like a child?’, asked another. ‘Or is He hiding? Is He afraid of us?’ ‘Has He gone to sea? Has He emigrated?’ And in this manner they shouted and laughed. Then the madman leaped into their midst, and looked at them with piercing eyes and cried, ‘Where did God go? I will tell you! We </a:t>
            </a:r>
            <a:r>
              <a:rPr lang="en-US" sz="1600" i="1" dirty="0">
                <a:latin typeface="Times New Roman" panose="02020603050405020304" pitchFamily="18" charset="0"/>
                <a:cs typeface="Times New Roman" panose="02020603050405020304" pitchFamily="18" charset="0"/>
              </a:rPr>
              <a:t>have killed Him</a:t>
            </a:r>
            <a:r>
              <a:rPr lang="en-US" sz="1600" dirty="0">
                <a:latin typeface="Times New Roman" panose="02020603050405020304" pitchFamily="18" charset="0"/>
                <a:cs typeface="Times New Roman" panose="02020603050405020304" pitchFamily="18" charset="0"/>
              </a:rPr>
              <a:t>—you and I! We are all his murderers! But how did we do this? How were we able to drink up the sea? Who gave us the sponge to wipe away the whole horizon? What did we do when we unchained this earth from its sun? Where is it heading? Where are we heading? Away from all suns? Are we not constantly falling? Backwards, </a:t>
            </a:r>
            <a:r>
              <a:rPr lang="en-US" sz="1600" dirty="0" err="1">
                <a:latin typeface="Times New Roman" panose="02020603050405020304" pitchFamily="18" charset="0"/>
                <a:cs typeface="Times New Roman" panose="02020603050405020304" pitchFamily="18" charset="0"/>
              </a:rPr>
              <a:t>sidewards</a:t>
            </a:r>
            <a:r>
              <a:rPr lang="en-US" sz="1600" dirty="0">
                <a:latin typeface="Times New Roman" panose="02020603050405020304" pitchFamily="18" charset="0"/>
                <a:cs typeface="Times New Roman" panose="02020603050405020304" pitchFamily="18" charset="0"/>
              </a:rPr>
              <a:t>, forwards, in all directions? Is there still an above and below? Are we not straying as through an infinite nothingness? Do we not feel the breath of empty space? Has it not become colder? Is night not falling evermore? </a:t>
            </a:r>
            <a:r>
              <a:rPr lang="en-US" sz="1600" dirty="0" err="1">
                <a:latin typeface="Times New Roman" panose="02020603050405020304" pitchFamily="18" charset="0"/>
                <a:cs typeface="Times New Roman" panose="02020603050405020304" pitchFamily="18" charset="0"/>
              </a:rPr>
              <a:t>Musn’t</a:t>
            </a:r>
            <a:r>
              <a:rPr lang="en-US" sz="1600" dirty="0">
                <a:latin typeface="Times New Roman" panose="02020603050405020304" pitchFamily="18" charset="0"/>
                <a:cs typeface="Times New Roman" panose="02020603050405020304" pitchFamily="18" charset="0"/>
              </a:rPr>
              <a:t> lanterns be lit in the morning? Do we hear nothing yet of the noise of the gravediggers who are burying God? Do we smell nothing yet of the divine putrefaction? For even gods putrefy! God is dead! God remains dead! And we have killed him! (Nietzsche 2018, 134)</a:t>
            </a: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4830417" y="417444"/>
            <a:ext cx="6691024" cy="596348"/>
          </a:xfrm>
        </p:spPr>
        <p:txBody>
          <a:bodyPr>
            <a:normAutofit/>
          </a:bodyPr>
          <a:lstStyle/>
          <a:p>
            <a:pPr algn="l"/>
            <a:r>
              <a:rPr lang="en-US" sz="3200" dirty="0">
                <a:latin typeface="Big Caslon Medium" panose="02000603090000020003" pitchFamily="2" charset="-79"/>
                <a:cs typeface="Big Caslon Medium" panose="02000603090000020003" pitchFamily="2" charset="-79"/>
              </a:rPr>
              <a:t>The Death of God</a:t>
            </a:r>
          </a:p>
        </p:txBody>
      </p:sp>
      <p:pic>
        <p:nvPicPr>
          <p:cNvPr id="8" name="Picture 7">
            <a:extLst>
              <a:ext uri="{FF2B5EF4-FFF2-40B4-BE49-F238E27FC236}">
                <a16:creationId xmlns:a16="http://schemas.microsoft.com/office/drawing/2014/main" id="{40669289-A36E-5147-83D0-09062A0E4A18}"/>
              </a:ext>
            </a:extLst>
          </p:cNvPr>
          <p:cNvPicPr>
            <a:picLocks noChangeAspect="1"/>
          </p:cNvPicPr>
          <p:nvPr/>
        </p:nvPicPr>
        <p:blipFill>
          <a:blip r:embed="rId2"/>
          <a:stretch>
            <a:fillRect/>
          </a:stretch>
        </p:blipFill>
        <p:spPr>
          <a:xfrm>
            <a:off x="0" y="0"/>
            <a:ext cx="4681728" cy="6889372"/>
          </a:xfrm>
          <a:prstGeom prst="rect">
            <a:avLst/>
          </a:prstGeom>
        </p:spPr>
      </p:pic>
    </p:spTree>
    <p:extLst>
      <p:ext uri="{BB962C8B-B14F-4D97-AF65-F5344CB8AC3E}">
        <p14:creationId xmlns:p14="http://schemas.microsoft.com/office/powerpoint/2010/main" val="2360960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4830417" y="6182138"/>
            <a:ext cx="4472609"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Nietzsche</a:t>
            </a:r>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Watercolor, Fabrizio </a:t>
            </a:r>
            <a:r>
              <a:rPr lang="en-US" sz="1400" dirty="0" err="1">
                <a:latin typeface="Times New Roman" panose="02020603050405020304" pitchFamily="18" charset="0"/>
                <a:cs typeface="Times New Roman" panose="02020603050405020304" pitchFamily="18" charset="0"/>
              </a:rPr>
              <a:t>Cassetta</a:t>
            </a:r>
            <a:r>
              <a:rPr lang="en-US" sz="1400" dirty="0">
                <a:latin typeface="Times New Roman" panose="02020603050405020304" pitchFamily="18" charset="0"/>
                <a:cs typeface="Times New Roman" panose="02020603050405020304" pitchFamily="18" charset="0"/>
              </a:rPr>
              <a:t>, 2016.</a:t>
            </a:r>
            <a:endParaRPr lang="en-US"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891CD9E-A697-E54E-8973-9570ACFE4CA5}"/>
              </a:ext>
            </a:extLst>
          </p:cNvPr>
          <p:cNvSpPr txBox="1">
            <a:spLocks/>
          </p:cNvSpPr>
          <p:nvPr/>
        </p:nvSpPr>
        <p:spPr>
          <a:xfrm>
            <a:off x="5287617" y="3379304"/>
            <a:ext cx="6639340" cy="24649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600" dirty="0">
                <a:latin typeface="Times New Roman" panose="02020603050405020304" pitchFamily="18" charset="0"/>
                <a:cs typeface="Times New Roman" panose="02020603050405020304" pitchFamily="18" charset="0"/>
              </a:rPr>
              <a:t>“Our religion, morality, and philosophy are decadence forms of man. The </a:t>
            </a:r>
            <a:r>
              <a:rPr lang="en-US" sz="1600" i="1" dirty="0">
                <a:latin typeface="Times New Roman" panose="02020603050405020304" pitchFamily="18" charset="0"/>
                <a:cs typeface="Times New Roman" panose="02020603050405020304" pitchFamily="18" charset="0"/>
              </a:rPr>
              <a:t>countermovement: art</a:t>
            </a:r>
            <a:r>
              <a:rPr lang="en-US" sz="1600" dirty="0">
                <a:latin typeface="Times New Roman" panose="02020603050405020304" pitchFamily="18" charset="0"/>
                <a:cs typeface="Times New Roman" panose="02020603050405020304" pitchFamily="18" charset="0"/>
              </a:rPr>
              <a:t>” (Nietzsche 1968, 419).</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“We possess </a:t>
            </a:r>
            <a:r>
              <a:rPr lang="en-US" sz="1600" i="1" dirty="0">
                <a:latin typeface="Times New Roman" panose="02020603050405020304" pitchFamily="18" charset="0"/>
                <a:cs typeface="Times New Roman" panose="02020603050405020304" pitchFamily="18" charset="0"/>
              </a:rPr>
              <a:t>art</a:t>
            </a:r>
            <a:r>
              <a:rPr lang="en-US" sz="1600" dirty="0">
                <a:latin typeface="Times New Roman" panose="02020603050405020304" pitchFamily="18" charset="0"/>
                <a:cs typeface="Times New Roman" panose="02020603050405020304" pitchFamily="18" charset="0"/>
              </a:rPr>
              <a:t> lest we </a:t>
            </a:r>
            <a:r>
              <a:rPr lang="en-US" sz="1600" i="1" dirty="0">
                <a:latin typeface="Times New Roman" panose="02020603050405020304" pitchFamily="18" charset="0"/>
                <a:cs typeface="Times New Roman" panose="02020603050405020304" pitchFamily="18" charset="0"/>
              </a:rPr>
              <a:t>perish of the truth”</a:t>
            </a:r>
            <a:r>
              <a:rPr lang="en-US" sz="1600" dirty="0">
                <a:latin typeface="Times New Roman" panose="02020603050405020304" pitchFamily="18" charset="0"/>
                <a:cs typeface="Times New Roman" panose="02020603050405020304" pitchFamily="18" charset="0"/>
              </a:rPr>
              <a:t> (Nietzsche 1968, 435).</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“Art and nothing but art! It is the great means of making life possible, the great seduction to life, the great stimulant of life.</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Art as the only superior counterforce to all will to denial of life, as that which is anti-Christian, anti-Buddhist, </a:t>
            </a:r>
            <a:r>
              <a:rPr lang="en-US" sz="1600" dirty="0" err="1">
                <a:latin typeface="Times New Roman" panose="02020603050405020304" pitchFamily="18" charset="0"/>
                <a:cs typeface="Times New Roman" panose="02020603050405020304" pitchFamily="18" charset="0"/>
              </a:rPr>
              <a:t>antinihilist</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par excellence”</a:t>
            </a:r>
            <a:r>
              <a:rPr lang="en-US" sz="1600" dirty="0">
                <a:latin typeface="Times New Roman" panose="02020603050405020304" pitchFamily="18" charset="0"/>
                <a:cs typeface="Times New Roman" panose="02020603050405020304" pitchFamily="18" charset="0"/>
              </a:rPr>
              <a:t> (Nietzsche 1968, 452).</a:t>
            </a: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4830417" y="417444"/>
            <a:ext cx="7096540" cy="576470"/>
          </a:xfrm>
        </p:spPr>
        <p:txBody>
          <a:bodyPr>
            <a:noAutofit/>
          </a:bodyPr>
          <a:lstStyle/>
          <a:p>
            <a:pPr algn="l"/>
            <a:r>
              <a:rPr lang="en-US" sz="3200" dirty="0">
                <a:latin typeface="Big Caslon Medium" panose="02000603090000020003" pitchFamily="2" charset="-79"/>
                <a:cs typeface="Big Caslon Medium" panose="02000603090000020003" pitchFamily="2" charset="-79"/>
              </a:rPr>
              <a:t>Art as Countermovement to Nihilism</a:t>
            </a:r>
          </a:p>
        </p:txBody>
      </p:sp>
      <p:sp>
        <p:nvSpPr>
          <p:cNvPr id="2" name="TextBox 1">
            <a:extLst>
              <a:ext uri="{FF2B5EF4-FFF2-40B4-BE49-F238E27FC236}">
                <a16:creationId xmlns:a16="http://schemas.microsoft.com/office/drawing/2014/main" id="{D949475D-2F5C-E043-A046-518679318B7C}"/>
              </a:ext>
            </a:extLst>
          </p:cNvPr>
          <p:cNvSpPr txBox="1"/>
          <p:nvPr/>
        </p:nvSpPr>
        <p:spPr>
          <a:xfrm>
            <a:off x="4969565" y="993914"/>
            <a:ext cx="6738732" cy="2062103"/>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From </a:t>
            </a:r>
            <a:r>
              <a:rPr lang="en-US" sz="1600" i="1" dirty="0">
                <a:latin typeface="Times New Roman" panose="02020603050405020304" pitchFamily="18" charset="0"/>
                <a:cs typeface="Times New Roman" panose="02020603050405020304" pitchFamily="18" charset="0"/>
              </a:rPr>
              <a:t>The Birth of Tragedy </a:t>
            </a:r>
            <a:r>
              <a:rPr lang="en-US" sz="1600" dirty="0">
                <a:latin typeface="Times New Roman" panose="02020603050405020304" pitchFamily="18" charset="0"/>
                <a:cs typeface="Times New Roman" panose="02020603050405020304" pitchFamily="18" charset="0"/>
              </a:rPr>
              <a:t>(1872) to the late writings, Nietzsche never strays far from the emphasis on the importance of art, stressing that art is the key to overcoming the crisis of modernity. In summing up his treatment of Nietzsche’s thinking about art, Richard Schacht comments that “of all the points he seeks to make none is of greater interest and importance than his contention that art is the clue and key to the possibility of discovering a way beyond nihilism” (Schacht 1983, 529). In the notes from his last year of writing (1888) Nietzsche emphasizes art as the countermovement to nihilism:</a:t>
            </a:r>
          </a:p>
        </p:txBody>
      </p:sp>
      <p:pic>
        <p:nvPicPr>
          <p:cNvPr id="4" name="Picture 3">
            <a:extLst>
              <a:ext uri="{FF2B5EF4-FFF2-40B4-BE49-F238E27FC236}">
                <a16:creationId xmlns:a16="http://schemas.microsoft.com/office/drawing/2014/main" id="{C50AB141-DCF3-0240-8C21-50C5056416E4}"/>
              </a:ext>
            </a:extLst>
          </p:cNvPr>
          <p:cNvPicPr>
            <a:picLocks noChangeAspect="1"/>
          </p:cNvPicPr>
          <p:nvPr/>
        </p:nvPicPr>
        <p:blipFill>
          <a:blip r:embed="rId2"/>
          <a:stretch>
            <a:fillRect/>
          </a:stretch>
        </p:blipFill>
        <p:spPr>
          <a:xfrm>
            <a:off x="-1" y="8176"/>
            <a:ext cx="4611757" cy="6860465"/>
          </a:xfrm>
          <a:prstGeom prst="rect">
            <a:avLst/>
          </a:prstGeom>
        </p:spPr>
      </p:pic>
    </p:spTree>
    <p:extLst>
      <p:ext uri="{BB962C8B-B14F-4D97-AF65-F5344CB8AC3E}">
        <p14:creationId xmlns:p14="http://schemas.microsoft.com/office/powerpoint/2010/main" val="3406184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9335386" y="3557619"/>
            <a:ext cx="2856614" cy="769441"/>
          </a:xfrm>
          <a:prstGeom prst="rect">
            <a:avLst/>
          </a:prstGeom>
          <a:noFill/>
        </p:spPr>
        <p:txBody>
          <a:bodyPr wrap="square" rtlCol="0">
            <a:spAutoFit/>
          </a:bodyPr>
          <a:lstStyle/>
          <a:p>
            <a:pPr algn="r"/>
            <a:r>
              <a:rPr lang="en-US" sz="1400" i="1" dirty="0">
                <a:latin typeface="Times New Roman" panose="02020603050405020304" pitchFamily="18" charset="0"/>
                <a:cs typeface="Times New Roman" panose="02020603050405020304" pitchFamily="18" charset="0"/>
              </a:rPr>
              <a:t>Dionysus</a:t>
            </a:r>
            <a:r>
              <a:rPr lang="en-US" sz="14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Attic Red-Figure Amphora, by the </a:t>
            </a:r>
            <a:r>
              <a:rPr lang="en-US" sz="1200" dirty="0" err="1">
                <a:latin typeface="Times New Roman" panose="02020603050405020304" pitchFamily="18" charset="0"/>
                <a:cs typeface="Times New Roman" panose="02020603050405020304" pitchFamily="18" charset="0"/>
              </a:rPr>
              <a:t>Kleophrades</a:t>
            </a:r>
            <a:r>
              <a:rPr lang="en-US" sz="1200" dirty="0">
                <a:latin typeface="Times New Roman" panose="02020603050405020304" pitchFamily="18" charset="0"/>
                <a:cs typeface="Times New Roman" panose="02020603050405020304" pitchFamily="18" charset="0"/>
              </a:rPr>
              <a:t> Painter, ca. 490 BCE.</a:t>
            </a:r>
          </a:p>
          <a:p>
            <a:endParaRPr lang="en-US"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891CD9E-A697-E54E-8973-9570ACFE4CA5}"/>
              </a:ext>
            </a:extLst>
          </p:cNvPr>
          <p:cNvSpPr txBox="1">
            <a:spLocks/>
          </p:cNvSpPr>
          <p:nvPr/>
        </p:nvSpPr>
        <p:spPr>
          <a:xfrm>
            <a:off x="404037" y="4699590"/>
            <a:ext cx="11015330" cy="17012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800" dirty="0">
                <a:latin typeface="Times New Roman" panose="02020603050405020304" pitchFamily="18" charset="0"/>
                <a:cs typeface="Times New Roman" panose="02020603050405020304" pitchFamily="18" charset="0"/>
              </a:rPr>
              <a:t>Influenced as it was by Romanticism and Schopenhauer, </a:t>
            </a:r>
            <a:r>
              <a:rPr lang="en-US" sz="1800" i="1" dirty="0">
                <a:latin typeface="Times New Roman" panose="02020603050405020304" pitchFamily="18" charset="0"/>
                <a:cs typeface="Times New Roman" panose="02020603050405020304" pitchFamily="18" charset="0"/>
              </a:rPr>
              <a:t>The Birth of Tragedy </a:t>
            </a:r>
            <a:r>
              <a:rPr lang="en-US" sz="1800" dirty="0">
                <a:latin typeface="Times New Roman" panose="02020603050405020304" pitchFamily="18" charset="0"/>
                <a:cs typeface="Times New Roman" panose="02020603050405020304" pitchFamily="18" charset="0"/>
              </a:rPr>
              <a:t>elevates art to the highest importance. What made the book so controversial when it first appeared in 1872 was Nietzsche’s thesis that the high point of Greek culture, was not Socrates and Plato, but Aeschylus and Sophocles, thus not philosophy but art, in Greek Tragedy, with the poets Plato had condemned. In suggesting that the deeper truth of reality is revealed through Greek tragedy, in Dionysian </a:t>
            </a:r>
            <a:r>
              <a:rPr lang="en-US" sz="1800" i="1" dirty="0">
                <a:latin typeface="Times New Roman" panose="02020603050405020304" pitchFamily="18" charset="0"/>
                <a:cs typeface="Times New Roman" panose="02020603050405020304" pitchFamily="18" charset="0"/>
              </a:rPr>
              <a:t>ecstasies</a:t>
            </a:r>
            <a:r>
              <a:rPr lang="en-US" sz="1800" dirty="0">
                <a:latin typeface="Times New Roman" panose="02020603050405020304" pitchFamily="18" charset="0"/>
                <a:cs typeface="Times New Roman" panose="02020603050405020304" pitchFamily="18" charset="0"/>
              </a:rPr>
              <a:t>, and in the music in particular, Nietzsche was following Schopenhauer pretty closely, in putting forth a Romanticist view on the importance of art.</a:t>
            </a:r>
          </a:p>
        </p:txBody>
      </p:sp>
      <p:sp>
        <p:nvSpPr>
          <p:cNvPr id="6" name="Title 5">
            <a:extLst>
              <a:ext uri="{FF2B5EF4-FFF2-40B4-BE49-F238E27FC236}">
                <a16:creationId xmlns:a16="http://schemas.microsoft.com/office/drawing/2014/main" id="{F5F9CBBD-4F42-0D44-BBCA-7C254FE6BD0E}"/>
              </a:ext>
            </a:extLst>
          </p:cNvPr>
          <p:cNvSpPr>
            <a:spLocks noGrp="1"/>
          </p:cNvSpPr>
          <p:nvPr>
            <p:ph type="ctrTitle"/>
          </p:nvPr>
        </p:nvSpPr>
        <p:spPr>
          <a:xfrm>
            <a:off x="139148" y="4114801"/>
            <a:ext cx="4070902" cy="584790"/>
          </a:xfrm>
        </p:spPr>
        <p:txBody>
          <a:bodyPr>
            <a:noAutofit/>
          </a:bodyPr>
          <a:lstStyle/>
          <a:p>
            <a:pPr algn="l"/>
            <a:r>
              <a:rPr lang="en-US" sz="3200" dirty="0">
                <a:latin typeface="Big Caslon Medium" panose="02000603090000020003" pitchFamily="2" charset="-79"/>
                <a:cs typeface="Big Caslon Medium" panose="02000603090000020003" pitchFamily="2" charset="-79"/>
              </a:rPr>
              <a:t>The Birth of Tragedy</a:t>
            </a:r>
          </a:p>
        </p:txBody>
      </p:sp>
      <p:pic>
        <p:nvPicPr>
          <p:cNvPr id="8" name="Picture 3" descr="Picture 3">
            <a:extLst>
              <a:ext uri="{FF2B5EF4-FFF2-40B4-BE49-F238E27FC236}">
                <a16:creationId xmlns:a16="http://schemas.microsoft.com/office/drawing/2014/main" id="{BCCA4C92-F211-7B4F-94BE-0825A28EA54F}"/>
              </a:ext>
            </a:extLst>
          </p:cNvPr>
          <p:cNvPicPr>
            <a:picLocks noChangeAspect="1"/>
          </p:cNvPicPr>
          <p:nvPr/>
        </p:nvPicPr>
        <p:blipFill>
          <a:blip r:embed="rId2">
            <a:extLst/>
          </a:blip>
          <a:stretch>
            <a:fillRect/>
          </a:stretch>
        </p:blipFill>
        <p:spPr>
          <a:xfrm>
            <a:off x="0" y="1"/>
            <a:ext cx="7262659" cy="3557617"/>
          </a:xfrm>
          <a:prstGeom prst="rect">
            <a:avLst/>
          </a:prstGeom>
          <a:ln w="12700">
            <a:miter lim="400000"/>
          </a:ln>
        </p:spPr>
      </p:pic>
      <p:sp>
        <p:nvSpPr>
          <p:cNvPr id="11" name="TextBox 10">
            <a:extLst>
              <a:ext uri="{FF2B5EF4-FFF2-40B4-BE49-F238E27FC236}">
                <a16:creationId xmlns:a16="http://schemas.microsoft.com/office/drawing/2014/main" id="{6850B382-7640-8E4E-A337-46F30F07FF62}"/>
              </a:ext>
            </a:extLst>
          </p:cNvPr>
          <p:cNvSpPr txBox="1"/>
          <p:nvPr/>
        </p:nvSpPr>
        <p:spPr>
          <a:xfrm>
            <a:off x="139148" y="3557617"/>
            <a:ext cx="7029095" cy="769441"/>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The Death of Pentheus, </a:t>
            </a:r>
            <a:r>
              <a:rPr lang="en-US" sz="1200" dirty="0">
                <a:latin typeface="Times New Roman" panose="02020603050405020304" pitchFamily="18" charset="0"/>
                <a:cs typeface="Times New Roman" panose="02020603050405020304" pitchFamily="18" charset="0"/>
              </a:rPr>
              <a:t>Attic Red-Figure Kylix, attributed to </a:t>
            </a:r>
            <a:r>
              <a:rPr lang="en-US" sz="1200" dirty="0" err="1">
                <a:latin typeface="Times New Roman" panose="02020603050405020304" pitchFamily="18" charset="0"/>
                <a:cs typeface="Times New Roman" panose="02020603050405020304" pitchFamily="18" charset="0"/>
              </a:rPr>
              <a:t>Douris</a:t>
            </a:r>
            <a:r>
              <a:rPr lang="en-US" sz="1200" dirty="0">
                <a:latin typeface="Times New Roman" panose="02020603050405020304" pitchFamily="18" charset="0"/>
                <a:cs typeface="Times New Roman" panose="02020603050405020304" pitchFamily="18" charset="0"/>
              </a:rPr>
              <a:t>, c. 480 BCE. </a:t>
            </a:r>
            <a:r>
              <a:rPr lang="en-US" sz="1200" i="1"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Kimball Museum of Art, Dallas, Texas. </a:t>
            </a:r>
          </a:p>
          <a:p>
            <a:endParaRPr lang="en-US" dirty="0"/>
          </a:p>
        </p:txBody>
      </p:sp>
      <p:pic>
        <p:nvPicPr>
          <p:cNvPr id="15" name="Picture 14">
            <a:extLst>
              <a:ext uri="{FF2B5EF4-FFF2-40B4-BE49-F238E27FC236}">
                <a16:creationId xmlns:a16="http://schemas.microsoft.com/office/drawing/2014/main" id="{48C600A8-4ADF-A04A-ACF4-6C97E738E69B}"/>
              </a:ext>
            </a:extLst>
          </p:cNvPr>
          <p:cNvPicPr>
            <a:picLocks noChangeAspect="1"/>
          </p:cNvPicPr>
          <p:nvPr/>
        </p:nvPicPr>
        <p:blipFill>
          <a:blip r:embed="rId3"/>
          <a:stretch>
            <a:fillRect/>
          </a:stretch>
        </p:blipFill>
        <p:spPr>
          <a:xfrm>
            <a:off x="7519418" y="0"/>
            <a:ext cx="4672582" cy="3557617"/>
          </a:xfrm>
          <a:prstGeom prst="rect">
            <a:avLst/>
          </a:prstGeom>
        </p:spPr>
      </p:pic>
    </p:spTree>
    <p:extLst>
      <p:ext uri="{BB962C8B-B14F-4D97-AF65-F5344CB8AC3E}">
        <p14:creationId xmlns:p14="http://schemas.microsoft.com/office/powerpoint/2010/main" val="678972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8051180" y="312233"/>
            <a:ext cx="3590694" cy="5693866"/>
          </a:xfrm>
          <a:prstGeom prst="rect">
            <a:avLst/>
          </a:prstGeom>
          <a:noFill/>
        </p:spPr>
        <p:txBody>
          <a:bodyPr wrap="square" rtlCol="0">
            <a:spAutoFit/>
          </a:bodyPr>
          <a:lstStyle/>
          <a:p>
            <a:pPr algn="just"/>
            <a:endParaRPr lang="en-US" sz="14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In the Preface, written at the end of 1871, Nietzsche dedicates </a:t>
            </a:r>
            <a:r>
              <a:rPr lang="en-US" sz="1600" i="1" dirty="0">
                <a:latin typeface="Times New Roman" panose="02020603050405020304" pitchFamily="18" charset="0"/>
                <a:cs typeface="Times New Roman" panose="02020603050405020304" pitchFamily="18" charset="0"/>
              </a:rPr>
              <a:t>The Birth of Tragedy </a:t>
            </a:r>
            <a:r>
              <a:rPr lang="en-US" sz="1600" dirty="0">
                <a:latin typeface="Times New Roman" panose="02020603050405020304" pitchFamily="18" charset="0"/>
                <a:cs typeface="Times New Roman" panose="02020603050405020304" pitchFamily="18" charset="0"/>
              </a:rPr>
              <a:t>to Wagner:</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“But perhaps such readers will find it offensive that an aesthetic problem should be taken so seriously—assuming they are unable to consider art more than a pleasant sideline, a readily dispensable tinkling of bells that accompanies the ‘seriousness of life,’ just as if nobody knew what was involved in such a contrast with the ‘seriousness of life.’ Let such ‘serious’ readers learn something from the fact that I am convinced that art represents the highest task and the truly metaphysical activity of this life, in the sense of that man to whom, as my sublime predecessor on this path, I wish to dedicate this essay” (Nietzsche 1967, 31-32).</a:t>
            </a:r>
          </a:p>
          <a:p>
            <a:pPr algn="ctr"/>
            <a:endParaRPr lang="en-US" sz="1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FB4E44A-BDE7-CF49-B16F-1CE8A6E0752F}"/>
              </a:ext>
            </a:extLst>
          </p:cNvPr>
          <p:cNvPicPr>
            <a:picLocks noChangeAspect="1"/>
          </p:cNvPicPr>
          <p:nvPr/>
        </p:nvPicPr>
        <p:blipFill>
          <a:blip r:embed="rId2"/>
          <a:stretch>
            <a:fillRect/>
          </a:stretch>
        </p:blipFill>
        <p:spPr>
          <a:xfrm>
            <a:off x="405656" y="486199"/>
            <a:ext cx="7215087" cy="5127865"/>
          </a:xfrm>
          <a:prstGeom prst="rect">
            <a:avLst/>
          </a:prstGeom>
        </p:spPr>
      </p:pic>
      <p:sp>
        <p:nvSpPr>
          <p:cNvPr id="2" name="TextBox 1">
            <a:extLst>
              <a:ext uri="{FF2B5EF4-FFF2-40B4-BE49-F238E27FC236}">
                <a16:creationId xmlns:a16="http://schemas.microsoft.com/office/drawing/2014/main" id="{9DDEFDBE-5290-9E4C-B7D0-541963C0D391}"/>
              </a:ext>
            </a:extLst>
          </p:cNvPr>
          <p:cNvSpPr txBox="1"/>
          <p:nvPr/>
        </p:nvSpPr>
        <p:spPr>
          <a:xfrm>
            <a:off x="405656" y="5705492"/>
            <a:ext cx="7478504" cy="830997"/>
          </a:xfrm>
          <a:prstGeom prst="rect">
            <a:avLst/>
          </a:prstGeom>
          <a:noFill/>
        </p:spPr>
        <p:txBody>
          <a:bodyPr wrap="square" rtlCol="0">
            <a:spAutoFit/>
          </a:bodyPr>
          <a:lstStyle/>
          <a:p>
            <a:pPr algn="just"/>
            <a:r>
              <a:rPr lang="en-US" sz="1200" dirty="0">
                <a:latin typeface="Times New Roman" panose="02020603050405020304" pitchFamily="18" charset="0"/>
                <a:cs typeface="Times New Roman" panose="02020603050405020304" pitchFamily="18" charset="0"/>
              </a:rPr>
              <a:t>Nietzsche listens intently to Richard Wagner, who stands before a portrait of Schopenhauer, perhaps expounding on the importance of music. To Wagner’s  left is Franz Liszt, the great Hungarian composer, virtuoso pianist, conductor, music teacher, arranger, and organist of the Romantic era. Liszt is widely regarded as one of the greatest pianists of all time. To Wagner’s right, listening intently, is Liszt’s daughter </a:t>
            </a:r>
            <a:r>
              <a:rPr lang="en-US" sz="1200" dirty="0" err="1">
                <a:latin typeface="Times New Roman" panose="02020603050405020304" pitchFamily="18" charset="0"/>
                <a:cs typeface="Times New Roman" panose="02020603050405020304" pitchFamily="18" charset="0"/>
              </a:rPr>
              <a:t>Cosima</a:t>
            </a:r>
            <a:r>
              <a:rPr lang="en-US" sz="1200" dirty="0">
                <a:latin typeface="Times New Roman" panose="02020603050405020304" pitchFamily="18" charset="0"/>
                <a:cs typeface="Times New Roman" panose="02020603050405020304" pitchFamily="18" charset="0"/>
              </a:rPr>
              <a:t>, who was Wagner’s wife. </a:t>
            </a:r>
          </a:p>
        </p:txBody>
      </p:sp>
    </p:spTree>
    <p:extLst>
      <p:ext uri="{BB962C8B-B14F-4D97-AF65-F5344CB8AC3E}">
        <p14:creationId xmlns:p14="http://schemas.microsoft.com/office/powerpoint/2010/main" val="2354039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428017" y="428017"/>
            <a:ext cx="5928178" cy="2000548"/>
          </a:xfrm>
          <a:prstGeom prst="rect">
            <a:avLst/>
          </a:prstGeom>
          <a:noFill/>
        </p:spPr>
        <p:txBody>
          <a:bodyPr wrap="square" rtlCol="0">
            <a:spAutoFit/>
          </a:bodyPr>
          <a:lstStyle/>
          <a:p>
            <a:pPr algn="just"/>
            <a:r>
              <a:rPr lang="en-US" sz="2800" dirty="0">
                <a:latin typeface="Big Caslon Medium" panose="02000603090000020003" pitchFamily="2" charset="-79"/>
                <a:cs typeface="Big Caslon Medium" panose="02000603090000020003" pitchFamily="2" charset="-79"/>
              </a:rPr>
              <a:t>An Impossible Book</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In the “Attempt at a Self-Criticism,” written in 1886 and attached as a Preface to the 2</a:t>
            </a:r>
            <a:r>
              <a:rPr lang="en-US" sz="1600" baseline="30000" dirty="0">
                <a:latin typeface="Times New Roman" panose="02020603050405020304" pitchFamily="18" charset="0"/>
                <a:cs typeface="Times New Roman" panose="02020603050405020304" pitchFamily="18" charset="0"/>
              </a:rPr>
              <a:t>nd</a:t>
            </a:r>
            <a:r>
              <a:rPr lang="en-US" sz="1600" dirty="0">
                <a:latin typeface="Times New Roman" panose="02020603050405020304" pitchFamily="18" charset="0"/>
                <a:cs typeface="Times New Roman" panose="02020603050405020304" pitchFamily="18" charset="0"/>
              </a:rPr>
              <a:t> edition of the the text, Nietzsche is critical of his youthful romanticism, and disdainful of his infatuation with romantic German music (Wagner). He calls his first book ”an impossible book”:</a:t>
            </a:r>
          </a:p>
        </p:txBody>
      </p:sp>
      <p:sp>
        <p:nvSpPr>
          <p:cNvPr id="2" name="TextBox 1">
            <a:extLst>
              <a:ext uri="{FF2B5EF4-FFF2-40B4-BE49-F238E27FC236}">
                <a16:creationId xmlns:a16="http://schemas.microsoft.com/office/drawing/2014/main" id="{9DDEFDBE-5290-9E4C-B7D0-541963C0D391}"/>
              </a:ext>
            </a:extLst>
          </p:cNvPr>
          <p:cNvSpPr txBox="1"/>
          <p:nvPr/>
        </p:nvSpPr>
        <p:spPr>
          <a:xfrm>
            <a:off x="735979" y="2428565"/>
            <a:ext cx="5620215" cy="4154984"/>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To say it once more: today I find it an impossible book: . . . What found expression here was anyway—this was admitted with as much curiosity as antipathy—a </a:t>
            </a:r>
            <a:r>
              <a:rPr lang="en-US" sz="1600" i="1" dirty="0">
                <a:latin typeface="Times New Roman" panose="02020603050405020304" pitchFamily="18" charset="0"/>
                <a:cs typeface="Times New Roman" panose="02020603050405020304" pitchFamily="18" charset="0"/>
              </a:rPr>
              <a:t>strange</a:t>
            </a:r>
            <a:r>
              <a:rPr lang="en-US" sz="1600" dirty="0">
                <a:latin typeface="Times New Roman" panose="02020603050405020304" pitchFamily="18" charset="0"/>
                <a:cs typeface="Times New Roman" panose="02020603050405020304" pitchFamily="18" charset="0"/>
              </a:rPr>
              <a:t> voice, the disciple of a still "unknown God," one who concealed himself for the time being under the scholar's hood, under the gravity and dialectical ill humor of the German, even under the bad manners of the Wagnerian. Here was a spirit with strange, still nameless needs, a memory bursting with questions, experiences, concealed things after which the name of Dionysus was added as one more question mark. What spoke here—as was admitted, not without suspicion—was something like a mystical, almost maenadic soul that stammered with difficulty, a feat of the will, as in a strange tongue, almost undecided whether it should communicate or conceal itself. It should have </a:t>
            </a:r>
            <a:r>
              <a:rPr lang="en-US" sz="1600" i="1" dirty="0">
                <a:latin typeface="Times New Roman" panose="02020603050405020304" pitchFamily="18" charset="0"/>
                <a:cs typeface="Times New Roman" panose="02020603050405020304" pitchFamily="18" charset="0"/>
              </a:rPr>
              <a:t>sung</a:t>
            </a:r>
            <a:r>
              <a:rPr lang="en-US" sz="1600" dirty="0">
                <a:latin typeface="Times New Roman" panose="02020603050405020304" pitchFamily="18" charset="0"/>
                <a:cs typeface="Times New Roman" panose="02020603050405020304" pitchFamily="18" charset="0"/>
              </a:rPr>
              <a:t>, this "new soul"—and not spoken! (Nietzsche 1994, 170)</a:t>
            </a:r>
          </a:p>
          <a:p>
            <a:pPr algn="just"/>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5ACF7A9-3767-A744-9323-96B3B7D3BFC3}"/>
              </a:ext>
            </a:extLst>
          </p:cNvPr>
          <p:cNvPicPr>
            <a:picLocks noChangeAspect="1"/>
          </p:cNvPicPr>
          <p:nvPr/>
        </p:nvPicPr>
        <p:blipFill>
          <a:blip r:embed="rId2"/>
          <a:stretch>
            <a:fillRect/>
          </a:stretch>
        </p:blipFill>
        <p:spPr>
          <a:xfrm>
            <a:off x="6996156" y="593654"/>
            <a:ext cx="4333482" cy="5332386"/>
          </a:xfrm>
          <a:prstGeom prst="rect">
            <a:avLst/>
          </a:prstGeom>
        </p:spPr>
      </p:pic>
    </p:spTree>
    <p:extLst>
      <p:ext uri="{BB962C8B-B14F-4D97-AF65-F5344CB8AC3E}">
        <p14:creationId xmlns:p14="http://schemas.microsoft.com/office/powerpoint/2010/main" val="954749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31957</TotalTime>
  <Words>9054</Words>
  <Application>Microsoft Macintosh PowerPoint</Application>
  <PresentationFormat>Widescreen</PresentationFormat>
  <Paragraphs>293</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Big Caslon Medium</vt:lpstr>
      <vt:lpstr>Calibri</vt:lpstr>
      <vt:lpstr>Calibri Light</vt:lpstr>
      <vt:lpstr>Times New Roman</vt:lpstr>
      <vt:lpstr>Office Theme</vt:lpstr>
      <vt:lpstr>Philosophy of Art </vt:lpstr>
      <vt:lpstr>Friedrich Nietzsche (1844-1900) was a late 19th Century German philosopher whose writings have had a profound influence in our time, impacting developments across a wide spectrum of modern and postmodern culture.   His suggestion that art could be its own thing, not limited to representations of reality, opened the door to modern art, influencing many early 20th century visual artists. He influenced many of the giants of modern art, painters such as Munch, Kandinsky, and Picasso, and sculptors Rodin and Giacometti.   His critique of the foundations of Western culture and call for a new beginning after a radical break with the past opened up new directions shaping modern literature, poetry, drama, music, and architecture. His explorations into the depths of human consciousness and his recognition of the importance of dreams strongly influenced Freud and Jung and the development of depth psychology. </vt:lpstr>
      <vt:lpstr>In philosophy he was one of the important thinkers in the development of the 20th century movement known as Existentialism, influencing philosophers such as Martin Heidegger, John-Paul Sartre, Simone de Beauvoir, and Albert Camus.    Nietzsche was a huge influence on modernity, on many facets of early 20th century thought and culture; but in recent years he has also been considered something of a postmodern prophet, becoming a decisive influence on what is sometimes referred to a Postmodern Philosophy, a movement that began in France in the 1960s with thinkers such as Jacques Derrida, Michel Foucault, and Gilles Deleuze.</vt:lpstr>
      <vt:lpstr>Nietzsche’s pervasive influence can be explained in part by the powerful and provocative nature of his writings, but perhaps even more so because of the sense in which his thought seemed to have anticipated the “crisis of modernity.” In a time when European culture was still confident of achieving its Enlightenment ideal of the progress of human society, progress towards unlocking the secrets of nature, and progress towards founding society upon universal foundation of reason, Nietzsche’s writings anticipated a cataclysmic crisis:</vt:lpstr>
      <vt:lpstr>The Death of God</vt:lpstr>
      <vt:lpstr>Art as Countermovement to Nihilism</vt:lpstr>
      <vt:lpstr>The Birth of Tragedy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Later Writings</vt:lpstr>
      <vt:lpstr>The Joyous Science</vt:lpstr>
      <vt:lpstr>The Joyous Science</vt:lpstr>
      <vt:lpstr>The Joyous Science</vt:lpstr>
      <vt:lpstr>The Joyous Science</vt:lpstr>
      <vt:lpstr>The Joyous Science</vt:lpstr>
      <vt:lpstr>The Joyous Science</vt:lpstr>
      <vt:lpstr>On The Genealogy of Morals</vt:lpstr>
      <vt:lpstr>The Joyous Science</vt:lpstr>
      <vt:lpstr>Beyond Good and Evil</vt:lpstr>
      <vt:lpstr>Twilight of the Idols</vt:lpstr>
      <vt:lpstr>Ecce Homo</vt:lpstr>
      <vt:lpstr>Attempt at a Self-Criticism</vt:lpstr>
      <vt:lpstr>Thus Spoke Zarathustra</vt:lpstr>
      <vt:lpstr>The Joyous  Science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Philosophy of Art</dc:title>
  <dc:creator>Microsoft Office User</dc:creator>
  <cp:lastModifiedBy>Timothy Freeman</cp:lastModifiedBy>
  <cp:revision>365</cp:revision>
  <dcterms:created xsi:type="dcterms:W3CDTF">2020-08-31T07:07:45Z</dcterms:created>
  <dcterms:modified xsi:type="dcterms:W3CDTF">2020-10-01T00:38:36Z</dcterms:modified>
</cp:coreProperties>
</file>