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62" r:id="rId3"/>
    <p:sldId id="291" r:id="rId4"/>
    <p:sldId id="292" r:id="rId5"/>
    <p:sldId id="257" r:id="rId6"/>
    <p:sldId id="293" r:id="rId7"/>
    <p:sldId id="294" r:id="rId8"/>
    <p:sldId id="296" r:id="rId9"/>
    <p:sldId id="295" r:id="rId10"/>
    <p:sldId id="299" r:id="rId11"/>
    <p:sldId id="297" r:id="rId12"/>
    <p:sldId id="300" r:id="rId13"/>
    <p:sldId id="298" r:id="rId14"/>
    <p:sldId id="301" r:id="rId15"/>
    <p:sldId id="304" r:id="rId16"/>
    <p:sldId id="305" r:id="rId17"/>
    <p:sldId id="306" r:id="rId18"/>
    <p:sldId id="307" r:id="rId19"/>
    <p:sldId id="302" r:id="rId20"/>
    <p:sldId id="258" r:id="rId21"/>
    <p:sldId id="263" r:id="rId22"/>
    <p:sldId id="270" r:id="rId23"/>
    <p:sldId id="265" r:id="rId24"/>
    <p:sldId id="264" r:id="rId25"/>
    <p:sldId id="268" r:id="rId26"/>
    <p:sldId id="269" r:id="rId27"/>
    <p:sldId id="267" r:id="rId28"/>
    <p:sldId id="271" r:id="rId29"/>
    <p:sldId id="272" r:id="rId30"/>
    <p:sldId id="273" r:id="rId31"/>
    <p:sldId id="266" r:id="rId32"/>
    <p:sldId id="274" r:id="rId33"/>
    <p:sldId id="275" r:id="rId34"/>
    <p:sldId id="276" r:id="rId35"/>
    <p:sldId id="277" r:id="rId36"/>
    <p:sldId id="278" r:id="rId37"/>
    <p:sldId id="279" r:id="rId38"/>
    <p:sldId id="286" r:id="rId39"/>
    <p:sldId id="281" r:id="rId40"/>
    <p:sldId id="282" r:id="rId41"/>
    <p:sldId id="280" r:id="rId42"/>
    <p:sldId id="283" r:id="rId43"/>
    <p:sldId id="284" r:id="rId44"/>
    <p:sldId id="285" r:id="rId45"/>
    <p:sldId id="289" r:id="rId46"/>
    <p:sldId id="287" r:id="rId47"/>
    <p:sldId id="28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B59F"/>
    <a:srgbClr val="D1DAE8"/>
    <a:srgbClr val="962709"/>
    <a:srgbClr val="86503F"/>
    <a:srgbClr val="D88E00"/>
    <a:srgbClr val="397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snapToObjects="1">
      <p:cViewPr varScale="1">
        <p:scale>
          <a:sx n="123" d="100"/>
          <a:sy n="123" d="100"/>
        </p:scale>
        <p:origin x="6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E7159-E479-C24F-921A-944F35E813C7}" type="datetimeFigureOut">
              <a:rPr lang="en-US" smtClean="0"/>
              <a:t>8/30/20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39959-41D2-1847-8A49-E04BE6D13806}" type="slidenum">
              <a:rPr lang="en-US" smtClean="0"/>
              <a:t>‹#›</a:t>
            </a:fld>
            <a:endParaRPr lang="en-US"/>
          </a:p>
        </p:txBody>
      </p:sp>
    </p:spTree>
    <p:extLst>
      <p:ext uri="{BB962C8B-B14F-4D97-AF65-F5344CB8AC3E}">
        <p14:creationId xmlns:p14="http://schemas.microsoft.com/office/powerpoint/2010/main" val="76810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39959-41D2-1847-8A49-E04BE6D13806}" type="slidenum">
              <a:rPr lang="en-US" smtClean="0"/>
              <a:t>15</a:t>
            </a:fld>
            <a:endParaRPr lang="en-US"/>
          </a:p>
        </p:txBody>
      </p:sp>
    </p:spTree>
    <p:extLst>
      <p:ext uri="{BB962C8B-B14F-4D97-AF65-F5344CB8AC3E}">
        <p14:creationId xmlns:p14="http://schemas.microsoft.com/office/powerpoint/2010/main" val="151147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39959-41D2-1847-8A49-E04BE6D13806}" type="slidenum">
              <a:rPr lang="en-US" smtClean="0"/>
              <a:t>16</a:t>
            </a:fld>
            <a:endParaRPr lang="en-US"/>
          </a:p>
        </p:txBody>
      </p:sp>
    </p:spTree>
    <p:extLst>
      <p:ext uri="{BB962C8B-B14F-4D97-AF65-F5344CB8AC3E}">
        <p14:creationId xmlns:p14="http://schemas.microsoft.com/office/powerpoint/2010/main" val="244221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39959-41D2-1847-8A49-E04BE6D13806}" type="slidenum">
              <a:rPr lang="en-US" smtClean="0"/>
              <a:t>17</a:t>
            </a:fld>
            <a:endParaRPr lang="en-US"/>
          </a:p>
        </p:txBody>
      </p:sp>
    </p:spTree>
    <p:extLst>
      <p:ext uri="{BB962C8B-B14F-4D97-AF65-F5344CB8AC3E}">
        <p14:creationId xmlns:p14="http://schemas.microsoft.com/office/powerpoint/2010/main" val="268209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39959-41D2-1847-8A49-E04BE6D13806}" type="slidenum">
              <a:rPr lang="en-US" smtClean="0"/>
              <a:t>18</a:t>
            </a:fld>
            <a:endParaRPr lang="en-US"/>
          </a:p>
        </p:txBody>
      </p:sp>
    </p:spTree>
    <p:extLst>
      <p:ext uri="{BB962C8B-B14F-4D97-AF65-F5344CB8AC3E}">
        <p14:creationId xmlns:p14="http://schemas.microsoft.com/office/powerpoint/2010/main" val="1730810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9809-DBA1-DF4D-8CEB-D929A59624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34767-B0EF-4245-BCB5-E7B1D9364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966AFF-1C91-7842-8F25-4312D4FAFC0E}"/>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045DD32C-9536-FF43-8C0B-B4E17EFCD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1942A-B400-6C43-9119-4239CA371CC6}"/>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42523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2AC5-92FE-BC4F-8741-0FE6ACCA6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9EC88-D882-A646-99A3-E5261A3F1F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F2405-B0AC-B846-87FD-489C8F729636}"/>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8FC041CB-9A6B-FC4C-8915-80E2C02F3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B1A3F-E801-6948-9F11-C3855B398AD7}"/>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1038429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91A5D-6859-4C40-BD57-C9BB466D28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B7708D-BD2C-664E-B461-0935683209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EB547-AF82-0A4C-8B7C-75AE97C39371}"/>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B3F06CCE-8E79-3B46-A2D8-029A629CE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EA81D-8032-7348-BFB2-A3E1EA3C299D}"/>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46639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B989-99C1-0D4D-9A70-8216ECA325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B82C0-D9F1-B742-AE67-C30F4E00E2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6F8FF-2F6D-9746-A5E7-3E91C8762368}"/>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4064EE5C-7A41-0642-8AC7-57E67D4FF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7-4FD2-724C-8533-75A8954BE7E6}"/>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231932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34693-5558-1141-AC22-953C38CCE3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38CD2D-DC96-A548-A946-11025062B7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CD01E-DDE6-CF42-820E-CD6087F52D8B}"/>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F167BDA8-4A7C-8C4D-9C97-10149AC84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47B39-A90E-984A-9B6B-8CFEAEC75A8F}"/>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3224376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ACF4-FB41-2744-B0C4-1586008F07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94722-FAA3-FE46-93A4-FBA381CA3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38F36D-FF4E-014D-8D63-7AB7B2276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AFF42F-3D90-AE4A-A310-549859B42FDE}"/>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6" name="Footer Placeholder 5">
            <a:extLst>
              <a:ext uri="{FF2B5EF4-FFF2-40B4-BE49-F238E27FC236}">
                <a16:creationId xmlns:a16="http://schemas.microsoft.com/office/drawing/2014/main" id="{DA8F047D-E073-1A44-8BD6-17341EBB3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18778-4DEE-134D-A2CA-BF1FD16B383F}"/>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259670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247E-9DCA-6A41-8268-2078C5C820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3D0E6A-F6EE-EE4C-8966-5A317AD434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0858F-DD99-DF4C-AFD2-70B8A456A9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675678-8FF2-5A47-A264-091F676F07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FCC79-DE31-2149-AD93-C427F75C13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BABD4A-5239-104C-AD72-4C647AE8EDA9}"/>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8" name="Footer Placeholder 7">
            <a:extLst>
              <a:ext uri="{FF2B5EF4-FFF2-40B4-BE49-F238E27FC236}">
                <a16:creationId xmlns:a16="http://schemas.microsoft.com/office/drawing/2014/main" id="{C8CB188E-40A6-314D-B3B7-0AA785F7B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C3A2FC-A0D6-E341-8B0E-05156548F06F}"/>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433456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F092-210D-0648-8908-0EF49DE43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A617E4-EF2F-2846-B3F0-0CEE693BB8D8}"/>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4" name="Footer Placeholder 3">
            <a:extLst>
              <a:ext uri="{FF2B5EF4-FFF2-40B4-BE49-F238E27FC236}">
                <a16:creationId xmlns:a16="http://schemas.microsoft.com/office/drawing/2014/main" id="{5603B097-B425-964A-81D7-D386B0AF38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B22A0D-D8C5-EB40-8EAD-5FB3800CA429}"/>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380313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B08F7-AE0C-DF46-BE3C-E0D5245F5225}"/>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3" name="Footer Placeholder 2">
            <a:extLst>
              <a:ext uri="{FF2B5EF4-FFF2-40B4-BE49-F238E27FC236}">
                <a16:creationId xmlns:a16="http://schemas.microsoft.com/office/drawing/2014/main" id="{688230A2-0560-514C-BD4B-B44386205B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917579-1938-704F-BEB5-D6AB14333CA1}"/>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349009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9EF6-185A-904A-AEE8-331C922086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F2F35-A9CB-5A48-BCA5-345A66F98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D68C4-679F-6349-80EB-C3B140964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2B553-E116-874E-9891-6F102B63D2B7}"/>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6" name="Footer Placeholder 5">
            <a:extLst>
              <a:ext uri="{FF2B5EF4-FFF2-40B4-BE49-F238E27FC236}">
                <a16:creationId xmlns:a16="http://schemas.microsoft.com/office/drawing/2014/main" id="{EA8DA287-65DB-7E40-952F-E4614F0F2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21E303-6E37-C045-87FF-FADE295B4A7C}"/>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169391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608B-A30D-824C-9AC4-28DF9B14D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964A2F-DB75-B448-A09A-B11490B37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6BF4FE-C6C9-544C-96A0-DDD530834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B5EE1-506A-BB4E-A499-633206A011A0}"/>
              </a:ext>
            </a:extLst>
          </p:cNvPr>
          <p:cNvSpPr>
            <a:spLocks noGrp="1"/>
          </p:cNvSpPr>
          <p:nvPr>
            <p:ph type="dt" sz="half" idx="10"/>
          </p:nvPr>
        </p:nvSpPr>
        <p:spPr/>
        <p:txBody>
          <a:bodyPr/>
          <a:lstStyle/>
          <a:p>
            <a:fld id="{2B1E7147-72E3-0E4F-9631-305008D36B11}" type="datetimeFigureOut">
              <a:rPr lang="en-US" smtClean="0"/>
              <a:t>8/30/20</a:t>
            </a:fld>
            <a:endParaRPr lang="en-US"/>
          </a:p>
        </p:txBody>
      </p:sp>
      <p:sp>
        <p:nvSpPr>
          <p:cNvPr id="6" name="Footer Placeholder 5">
            <a:extLst>
              <a:ext uri="{FF2B5EF4-FFF2-40B4-BE49-F238E27FC236}">
                <a16:creationId xmlns:a16="http://schemas.microsoft.com/office/drawing/2014/main" id="{E6D6D1BD-BE74-604A-9DA3-5135436C9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55BF5E-079E-4447-9FCA-3130CEEA9CBB}"/>
              </a:ext>
            </a:extLst>
          </p:cNvPr>
          <p:cNvSpPr>
            <a:spLocks noGrp="1"/>
          </p:cNvSpPr>
          <p:nvPr>
            <p:ph type="sldNum" sz="quarter" idx="12"/>
          </p:nvPr>
        </p:nvSpPr>
        <p:spPr/>
        <p:txBody>
          <a:bodyPr/>
          <a:lstStyle/>
          <a:p>
            <a:fld id="{13294EC3-BCE9-7249-AAE0-8F69B8FCBA1E}" type="slidenum">
              <a:rPr lang="en-US" smtClean="0"/>
              <a:t>‹#›</a:t>
            </a:fld>
            <a:endParaRPr lang="en-US"/>
          </a:p>
        </p:txBody>
      </p:sp>
    </p:spTree>
    <p:extLst>
      <p:ext uri="{BB962C8B-B14F-4D97-AF65-F5344CB8AC3E}">
        <p14:creationId xmlns:p14="http://schemas.microsoft.com/office/powerpoint/2010/main" val="2100982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6270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E1E23-818D-E640-98E8-E695610CB6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9A65-0D01-FB48-9E15-FDAF10F5FD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EDB41-FE29-1B4F-B057-21CBB9100E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E7147-72E3-0E4F-9631-305008D36B11}" type="datetimeFigureOut">
              <a:rPr lang="en-US" smtClean="0"/>
              <a:t>8/30/20</a:t>
            </a:fld>
            <a:endParaRPr lang="en-US"/>
          </a:p>
        </p:txBody>
      </p:sp>
      <p:sp>
        <p:nvSpPr>
          <p:cNvPr id="5" name="Footer Placeholder 4">
            <a:extLst>
              <a:ext uri="{FF2B5EF4-FFF2-40B4-BE49-F238E27FC236}">
                <a16:creationId xmlns:a16="http://schemas.microsoft.com/office/drawing/2014/main" id="{216CFB66-46C7-C24E-A374-2489E0C6C7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0C31EA-7645-5641-B53F-E4F5B4E98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94EC3-BCE9-7249-AAE0-8F69B8FCBA1E}" type="slidenum">
              <a:rPr lang="en-US" smtClean="0"/>
              <a:t>‹#›</a:t>
            </a:fld>
            <a:endParaRPr lang="en-US"/>
          </a:p>
        </p:txBody>
      </p:sp>
    </p:spTree>
    <p:extLst>
      <p:ext uri="{BB962C8B-B14F-4D97-AF65-F5344CB8AC3E}">
        <p14:creationId xmlns:p14="http://schemas.microsoft.com/office/powerpoint/2010/main" val="1483247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1524000" y="5506278"/>
            <a:ext cx="9144000" cy="1222513"/>
          </a:xfrm>
        </p:spPr>
        <p:txBody>
          <a:bodyPr>
            <a:noAutofit/>
          </a:bodyPr>
          <a:lstStyle/>
          <a:p>
            <a:r>
              <a:rPr lang="en-US" sz="8000" b="1" dirty="0">
                <a:latin typeface="Modern No. 20" panose="02070704070505020303" pitchFamily="18" charset="77"/>
              </a:rPr>
              <a:t>Philosophy of Art</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1524000" y="4691270"/>
            <a:ext cx="9359348" cy="53671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“Where did we come from? Who are we? Where are we going?”</a:t>
            </a:r>
            <a:r>
              <a:rPr lang="en-US" sz="4300" dirty="0">
                <a:latin typeface="Times New Roman" panose="02020603050405020304" pitchFamily="18" charset="0"/>
                <a:cs typeface="Times New Roman" panose="02020603050405020304" pitchFamily="18" charset="0"/>
              </a:rPr>
              <a:t> Oil on canvas, Paul Gauguin, 1898</a:t>
            </a:r>
          </a:p>
          <a:p>
            <a:r>
              <a:rPr lang="en-US" sz="4300" dirty="0">
                <a:latin typeface="Times New Roman" panose="02020603050405020304" pitchFamily="18" charset="0"/>
                <a:cs typeface="Times New Roman" panose="02020603050405020304" pitchFamily="18" charset="0"/>
              </a:rPr>
              <a:t>Museum of Fine Arts, Boston</a:t>
            </a:r>
          </a:p>
          <a:p>
            <a:endParaRPr lang="en-US" dirty="0"/>
          </a:p>
        </p:txBody>
      </p:sp>
      <p:pic>
        <p:nvPicPr>
          <p:cNvPr id="5" name="Picture 4" descr="A painting of a person&#10;&#10;Description automatically generated">
            <a:extLst>
              <a:ext uri="{FF2B5EF4-FFF2-40B4-BE49-F238E27FC236}">
                <a16:creationId xmlns:a16="http://schemas.microsoft.com/office/drawing/2014/main" id="{2311DC3D-9AC9-694A-A96C-5997F6DC82DF}"/>
              </a:ext>
            </a:extLst>
          </p:cNvPr>
          <p:cNvPicPr>
            <a:picLocks noChangeAspect="1"/>
          </p:cNvPicPr>
          <p:nvPr/>
        </p:nvPicPr>
        <p:blipFill>
          <a:blip r:embed="rId2"/>
          <a:stretch>
            <a:fillRect/>
          </a:stretch>
        </p:blipFill>
        <p:spPr>
          <a:xfrm>
            <a:off x="0" y="0"/>
            <a:ext cx="12192000" cy="4586576"/>
          </a:xfrm>
          <a:prstGeom prst="rect">
            <a:avLst/>
          </a:prstGeom>
        </p:spPr>
      </p:pic>
    </p:spTree>
    <p:extLst>
      <p:ext uri="{BB962C8B-B14F-4D97-AF65-F5344CB8AC3E}">
        <p14:creationId xmlns:p14="http://schemas.microsoft.com/office/powerpoint/2010/main" val="289956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5327374" y="4905632"/>
            <a:ext cx="3329609"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The Baker and his Wife</a:t>
            </a:r>
          </a:p>
          <a:p>
            <a:r>
              <a:rPr lang="en-US" dirty="0">
                <a:latin typeface="Times New Roman" panose="02020603050405020304" pitchFamily="18" charset="0"/>
                <a:cs typeface="Times New Roman" panose="02020603050405020304" pitchFamily="18" charset="0"/>
              </a:rPr>
              <a:t>Pompeii</a:t>
            </a:r>
          </a:p>
        </p:txBody>
      </p:sp>
      <p:pic>
        <p:nvPicPr>
          <p:cNvPr id="6" name="Picture 5" descr="A painting of a person and person posing for a photo&#10;&#10;Description automatically generated">
            <a:extLst>
              <a:ext uri="{FF2B5EF4-FFF2-40B4-BE49-F238E27FC236}">
                <a16:creationId xmlns:a16="http://schemas.microsoft.com/office/drawing/2014/main" id="{19742FAE-E7C4-9045-909B-C07EEBBB6EA4}"/>
              </a:ext>
            </a:extLst>
          </p:cNvPr>
          <p:cNvPicPr>
            <a:picLocks noChangeAspect="1"/>
          </p:cNvPicPr>
          <p:nvPr/>
        </p:nvPicPr>
        <p:blipFill>
          <a:blip r:embed="rId2"/>
          <a:stretch>
            <a:fillRect/>
          </a:stretch>
        </p:blipFill>
        <p:spPr>
          <a:xfrm>
            <a:off x="760067" y="1108331"/>
            <a:ext cx="4403776" cy="4894903"/>
          </a:xfrm>
          <a:prstGeom prst="rect">
            <a:avLst/>
          </a:prstGeom>
        </p:spPr>
      </p:pic>
    </p:spTree>
    <p:extLst>
      <p:ext uri="{BB962C8B-B14F-4D97-AF65-F5344CB8AC3E}">
        <p14:creationId xmlns:p14="http://schemas.microsoft.com/office/powerpoint/2010/main" val="3974767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2613991" y="5403574"/>
            <a:ext cx="6361044"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The Last Supper</a:t>
            </a:r>
          </a:p>
          <a:p>
            <a:pPr algn="ctr"/>
            <a:r>
              <a:rPr lang="en-US" dirty="0">
                <a:latin typeface="Times New Roman" panose="02020603050405020304" pitchFamily="18" charset="0"/>
                <a:cs typeface="Times New Roman" panose="02020603050405020304" pitchFamily="18" charset="0"/>
              </a:rPr>
              <a:t>tempera on gesso, pitch and mastic, Leonardo da Vinci, 1495-1498</a:t>
            </a:r>
          </a:p>
          <a:p>
            <a:pPr algn="ctr"/>
            <a:r>
              <a:rPr lang="en-US" dirty="0">
                <a:latin typeface="Times New Roman" panose="02020603050405020304" pitchFamily="18" charset="0"/>
                <a:cs typeface="Times New Roman" panose="02020603050405020304" pitchFamily="18" charset="0"/>
              </a:rPr>
              <a:t>Convent of Santa Maria </a:t>
            </a:r>
            <a:r>
              <a:rPr lang="en-US" dirty="0" err="1">
                <a:latin typeface="Times New Roman" panose="02020603050405020304" pitchFamily="18" charset="0"/>
                <a:cs typeface="Times New Roman" panose="02020603050405020304" pitchFamily="18" charset="0"/>
              </a:rPr>
              <a:t>delle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Grazie</a:t>
            </a:r>
            <a:r>
              <a:rPr lang="en-US" dirty="0">
                <a:latin typeface="Times New Roman" panose="02020603050405020304" pitchFamily="18" charset="0"/>
                <a:cs typeface="Times New Roman" panose="02020603050405020304" pitchFamily="18" charset="0"/>
              </a:rPr>
              <a:t> in Milan, Italy</a:t>
            </a:r>
          </a:p>
        </p:txBody>
      </p:sp>
      <p:pic>
        <p:nvPicPr>
          <p:cNvPr id="7" name="Picture 6" descr="A group of people standing in front of a building&#10;&#10;Description automatically generated">
            <a:extLst>
              <a:ext uri="{FF2B5EF4-FFF2-40B4-BE49-F238E27FC236}">
                <a16:creationId xmlns:a16="http://schemas.microsoft.com/office/drawing/2014/main" id="{12381ED1-AA04-514D-BB45-ACA52137DC03}"/>
              </a:ext>
            </a:extLst>
          </p:cNvPr>
          <p:cNvPicPr>
            <a:picLocks noChangeAspect="1"/>
          </p:cNvPicPr>
          <p:nvPr/>
        </p:nvPicPr>
        <p:blipFill>
          <a:blip r:embed="rId2"/>
          <a:stretch>
            <a:fillRect/>
          </a:stretch>
        </p:blipFill>
        <p:spPr>
          <a:xfrm>
            <a:off x="964095" y="271670"/>
            <a:ext cx="10263809" cy="5131905"/>
          </a:xfrm>
          <a:prstGeom prst="rect">
            <a:avLst/>
          </a:prstGeom>
        </p:spPr>
      </p:pic>
    </p:spTree>
    <p:extLst>
      <p:ext uri="{BB962C8B-B14F-4D97-AF65-F5344CB8AC3E}">
        <p14:creationId xmlns:p14="http://schemas.microsoft.com/office/powerpoint/2010/main" val="291153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2435086" y="5403574"/>
            <a:ext cx="4969565"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Mona Lisa </a:t>
            </a:r>
            <a:r>
              <a:rPr lang="en-US" dirty="0">
                <a:latin typeface="Times New Roman" panose="02020603050405020304" pitchFamily="18" charset="0"/>
                <a:cs typeface="Times New Roman" panose="02020603050405020304" pitchFamily="18" charset="0"/>
              </a:rPr>
              <a:t>(or </a:t>
            </a:r>
            <a:r>
              <a:rPr lang="en-US" i="1" dirty="0">
                <a:latin typeface="Times New Roman" panose="02020603050405020304" pitchFamily="18" charset="0"/>
                <a:cs typeface="Times New Roman" panose="02020603050405020304" pitchFamily="18" charset="0"/>
              </a:rPr>
              <a:t>La Gioconda</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Oil on canvas, Leonardo da Vinci, c. 1503-1516</a:t>
            </a:r>
          </a:p>
          <a:p>
            <a:pPr algn="ctr"/>
            <a:r>
              <a:rPr lang="en-US" dirty="0">
                <a:latin typeface="Times New Roman" panose="02020603050405020304" pitchFamily="18" charset="0"/>
                <a:cs typeface="Times New Roman" panose="02020603050405020304" pitchFamily="18" charset="0"/>
              </a:rPr>
              <a:t>The Louvre Museum, Paris</a:t>
            </a:r>
          </a:p>
        </p:txBody>
      </p:sp>
      <p:pic>
        <p:nvPicPr>
          <p:cNvPr id="3" name="Picture 2" descr="A person posing for a picture&#10;&#10;Description automatically generated">
            <a:extLst>
              <a:ext uri="{FF2B5EF4-FFF2-40B4-BE49-F238E27FC236}">
                <a16:creationId xmlns:a16="http://schemas.microsoft.com/office/drawing/2014/main" id="{D534149D-3F1A-B346-88F0-84A170514ADB}"/>
              </a:ext>
            </a:extLst>
          </p:cNvPr>
          <p:cNvPicPr>
            <a:picLocks noChangeAspect="1"/>
          </p:cNvPicPr>
          <p:nvPr/>
        </p:nvPicPr>
        <p:blipFill>
          <a:blip r:embed="rId2"/>
          <a:stretch>
            <a:fillRect/>
          </a:stretch>
        </p:blipFill>
        <p:spPr>
          <a:xfrm>
            <a:off x="7591245" y="0"/>
            <a:ext cx="4600755" cy="6858000"/>
          </a:xfrm>
          <a:prstGeom prst="rect">
            <a:avLst/>
          </a:prstGeom>
        </p:spPr>
      </p:pic>
    </p:spTree>
    <p:extLst>
      <p:ext uri="{BB962C8B-B14F-4D97-AF65-F5344CB8AC3E}">
        <p14:creationId xmlns:p14="http://schemas.microsoft.com/office/powerpoint/2010/main" val="262479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5078895" y="4905632"/>
            <a:ext cx="4222887"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David</a:t>
            </a:r>
          </a:p>
          <a:p>
            <a:r>
              <a:rPr lang="en-US" dirty="0">
                <a:latin typeface="Times New Roman" panose="02020603050405020304" pitchFamily="18" charset="0"/>
                <a:cs typeface="Times New Roman" panose="02020603050405020304" pitchFamily="18" charset="0"/>
              </a:rPr>
              <a:t>White Marble, Michelangelo, 1501-1504, Galleria </a:t>
            </a:r>
            <a:r>
              <a:rPr lang="en-US" dirty="0" err="1">
                <a:latin typeface="Times New Roman" panose="02020603050405020304" pitchFamily="18" charset="0"/>
                <a:cs typeface="Times New Roman" panose="02020603050405020304" pitchFamily="18" charset="0"/>
              </a:rPr>
              <a:t>dell'Accademia</a:t>
            </a:r>
            <a:r>
              <a:rPr lang="en-US" dirty="0">
                <a:latin typeface="Times New Roman" panose="02020603050405020304" pitchFamily="18" charset="0"/>
                <a:cs typeface="Times New Roman" panose="02020603050405020304" pitchFamily="18" charset="0"/>
              </a:rPr>
              <a:t>, Florence</a:t>
            </a:r>
          </a:p>
        </p:txBody>
      </p:sp>
      <p:pic>
        <p:nvPicPr>
          <p:cNvPr id="3" name="Picture 2" descr="A sculpture of a person&#10;&#10;Description automatically generated">
            <a:extLst>
              <a:ext uri="{FF2B5EF4-FFF2-40B4-BE49-F238E27FC236}">
                <a16:creationId xmlns:a16="http://schemas.microsoft.com/office/drawing/2014/main" id="{85C7C709-258C-784E-B5EE-25EF34132101}"/>
              </a:ext>
            </a:extLst>
          </p:cNvPr>
          <p:cNvPicPr>
            <a:picLocks noChangeAspect="1"/>
          </p:cNvPicPr>
          <p:nvPr/>
        </p:nvPicPr>
        <p:blipFill>
          <a:blip r:embed="rId2"/>
          <a:stretch>
            <a:fillRect/>
          </a:stretch>
        </p:blipFill>
        <p:spPr>
          <a:xfrm>
            <a:off x="343707" y="258417"/>
            <a:ext cx="4222888" cy="6341165"/>
          </a:xfrm>
          <a:prstGeom prst="rect">
            <a:avLst/>
          </a:prstGeom>
        </p:spPr>
      </p:pic>
    </p:spTree>
    <p:extLst>
      <p:ext uri="{BB962C8B-B14F-4D97-AF65-F5344CB8AC3E}">
        <p14:creationId xmlns:p14="http://schemas.microsoft.com/office/powerpoint/2010/main" val="306148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9279082" y="5237018"/>
            <a:ext cx="2912918"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Sistine Chapel Ceiling</a:t>
            </a:r>
          </a:p>
          <a:p>
            <a:r>
              <a:rPr lang="en-US" dirty="0">
                <a:latin typeface="Times New Roman" panose="02020603050405020304" pitchFamily="18" charset="0"/>
                <a:cs typeface="Times New Roman" panose="02020603050405020304" pitchFamily="18" charset="0"/>
              </a:rPr>
              <a:t>Michelangelo, 1508-1512</a:t>
            </a:r>
          </a:p>
          <a:p>
            <a:r>
              <a:rPr lang="en-US" dirty="0">
                <a:latin typeface="Times New Roman" panose="02020603050405020304" pitchFamily="18" charset="0"/>
                <a:cs typeface="Times New Roman" panose="02020603050405020304" pitchFamily="18" charset="0"/>
              </a:rPr>
              <a:t>Sistine Chapel, Vatican City</a:t>
            </a:r>
          </a:p>
        </p:txBody>
      </p:sp>
      <p:pic>
        <p:nvPicPr>
          <p:cNvPr id="3" name="Picture 2" descr="A picture containing indoor, many, covered, photo&#10;&#10;Description automatically generated">
            <a:extLst>
              <a:ext uri="{FF2B5EF4-FFF2-40B4-BE49-F238E27FC236}">
                <a16:creationId xmlns:a16="http://schemas.microsoft.com/office/drawing/2014/main" id="{5478B826-465D-964A-9C9E-595ECD8866B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76440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8541328" y="5320145"/>
            <a:ext cx="3231572"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The Night Watch</a:t>
            </a:r>
          </a:p>
          <a:p>
            <a:r>
              <a:rPr lang="en-US" dirty="0">
                <a:latin typeface="Times New Roman" panose="02020603050405020304" pitchFamily="18" charset="0"/>
                <a:cs typeface="Times New Roman" panose="02020603050405020304" pitchFamily="18" charset="0"/>
              </a:rPr>
              <a:t>Oil on canvas, </a:t>
            </a:r>
          </a:p>
          <a:p>
            <a:r>
              <a:rPr lang="en-US" dirty="0">
                <a:latin typeface="Times New Roman" panose="02020603050405020304" pitchFamily="18" charset="0"/>
                <a:cs typeface="Times New Roman" panose="02020603050405020304" pitchFamily="18" charset="0"/>
              </a:rPr>
              <a:t>Rembrandt van Rijn, 1642 </a:t>
            </a:r>
          </a:p>
          <a:p>
            <a:r>
              <a:rPr lang="en-US" dirty="0">
                <a:latin typeface="Times New Roman" panose="02020603050405020304" pitchFamily="18" charset="0"/>
                <a:cs typeface="Times New Roman" panose="02020603050405020304" pitchFamily="18" charset="0"/>
              </a:rPr>
              <a:t>Rijksmuseum, Amsterdam</a:t>
            </a:r>
          </a:p>
        </p:txBody>
      </p:sp>
      <p:pic>
        <p:nvPicPr>
          <p:cNvPr id="3" name="Picture 2" descr="A group of people standing in front of a crowd&#10;&#10;Description automatically generated">
            <a:extLst>
              <a:ext uri="{FF2B5EF4-FFF2-40B4-BE49-F238E27FC236}">
                <a16:creationId xmlns:a16="http://schemas.microsoft.com/office/drawing/2014/main" id="{09EAE3D6-EC8E-EB45-A772-A2B1E0C549E0}"/>
              </a:ext>
            </a:extLst>
          </p:cNvPr>
          <p:cNvPicPr>
            <a:picLocks noChangeAspect="1"/>
          </p:cNvPicPr>
          <p:nvPr/>
        </p:nvPicPr>
        <p:blipFill>
          <a:blip r:embed="rId3"/>
          <a:stretch>
            <a:fillRect/>
          </a:stretch>
        </p:blipFill>
        <p:spPr>
          <a:xfrm>
            <a:off x="0" y="0"/>
            <a:ext cx="8432507" cy="6858000"/>
          </a:xfrm>
          <a:prstGeom prst="rect">
            <a:avLst/>
          </a:prstGeom>
        </p:spPr>
      </p:pic>
    </p:spTree>
    <p:extLst>
      <p:ext uri="{BB962C8B-B14F-4D97-AF65-F5344CB8AC3E}">
        <p14:creationId xmlns:p14="http://schemas.microsoft.com/office/powerpoint/2010/main" val="279072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6681355" y="5320145"/>
            <a:ext cx="5091545"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Girl with a Pearl Earring</a:t>
            </a:r>
          </a:p>
          <a:p>
            <a:r>
              <a:rPr lang="en-US" dirty="0">
                <a:latin typeface="Times New Roman" panose="02020603050405020304" pitchFamily="18" charset="0"/>
                <a:cs typeface="Times New Roman" panose="02020603050405020304" pitchFamily="18" charset="0"/>
              </a:rPr>
              <a:t>Oil on canvas, </a:t>
            </a:r>
          </a:p>
          <a:p>
            <a:r>
              <a:rPr lang="en-US" dirty="0">
                <a:latin typeface="Times New Roman" panose="02020603050405020304" pitchFamily="18" charset="0"/>
                <a:cs typeface="Times New Roman" panose="02020603050405020304" pitchFamily="18" charset="0"/>
              </a:rPr>
              <a:t>Johannes Vermeer, 1665 </a:t>
            </a:r>
          </a:p>
          <a:p>
            <a:r>
              <a:rPr lang="en-US" dirty="0" err="1">
                <a:latin typeface="Times New Roman" panose="02020603050405020304" pitchFamily="18" charset="0"/>
                <a:cs typeface="Times New Roman" panose="02020603050405020304" pitchFamily="18" charset="0"/>
              </a:rPr>
              <a:t>Mauritshuis</a:t>
            </a:r>
            <a:r>
              <a:rPr lang="en-US" dirty="0">
                <a:latin typeface="Times New Roman" panose="02020603050405020304" pitchFamily="18" charset="0"/>
                <a:cs typeface="Times New Roman" panose="02020603050405020304" pitchFamily="18" charset="0"/>
              </a:rPr>
              <a:t> Museum, The Hague, Netherlands</a:t>
            </a:r>
          </a:p>
        </p:txBody>
      </p:sp>
      <p:pic>
        <p:nvPicPr>
          <p:cNvPr id="5" name="Picture 4" descr="A person looking at the camera&#10;&#10;Description automatically generated">
            <a:extLst>
              <a:ext uri="{FF2B5EF4-FFF2-40B4-BE49-F238E27FC236}">
                <a16:creationId xmlns:a16="http://schemas.microsoft.com/office/drawing/2014/main" id="{DE65071C-D841-044E-89A6-080330588DBF}"/>
              </a:ext>
            </a:extLst>
          </p:cNvPr>
          <p:cNvPicPr>
            <a:picLocks noChangeAspect="1"/>
          </p:cNvPicPr>
          <p:nvPr/>
        </p:nvPicPr>
        <p:blipFill>
          <a:blip r:embed="rId3"/>
          <a:stretch>
            <a:fillRect/>
          </a:stretch>
        </p:blipFill>
        <p:spPr>
          <a:xfrm>
            <a:off x="0" y="0"/>
            <a:ext cx="5857367" cy="6858000"/>
          </a:xfrm>
          <a:prstGeom prst="rect">
            <a:avLst/>
          </a:prstGeom>
        </p:spPr>
      </p:pic>
    </p:spTree>
    <p:extLst>
      <p:ext uri="{BB962C8B-B14F-4D97-AF65-F5344CB8AC3E}">
        <p14:creationId xmlns:p14="http://schemas.microsoft.com/office/powerpoint/2010/main" val="2379552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5860473" y="5320145"/>
            <a:ext cx="5912427" cy="923330"/>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The Death of Marat</a:t>
            </a:r>
          </a:p>
          <a:p>
            <a:r>
              <a:rPr lang="en-US" dirty="0">
                <a:latin typeface="Times New Roman" panose="02020603050405020304" pitchFamily="18" charset="0"/>
                <a:cs typeface="Times New Roman" panose="02020603050405020304" pitchFamily="18" charset="0"/>
              </a:rPr>
              <a:t>Oil on canvas, Jacques-Louis David, 1793</a:t>
            </a:r>
          </a:p>
          <a:p>
            <a:r>
              <a:rPr lang="en-US" dirty="0" err="1">
                <a:latin typeface="Times New Roman" panose="02020603050405020304" pitchFamily="18" charset="0"/>
                <a:cs typeface="Times New Roman" panose="02020603050405020304" pitchFamily="18" charset="0"/>
              </a:rPr>
              <a:t>Musées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Royaux</a:t>
            </a:r>
            <a:r>
              <a:rPr lang="en-US" dirty="0">
                <a:latin typeface="Times New Roman" panose="02020603050405020304" pitchFamily="18" charset="0"/>
                <a:cs typeface="Times New Roman" panose="02020603050405020304" pitchFamily="18" charset="0"/>
              </a:rPr>
              <a:t> des Beaux Arts de Belgique, Brussels</a:t>
            </a:r>
          </a:p>
        </p:txBody>
      </p:sp>
      <p:pic>
        <p:nvPicPr>
          <p:cNvPr id="3" name="Picture 2" descr="A picture containing indoor, sitting, person, person&#10;&#10;Description automatically generated">
            <a:extLst>
              <a:ext uri="{FF2B5EF4-FFF2-40B4-BE49-F238E27FC236}">
                <a16:creationId xmlns:a16="http://schemas.microsoft.com/office/drawing/2014/main" id="{93015420-DAE5-B04D-8B5B-D3395702E31A}"/>
              </a:ext>
            </a:extLst>
          </p:cNvPr>
          <p:cNvPicPr>
            <a:picLocks noChangeAspect="1"/>
          </p:cNvPicPr>
          <p:nvPr/>
        </p:nvPicPr>
        <p:blipFill>
          <a:blip r:embed="rId3"/>
          <a:stretch>
            <a:fillRect/>
          </a:stretch>
        </p:blipFill>
        <p:spPr>
          <a:xfrm>
            <a:off x="0" y="0"/>
            <a:ext cx="5333074" cy="6858000"/>
          </a:xfrm>
          <a:prstGeom prst="rect">
            <a:avLst/>
          </a:prstGeom>
        </p:spPr>
      </p:pic>
    </p:spTree>
    <p:extLst>
      <p:ext uri="{BB962C8B-B14F-4D97-AF65-F5344CB8AC3E}">
        <p14:creationId xmlns:p14="http://schemas.microsoft.com/office/powerpoint/2010/main" val="30060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2286000" y="5662034"/>
            <a:ext cx="6639791"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Liberty Leading the People</a:t>
            </a:r>
          </a:p>
          <a:p>
            <a:pPr algn="ctr"/>
            <a:r>
              <a:rPr lang="en-US" dirty="0">
                <a:latin typeface="Times New Roman" panose="02020603050405020304" pitchFamily="18" charset="0"/>
                <a:cs typeface="Times New Roman" panose="02020603050405020304" pitchFamily="18" charset="0"/>
              </a:rPr>
              <a:t>Oil on canvas, Eugène Delacroix, 1830</a:t>
            </a:r>
          </a:p>
          <a:p>
            <a:pPr algn="ctr"/>
            <a:r>
              <a:rPr lang="en-US" dirty="0">
                <a:latin typeface="Times New Roman" panose="02020603050405020304" pitchFamily="18" charset="0"/>
                <a:cs typeface="Times New Roman" panose="02020603050405020304" pitchFamily="18" charset="0"/>
              </a:rPr>
              <a:t>The Louvre Museum, Paris</a:t>
            </a:r>
          </a:p>
        </p:txBody>
      </p:sp>
      <p:pic>
        <p:nvPicPr>
          <p:cNvPr id="5" name="Picture 4" descr="A picture containing text, book, group, photo&#10;&#10;Description automatically generated">
            <a:extLst>
              <a:ext uri="{FF2B5EF4-FFF2-40B4-BE49-F238E27FC236}">
                <a16:creationId xmlns:a16="http://schemas.microsoft.com/office/drawing/2014/main" id="{B1344935-2A78-1142-977F-CD658B941C80}"/>
              </a:ext>
            </a:extLst>
          </p:cNvPr>
          <p:cNvPicPr>
            <a:picLocks noChangeAspect="1"/>
          </p:cNvPicPr>
          <p:nvPr/>
        </p:nvPicPr>
        <p:blipFill>
          <a:blip r:embed="rId3"/>
          <a:stretch>
            <a:fillRect/>
          </a:stretch>
        </p:blipFill>
        <p:spPr>
          <a:xfrm>
            <a:off x="2286000" y="403154"/>
            <a:ext cx="6639791" cy="5258881"/>
          </a:xfrm>
          <a:prstGeom prst="rect">
            <a:avLst/>
          </a:prstGeom>
        </p:spPr>
      </p:pic>
    </p:spTree>
    <p:extLst>
      <p:ext uri="{BB962C8B-B14F-4D97-AF65-F5344CB8AC3E}">
        <p14:creationId xmlns:p14="http://schemas.microsoft.com/office/powerpoint/2010/main" val="266948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ADE23-BE1C-4241-A5DD-51A45A46E812}"/>
              </a:ext>
            </a:extLst>
          </p:cNvPr>
          <p:cNvSpPr txBox="1"/>
          <p:nvPr/>
        </p:nvSpPr>
        <p:spPr>
          <a:xfrm>
            <a:off x="2336559" y="5684951"/>
            <a:ext cx="6859395" cy="923330"/>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The Wave</a:t>
            </a:r>
          </a:p>
          <a:p>
            <a:pPr algn="ctr"/>
            <a:r>
              <a:rPr lang="en-US" dirty="0">
                <a:latin typeface="Times New Roman" panose="02020603050405020304" pitchFamily="18" charset="0"/>
                <a:cs typeface="Times New Roman" panose="02020603050405020304" pitchFamily="18" charset="0"/>
              </a:rPr>
              <a:t>Oil on canvas, Gustave Courbet, 1869</a:t>
            </a:r>
          </a:p>
          <a:p>
            <a:pPr algn="ctr"/>
            <a:r>
              <a:rPr lang="en-US" dirty="0" err="1">
                <a:latin typeface="Times New Roman" panose="02020603050405020304" pitchFamily="18" charset="0"/>
                <a:cs typeface="Times New Roman" panose="02020603050405020304" pitchFamily="18" charset="0"/>
              </a:rPr>
              <a:t>Musée</a:t>
            </a:r>
            <a:r>
              <a:rPr lang="en-US" dirty="0">
                <a:latin typeface="Times New Roman" panose="02020603050405020304" pitchFamily="18" charset="0"/>
                <a:cs typeface="Times New Roman" panose="02020603050405020304" pitchFamily="18" charset="0"/>
              </a:rPr>
              <a:t> des beaux-arts, Lyon, France</a:t>
            </a:r>
          </a:p>
        </p:txBody>
      </p:sp>
      <p:pic>
        <p:nvPicPr>
          <p:cNvPr id="6" name="Picture 5" descr="A close up of a rock&#10;&#10;Description automatically generated">
            <a:extLst>
              <a:ext uri="{FF2B5EF4-FFF2-40B4-BE49-F238E27FC236}">
                <a16:creationId xmlns:a16="http://schemas.microsoft.com/office/drawing/2014/main" id="{F17551C6-19AB-E249-894A-2166A3CD904D}"/>
              </a:ext>
            </a:extLst>
          </p:cNvPr>
          <p:cNvPicPr>
            <a:picLocks noChangeAspect="1"/>
          </p:cNvPicPr>
          <p:nvPr/>
        </p:nvPicPr>
        <p:blipFill>
          <a:blip r:embed="rId2"/>
          <a:stretch>
            <a:fillRect/>
          </a:stretch>
        </p:blipFill>
        <p:spPr>
          <a:xfrm>
            <a:off x="2336560" y="317422"/>
            <a:ext cx="6859395" cy="5273160"/>
          </a:xfrm>
          <a:prstGeom prst="rect">
            <a:avLst/>
          </a:prstGeom>
        </p:spPr>
      </p:pic>
    </p:spTree>
    <p:extLst>
      <p:ext uri="{BB962C8B-B14F-4D97-AF65-F5344CB8AC3E}">
        <p14:creationId xmlns:p14="http://schemas.microsoft.com/office/powerpoint/2010/main" val="229950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FCCBD-FB7B-B94E-9A45-60AF2E0D50E7}"/>
              </a:ext>
            </a:extLst>
          </p:cNvPr>
          <p:cNvSpPr txBox="1"/>
          <p:nvPr/>
        </p:nvSpPr>
        <p:spPr>
          <a:xfrm>
            <a:off x="2335696" y="695740"/>
            <a:ext cx="5078895" cy="523220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What is art?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Greek word for ‘art’ is </a:t>
            </a:r>
            <a:r>
              <a:rPr lang="en-US" i="1" dirty="0">
                <a:latin typeface="Times New Roman" panose="02020603050405020304" pitchFamily="18" charset="0"/>
                <a:cs typeface="Times New Roman" panose="02020603050405020304" pitchFamily="18" charset="0"/>
              </a:rPr>
              <a:t>techne, </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tékhnē</a:t>
            </a:r>
            <a:r>
              <a:rPr lang="en-US" dirty="0">
                <a:latin typeface="Times New Roman" panose="02020603050405020304" pitchFamily="18" charset="0"/>
                <a:cs typeface="Times New Roman" panose="02020603050405020304" pitchFamily="18" charset="0"/>
              </a:rPr>
              <a:t>), (</a:t>
            </a:r>
            <a:r>
              <a:rPr lang="el-GR" i="1" dirty="0">
                <a:latin typeface="Times New Roman" panose="02020603050405020304" pitchFamily="18" charset="0"/>
                <a:cs typeface="Times New Roman" panose="02020603050405020304" pitchFamily="18" charset="0"/>
              </a:rPr>
              <a:t>τέχνη</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It refers to a kind of making or doing, like a craft.</a:t>
            </a:r>
          </a:p>
          <a:p>
            <a:r>
              <a:rPr lang="en-US" dirty="0">
                <a:latin typeface="Times New Roman" panose="02020603050405020304" pitchFamily="18" charset="0"/>
                <a:cs typeface="Times New Roman" panose="02020603050405020304" pitchFamily="18" charset="0"/>
              </a:rPr>
              <a:t>Plato doesn’t distinguish between </a:t>
            </a:r>
            <a:r>
              <a:rPr lang="en-US" i="1" dirty="0">
                <a:latin typeface="Times New Roman" panose="02020603050405020304" pitchFamily="18" charset="0"/>
                <a:cs typeface="Times New Roman" panose="02020603050405020304" pitchFamily="18" charset="0"/>
              </a:rPr>
              <a:t>art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craft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We get the term, </a:t>
            </a:r>
            <a:r>
              <a:rPr lang="en-US" i="1" dirty="0">
                <a:latin typeface="Times New Roman" panose="02020603050405020304" pitchFamily="18" charset="0"/>
                <a:cs typeface="Times New Roman" panose="02020603050405020304" pitchFamily="18" charset="0"/>
              </a:rPr>
              <a:t>technology,</a:t>
            </a:r>
            <a:r>
              <a:rPr lang="en-US" dirty="0">
                <a:latin typeface="Times New Roman" panose="02020603050405020304" pitchFamily="18" charset="0"/>
                <a:cs typeface="Times New Roman" panose="02020603050405020304" pitchFamily="18" charset="0"/>
              </a:rPr>
              <a:t> from this word.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Plato thought that all ‘art’ in the sense of the </a:t>
            </a:r>
            <a:r>
              <a:rPr lang="en-US" i="1" dirty="0">
                <a:latin typeface="Times New Roman" panose="02020603050405020304" pitchFamily="18" charset="0"/>
                <a:cs typeface="Times New Roman" panose="02020603050405020304" pitchFamily="18" charset="0"/>
              </a:rPr>
              <a:t>techne</a:t>
            </a:r>
            <a:r>
              <a:rPr lang="en-US" dirty="0">
                <a:latin typeface="Times New Roman" panose="02020603050405020304" pitchFamily="18" charset="0"/>
                <a:cs typeface="Times New Roman" panose="02020603050405020304" pitchFamily="18" charset="0"/>
              </a:rPr>
              <a:t> of painting or sculpting aims at imitation,</a:t>
            </a:r>
          </a:p>
          <a:p>
            <a:r>
              <a:rPr lang="en-US" i="1" dirty="0" err="1">
                <a:latin typeface="Times New Roman" panose="02020603050405020304" pitchFamily="18" charset="0"/>
                <a:cs typeface="Times New Roman" panose="02020603050405020304" pitchFamily="18" charset="0"/>
              </a:rPr>
              <a:t>mīmēsis</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μίμησις</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Just as it was said that the tradition of (Western) philosophy has been nothing but footnotes to Plato, we could also say that the history of art (Western) bears Plato’s influence inasmuch as the guiding idea of art, up until the birth of Modern Art, was the notion of imitation or representation.</a:t>
            </a:r>
          </a:p>
          <a:p>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6ADDE3-957A-D343-A887-B7F9D65D808D}"/>
              </a:ext>
            </a:extLst>
          </p:cNvPr>
          <p:cNvSpPr txBox="1"/>
          <p:nvPr/>
        </p:nvSpPr>
        <p:spPr>
          <a:xfrm>
            <a:off x="8875643" y="1798983"/>
            <a:ext cx="2405270" cy="1015663"/>
          </a:xfrm>
          <a:prstGeom prst="rect">
            <a:avLst/>
          </a:prstGeom>
          <a:noFill/>
        </p:spPr>
        <p:txBody>
          <a:bodyPr wrap="square" rtlCol="0">
            <a:spAutoFit/>
          </a:bodyPr>
          <a:lstStyle/>
          <a:p>
            <a:r>
              <a:rPr lang="el-GR" sz="6000" dirty="0">
                <a:latin typeface="Times New Roman" panose="02020603050405020304" pitchFamily="18" charset="0"/>
                <a:cs typeface="Times New Roman" panose="02020603050405020304" pitchFamily="18" charset="0"/>
              </a:rPr>
              <a:t>τέχνη</a:t>
            </a:r>
            <a:endParaRPr lang="en-US" sz="6000" dirty="0"/>
          </a:p>
        </p:txBody>
      </p:sp>
      <p:sp>
        <p:nvSpPr>
          <p:cNvPr id="4" name="TextBox 3">
            <a:extLst>
              <a:ext uri="{FF2B5EF4-FFF2-40B4-BE49-F238E27FC236}">
                <a16:creationId xmlns:a16="http://schemas.microsoft.com/office/drawing/2014/main" id="{649883E2-46EE-ED44-BA9B-DB70F5A441DB}"/>
              </a:ext>
            </a:extLst>
          </p:cNvPr>
          <p:cNvSpPr txBox="1"/>
          <p:nvPr/>
        </p:nvSpPr>
        <p:spPr>
          <a:xfrm>
            <a:off x="8875643" y="3508514"/>
            <a:ext cx="2792765" cy="1015663"/>
          </a:xfrm>
          <a:prstGeom prst="rect">
            <a:avLst/>
          </a:prstGeom>
          <a:noFill/>
        </p:spPr>
        <p:txBody>
          <a:bodyPr wrap="square" rtlCol="0">
            <a:spAutoFit/>
          </a:bodyPr>
          <a:lstStyle/>
          <a:p>
            <a:r>
              <a:rPr lang="el-GR" sz="6000" dirty="0" err="1">
                <a:latin typeface="Times New Roman" panose="02020603050405020304" pitchFamily="18" charset="0"/>
                <a:cs typeface="Times New Roman" panose="02020603050405020304" pitchFamily="18" charset="0"/>
              </a:rPr>
              <a:t>μίμησις</a:t>
            </a:r>
            <a:endParaRPr lang="en-US" sz="6000" dirty="0"/>
          </a:p>
        </p:txBody>
      </p:sp>
    </p:spTree>
    <p:extLst>
      <p:ext uri="{BB962C8B-B14F-4D97-AF65-F5344CB8AC3E}">
        <p14:creationId xmlns:p14="http://schemas.microsoft.com/office/powerpoint/2010/main" val="113492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715474" y="5894172"/>
            <a:ext cx="7061199"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The Luncheon on the Grass </a:t>
            </a:r>
            <a:r>
              <a:rPr lang="en-US" sz="4300" dirty="0">
                <a:latin typeface="Times New Roman" panose="02020603050405020304" pitchFamily="18" charset="0"/>
                <a:cs typeface="Times New Roman" panose="02020603050405020304" pitchFamily="18" charset="0"/>
              </a:rPr>
              <a:t>(</a:t>
            </a:r>
            <a:r>
              <a:rPr lang="en-US" sz="4300" i="1" dirty="0">
                <a:latin typeface="Times New Roman" panose="02020603050405020304" pitchFamily="18" charset="0"/>
                <a:cs typeface="Times New Roman" panose="02020603050405020304" pitchFamily="18" charset="0"/>
              </a:rPr>
              <a:t>Le déjeuner sur </a:t>
            </a:r>
            <a:r>
              <a:rPr lang="en-US" sz="4300" i="1" dirty="0" err="1">
                <a:latin typeface="Times New Roman" panose="02020603050405020304" pitchFamily="18" charset="0"/>
                <a:cs typeface="Times New Roman" panose="02020603050405020304" pitchFamily="18" charset="0"/>
              </a:rPr>
              <a:t>l'herbe</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Édouard Manet, 1863</a:t>
            </a:r>
          </a:p>
          <a:p>
            <a:r>
              <a:rPr lang="en-US" sz="4300" dirty="0" err="1">
                <a:latin typeface="Times New Roman" panose="02020603050405020304" pitchFamily="18" charset="0"/>
                <a:cs typeface="Times New Roman" panose="02020603050405020304" pitchFamily="18" charset="0"/>
              </a:rPr>
              <a:t>Musée</a:t>
            </a:r>
            <a:r>
              <a:rPr lang="en-US" sz="4300" dirty="0">
                <a:latin typeface="Times New Roman" panose="02020603050405020304" pitchFamily="18" charset="0"/>
                <a:cs typeface="Times New Roman" panose="02020603050405020304" pitchFamily="18" charset="0"/>
              </a:rPr>
              <a:t> d'Orsay, Paris</a:t>
            </a:r>
          </a:p>
          <a:p>
            <a:endParaRPr lang="en-US" dirty="0"/>
          </a:p>
        </p:txBody>
      </p:sp>
      <p:pic>
        <p:nvPicPr>
          <p:cNvPr id="5" name="Picture 4" descr="A group of people in a forest&#10;&#10;Description automatically generated">
            <a:extLst>
              <a:ext uri="{FF2B5EF4-FFF2-40B4-BE49-F238E27FC236}">
                <a16:creationId xmlns:a16="http://schemas.microsoft.com/office/drawing/2014/main" id="{F07E937D-7CC6-6347-89F4-6444A7D172BE}"/>
              </a:ext>
            </a:extLst>
          </p:cNvPr>
          <p:cNvPicPr>
            <a:picLocks noChangeAspect="1"/>
          </p:cNvPicPr>
          <p:nvPr/>
        </p:nvPicPr>
        <p:blipFill>
          <a:blip r:embed="rId2"/>
          <a:stretch>
            <a:fillRect/>
          </a:stretch>
        </p:blipFill>
        <p:spPr>
          <a:xfrm>
            <a:off x="4715475" y="108465"/>
            <a:ext cx="7061200" cy="5588000"/>
          </a:xfrm>
          <a:prstGeom prst="rect">
            <a:avLst/>
          </a:prstGeom>
        </p:spPr>
      </p:pic>
      <p:sp>
        <p:nvSpPr>
          <p:cNvPr id="9" name="Title 1">
            <a:extLst>
              <a:ext uri="{FF2B5EF4-FFF2-40B4-BE49-F238E27FC236}">
                <a16:creationId xmlns:a16="http://schemas.microsoft.com/office/drawing/2014/main" id="{70E0310D-20A7-D94C-B9CD-C73931085AFC}"/>
              </a:ext>
            </a:extLst>
          </p:cNvPr>
          <p:cNvSpPr>
            <a:spLocks noGrp="1"/>
          </p:cNvSpPr>
          <p:nvPr>
            <p:ph type="ctrTitle"/>
          </p:nvPr>
        </p:nvSpPr>
        <p:spPr>
          <a:xfrm>
            <a:off x="234778" y="556055"/>
            <a:ext cx="4127157" cy="4646140"/>
          </a:xfrm>
        </p:spPr>
        <p:txBody>
          <a:bodyPr>
            <a:noAutofit/>
          </a:bodyPr>
          <a:lstStyle/>
          <a:p>
            <a:r>
              <a:rPr lang="en-US" sz="7200" b="1" dirty="0">
                <a:latin typeface="Modern No. 20" panose="02070704070505020303" pitchFamily="18" charset="77"/>
              </a:rPr>
              <a:t>Prelude</a:t>
            </a:r>
            <a:br>
              <a:rPr lang="en-US" sz="7200" b="1" dirty="0">
                <a:latin typeface="Modern No. 20" panose="02070704070505020303" pitchFamily="18" charset="77"/>
              </a:rPr>
            </a:br>
            <a:r>
              <a:rPr lang="en-US" sz="7200" b="1" dirty="0">
                <a:latin typeface="Modern No. 20" panose="02070704070505020303" pitchFamily="18" charset="77"/>
              </a:rPr>
              <a:t>to </a:t>
            </a:r>
            <a:br>
              <a:rPr lang="en-US" sz="7200" b="1" dirty="0">
                <a:latin typeface="Modern No. 20" panose="02070704070505020303" pitchFamily="18" charset="77"/>
              </a:rPr>
            </a:br>
            <a:r>
              <a:rPr lang="en-US" sz="7200" b="1" dirty="0">
                <a:latin typeface="Modern No. 20" panose="02070704070505020303" pitchFamily="18" charset="77"/>
              </a:rPr>
              <a:t>Modern </a:t>
            </a:r>
            <a:br>
              <a:rPr lang="en-US" sz="7200" b="1" dirty="0">
                <a:latin typeface="Modern No. 20" panose="02070704070505020303" pitchFamily="18" charset="77"/>
              </a:rPr>
            </a:br>
            <a:r>
              <a:rPr lang="en-US" sz="7200" b="1" dirty="0">
                <a:latin typeface="Modern No. 20" panose="02070704070505020303" pitchFamily="18" charset="77"/>
              </a:rPr>
              <a:t>Art</a:t>
            </a:r>
          </a:p>
        </p:txBody>
      </p:sp>
    </p:spTree>
    <p:extLst>
      <p:ext uri="{BB962C8B-B14F-4D97-AF65-F5344CB8AC3E}">
        <p14:creationId xmlns:p14="http://schemas.microsoft.com/office/powerpoint/2010/main" val="106156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695566" y="5894172"/>
            <a:ext cx="7092779"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Impression Sunrise </a:t>
            </a:r>
            <a:r>
              <a:rPr lang="en-US" sz="4300" dirty="0">
                <a:latin typeface="Times New Roman" panose="02020603050405020304" pitchFamily="18" charset="0"/>
                <a:cs typeface="Times New Roman" panose="02020603050405020304" pitchFamily="18" charset="0"/>
              </a:rPr>
              <a:t>(</a:t>
            </a:r>
            <a:r>
              <a:rPr lang="en-US" sz="4300" i="1" dirty="0">
                <a:latin typeface="Times New Roman" panose="02020603050405020304" pitchFamily="18" charset="0"/>
                <a:cs typeface="Times New Roman" panose="02020603050405020304" pitchFamily="18" charset="0"/>
              </a:rPr>
              <a:t>Impression, soleil levant</a:t>
            </a:r>
            <a:r>
              <a:rPr lang="en-US" sz="4300" dirty="0">
                <a:latin typeface="Times New Roman" panose="02020603050405020304" pitchFamily="18" charset="0"/>
                <a:cs typeface="Times New Roman" panose="02020603050405020304" pitchFamily="18" charset="0"/>
              </a:rPr>
              <a:t>)</a:t>
            </a:r>
          </a:p>
          <a:p>
            <a:r>
              <a:rPr lang="en-US" sz="4300" dirty="0">
                <a:latin typeface="Times New Roman" panose="02020603050405020304" pitchFamily="18" charset="0"/>
                <a:cs typeface="Times New Roman" panose="02020603050405020304" pitchFamily="18" charset="0"/>
              </a:rPr>
              <a:t>Oil on canvas, Claude Monet, 1872</a:t>
            </a:r>
          </a:p>
          <a:p>
            <a:r>
              <a:rPr lang="en-US" sz="4300" dirty="0" err="1">
                <a:latin typeface="Times New Roman" panose="02020603050405020304" pitchFamily="18" charset="0"/>
                <a:cs typeface="Times New Roman" panose="02020603050405020304" pitchFamily="18" charset="0"/>
              </a:rPr>
              <a:t>Musée</a:t>
            </a:r>
            <a:r>
              <a:rPr lang="en-US" sz="4300" dirty="0">
                <a:latin typeface="Times New Roman" panose="02020603050405020304" pitchFamily="18" charset="0"/>
                <a:cs typeface="Times New Roman" panose="02020603050405020304" pitchFamily="18" charset="0"/>
              </a:rPr>
              <a:t> </a:t>
            </a:r>
            <a:r>
              <a:rPr lang="en-US" sz="4300" dirty="0" err="1">
                <a:latin typeface="Times New Roman" panose="02020603050405020304" pitchFamily="18" charset="0"/>
                <a:cs typeface="Times New Roman" panose="02020603050405020304" pitchFamily="18" charset="0"/>
              </a:rPr>
              <a:t>Marmottan</a:t>
            </a:r>
            <a:r>
              <a:rPr lang="en-US" sz="4300" dirty="0">
                <a:latin typeface="Times New Roman" panose="02020603050405020304" pitchFamily="18" charset="0"/>
                <a:cs typeface="Times New Roman" panose="02020603050405020304" pitchFamily="18" charset="0"/>
              </a:rPr>
              <a:t>, Paris</a:t>
            </a:r>
          </a:p>
          <a:p>
            <a:endParaRPr lang="en-US" dirty="0"/>
          </a:p>
        </p:txBody>
      </p:sp>
      <p:pic>
        <p:nvPicPr>
          <p:cNvPr id="7" name="Picture 6" descr="A picture containing outdoor, water, snow, covered&#10;&#10;Description automatically generated">
            <a:extLst>
              <a:ext uri="{FF2B5EF4-FFF2-40B4-BE49-F238E27FC236}">
                <a16:creationId xmlns:a16="http://schemas.microsoft.com/office/drawing/2014/main" id="{0C60F3BB-EBDF-F749-A295-FC506D7812FA}"/>
              </a:ext>
            </a:extLst>
          </p:cNvPr>
          <p:cNvPicPr>
            <a:picLocks noChangeAspect="1"/>
          </p:cNvPicPr>
          <p:nvPr/>
        </p:nvPicPr>
        <p:blipFill>
          <a:blip r:embed="rId2"/>
          <a:stretch>
            <a:fillRect/>
          </a:stretch>
        </p:blipFill>
        <p:spPr>
          <a:xfrm>
            <a:off x="4695567" y="276310"/>
            <a:ext cx="7092779" cy="5504292"/>
          </a:xfrm>
          <a:prstGeom prst="rect">
            <a:avLst/>
          </a:prstGeom>
        </p:spPr>
      </p:pic>
      <p:sp>
        <p:nvSpPr>
          <p:cNvPr id="8" name="Title 1">
            <a:extLst>
              <a:ext uri="{FF2B5EF4-FFF2-40B4-BE49-F238E27FC236}">
                <a16:creationId xmlns:a16="http://schemas.microsoft.com/office/drawing/2014/main" id="{985B5422-B31C-0448-A5C7-EE89258B3935}"/>
              </a:ext>
            </a:extLst>
          </p:cNvPr>
          <p:cNvSpPr>
            <a:spLocks noGrp="1"/>
          </p:cNvSpPr>
          <p:nvPr>
            <p:ph type="ctrTitle"/>
          </p:nvPr>
        </p:nvSpPr>
        <p:spPr>
          <a:xfrm>
            <a:off x="98854" y="827903"/>
            <a:ext cx="4460789" cy="840259"/>
          </a:xfrm>
        </p:spPr>
        <p:txBody>
          <a:bodyPr>
            <a:noAutofit/>
          </a:bodyPr>
          <a:lstStyle/>
          <a:p>
            <a:r>
              <a:rPr lang="en-US" sz="4400" b="1" dirty="0">
                <a:latin typeface="Modern No. 20" panose="02070704070505020303" pitchFamily="18" charset="77"/>
              </a:rPr>
              <a:t>Impressionism</a:t>
            </a:r>
          </a:p>
        </p:txBody>
      </p:sp>
    </p:spTree>
    <p:extLst>
      <p:ext uri="{BB962C8B-B14F-4D97-AF65-F5344CB8AC3E}">
        <p14:creationId xmlns:p14="http://schemas.microsoft.com/office/powerpoint/2010/main" val="699864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5659395" y="5474044"/>
            <a:ext cx="5820032" cy="939113"/>
          </a:xfrm>
        </p:spPr>
        <p:txBody>
          <a:bodyPr>
            <a:normAutofit fontScale="40000" lnSpcReduction="20000"/>
          </a:bodyPr>
          <a:lstStyle/>
          <a:p>
            <a:r>
              <a:rPr lang="en-US" sz="4500" i="1" dirty="0">
                <a:latin typeface="Times New Roman" panose="02020603050405020304" pitchFamily="18" charset="0"/>
                <a:cs typeface="Times New Roman" panose="02020603050405020304" pitchFamily="18" charset="0"/>
              </a:rPr>
              <a:t>Autumn, Path Through the Woods</a:t>
            </a:r>
            <a:endParaRPr lang="en-US" sz="4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Camille Pissarro, 1876</a:t>
            </a:r>
          </a:p>
          <a:p>
            <a:r>
              <a:rPr lang="en-US" sz="4300" dirty="0">
                <a:latin typeface="Times New Roman" panose="02020603050405020304" pitchFamily="18" charset="0"/>
                <a:cs typeface="Times New Roman" panose="02020603050405020304" pitchFamily="18" charset="0"/>
              </a:rPr>
              <a:t>Private Collection</a:t>
            </a:r>
          </a:p>
          <a:p>
            <a:endParaRPr lang="en-US" dirty="0"/>
          </a:p>
        </p:txBody>
      </p:sp>
      <p:pic>
        <p:nvPicPr>
          <p:cNvPr id="4" name="Picture 3" descr="pissarro_autumn_path.jpg">
            <a:extLst>
              <a:ext uri="{FF2B5EF4-FFF2-40B4-BE49-F238E27FC236}">
                <a16:creationId xmlns:a16="http://schemas.microsoft.com/office/drawing/2014/main" id="{6BCD39D4-5872-154B-BE4A-130CE944673B}"/>
              </a:ext>
            </a:extLst>
          </p:cNvPr>
          <p:cNvPicPr>
            <a:picLocks noChangeAspect="1"/>
          </p:cNvPicPr>
          <p:nvPr/>
        </p:nvPicPr>
        <p:blipFill>
          <a:blip r:embed="rId2"/>
          <a:stretch>
            <a:fillRect/>
          </a:stretch>
        </p:blipFill>
        <p:spPr>
          <a:xfrm>
            <a:off x="902044" y="352046"/>
            <a:ext cx="5062473" cy="6153908"/>
          </a:xfrm>
          <a:prstGeom prst="rect">
            <a:avLst/>
          </a:prstGeom>
        </p:spPr>
      </p:pic>
    </p:spTree>
    <p:extLst>
      <p:ext uri="{BB962C8B-B14F-4D97-AF65-F5344CB8AC3E}">
        <p14:creationId xmlns:p14="http://schemas.microsoft.com/office/powerpoint/2010/main" val="2385539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69557" y="5894172"/>
            <a:ext cx="11009870"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Summer’s Day </a:t>
            </a:r>
            <a:r>
              <a:rPr lang="en-US" sz="4300" dirty="0">
                <a:latin typeface="Times New Roman" panose="02020603050405020304" pitchFamily="18" charset="0"/>
                <a:cs typeface="Times New Roman" panose="02020603050405020304" pitchFamily="18" charset="0"/>
              </a:rPr>
              <a:t>(</a:t>
            </a:r>
            <a:r>
              <a:rPr lang="en-US" sz="4300" i="1" dirty="0">
                <a:latin typeface="Times New Roman" panose="02020603050405020304" pitchFamily="18" charset="0"/>
                <a:cs typeface="Times New Roman" panose="02020603050405020304" pitchFamily="18" charset="0"/>
              </a:rPr>
              <a:t>Jour </a:t>
            </a:r>
            <a:r>
              <a:rPr lang="en-US" sz="4300" i="1" dirty="0" err="1">
                <a:latin typeface="Times New Roman" panose="02020603050405020304" pitchFamily="18" charset="0"/>
                <a:cs typeface="Times New Roman" panose="02020603050405020304" pitchFamily="18" charset="0"/>
              </a:rPr>
              <a:t>d'été</a:t>
            </a:r>
            <a:r>
              <a:rPr lang="en-US" sz="4300" dirty="0">
                <a:latin typeface="Times New Roman" panose="02020603050405020304" pitchFamily="18" charset="0"/>
                <a:cs typeface="Times New Roman" panose="02020603050405020304" pitchFamily="18" charset="0"/>
              </a:rPr>
              <a:t>)</a:t>
            </a:r>
          </a:p>
          <a:p>
            <a:r>
              <a:rPr lang="en-US" sz="4300" dirty="0">
                <a:latin typeface="Times New Roman" panose="02020603050405020304" pitchFamily="18" charset="0"/>
                <a:cs typeface="Times New Roman" panose="02020603050405020304" pitchFamily="18" charset="0"/>
              </a:rPr>
              <a:t>Oil on canvas, Berthe Morisot, 1879</a:t>
            </a:r>
          </a:p>
          <a:p>
            <a:r>
              <a:rPr lang="en-US" sz="4300" dirty="0">
                <a:latin typeface="Times New Roman" panose="02020603050405020304" pitchFamily="18" charset="0"/>
                <a:cs typeface="Times New Roman" panose="02020603050405020304" pitchFamily="18" charset="0"/>
              </a:rPr>
              <a:t>National Gallery, London</a:t>
            </a:r>
          </a:p>
          <a:p>
            <a:endParaRPr lang="en-US" dirty="0"/>
          </a:p>
        </p:txBody>
      </p:sp>
      <p:pic>
        <p:nvPicPr>
          <p:cNvPr id="4" name="Picture 3" descr="A picture containing water, table, food, cake&#10;&#10;Description automatically generated">
            <a:extLst>
              <a:ext uri="{FF2B5EF4-FFF2-40B4-BE49-F238E27FC236}">
                <a16:creationId xmlns:a16="http://schemas.microsoft.com/office/drawing/2014/main" id="{6707ED49-0526-F540-82B7-FC9C4C7D25B9}"/>
              </a:ext>
            </a:extLst>
          </p:cNvPr>
          <p:cNvPicPr>
            <a:picLocks noChangeAspect="1"/>
          </p:cNvPicPr>
          <p:nvPr/>
        </p:nvPicPr>
        <p:blipFill>
          <a:blip r:embed="rId2"/>
          <a:stretch>
            <a:fillRect/>
          </a:stretch>
        </p:blipFill>
        <p:spPr>
          <a:xfrm>
            <a:off x="1500097" y="284205"/>
            <a:ext cx="8966076" cy="5469306"/>
          </a:xfrm>
          <a:prstGeom prst="rect">
            <a:avLst/>
          </a:prstGeom>
        </p:spPr>
      </p:pic>
    </p:spTree>
    <p:extLst>
      <p:ext uri="{BB962C8B-B14F-4D97-AF65-F5344CB8AC3E}">
        <p14:creationId xmlns:p14="http://schemas.microsoft.com/office/powerpoint/2010/main" val="1093140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69557" y="5894172"/>
            <a:ext cx="11009870"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Luncheon of the Boating Party </a:t>
            </a:r>
            <a:r>
              <a:rPr lang="en-US" sz="4300" dirty="0">
                <a:latin typeface="Times New Roman" panose="02020603050405020304" pitchFamily="18" charset="0"/>
                <a:cs typeface="Times New Roman" panose="02020603050405020304" pitchFamily="18" charset="0"/>
              </a:rPr>
              <a:t>(</a:t>
            </a:r>
            <a:r>
              <a:rPr lang="en-US" sz="4300" i="1" dirty="0">
                <a:latin typeface="Times New Roman" panose="02020603050405020304" pitchFamily="18" charset="0"/>
                <a:cs typeface="Times New Roman" panose="02020603050405020304" pitchFamily="18" charset="0"/>
              </a:rPr>
              <a:t>Le déjeuner des canotiers</a:t>
            </a:r>
            <a:r>
              <a:rPr lang="en-US" sz="4300" dirty="0">
                <a:latin typeface="Times New Roman" panose="02020603050405020304" pitchFamily="18" charset="0"/>
                <a:cs typeface="Times New Roman" panose="02020603050405020304" pitchFamily="18" charset="0"/>
              </a:rPr>
              <a:t>)</a:t>
            </a:r>
          </a:p>
          <a:p>
            <a:r>
              <a:rPr lang="en-US" sz="4300" dirty="0">
                <a:latin typeface="Times New Roman" panose="02020603050405020304" pitchFamily="18" charset="0"/>
                <a:cs typeface="Times New Roman" panose="02020603050405020304" pitchFamily="18" charset="0"/>
              </a:rPr>
              <a:t>Oil on canvas, Auguste Renoir, 1880-81</a:t>
            </a:r>
          </a:p>
          <a:p>
            <a:r>
              <a:rPr lang="en-US" sz="4300" dirty="0">
                <a:latin typeface="Times New Roman" panose="02020603050405020304" pitchFamily="18" charset="0"/>
                <a:cs typeface="Times New Roman" panose="02020603050405020304" pitchFamily="18" charset="0"/>
              </a:rPr>
              <a:t>The Phillips Collection</a:t>
            </a:r>
          </a:p>
          <a:p>
            <a:endParaRPr lang="en-US" dirty="0"/>
          </a:p>
        </p:txBody>
      </p:sp>
      <p:pic>
        <p:nvPicPr>
          <p:cNvPr id="5" name="Picture 4" descr="A group of people sitting at a table&#10;&#10;Description automatically generated">
            <a:extLst>
              <a:ext uri="{FF2B5EF4-FFF2-40B4-BE49-F238E27FC236}">
                <a16:creationId xmlns:a16="http://schemas.microsoft.com/office/drawing/2014/main" id="{603E04D1-1DBD-2A49-BD8A-AD298DABBE7B}"/>
              </a:ext>
            </a:extLst>
          </p:cNvPr>
          <p:cNvPicPr>
            <a:picLocks noChangeAspect="1"/>
          </p:cNvPicPr>
          <p:nvPr/>
        </p:nvPicPr>
        <p:blipFill>
          <a:blip r:embed="rId2"/>
          <a:stretch>
            <a:fillRect/>
          </a:stretch>
        </p:blipFill>
        <p:spPr>
          <a:xfrm>
            <a:off x="2162432" y="333343"/>
            <a:ext cx="7389341" cy="5455412"/>
          </a:xfrm>
          <a:prstGeom prst="rect">
            <a:avLst/>
          </a:prstGeom>
        </p:spPr>
      </p:pic>
    </p:spTree>
    <p:extLst>
      <p:ext uri="{BB962C8B-B14F-4D97-AF65-F5344CB8AC3E}">
        <p14:creationId xmlns:p14="http://schemas.microsoft.com/office/powerpoint/2010/main" val="3058278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051222" y="5894172"/>
            <a:ext cx="7255674"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The Boating Party</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Mary Cassatt, 1893-94</a:t>
            </a:r>
          </a:p>
          <a:p>
            <a:r>
              <a:rPr lang="en-US" sz="4300" dirty="0">
                <a:latin typeface="Times New Roman" panose="02020603050405020304" pitchFamily="18" charset="0"/>
                <a:cs typeface="Times New Roman" panose="02020603050405020304" pitchFamily="18" charset="0"/>
              </a:rPr>
              <a:t>The National Gallery of Art, Washington, D.C.</a:t>
            </a:r>
          </a:p>
          <a:p>
            <a:endParaRPr lang="en-US" dirty="0"/>
          </a:p>
        </p:txBody>
      </p:sp>
      <p:pic>
        <p:nvPicPr>
          <p:cNvPr id="4" name="Picture 3" descr="A picture containing grass, person, outdoor, water&#10;&#10;Description automatically generated">
            <a:extLst>
              <a:ext uri="{FF2B5EF4-FFF2-40B4-BE49-F238E27FC236}">
                <a16:creationId xmlns:a16="http://schemas.microsoft.com/office/drawing/2014/main" id="{D3A8E911-AD52-CF4A-AA07-861FD32C4F09}"/>
              </a:ext>
            </a:extLst>
          </p:cNvPr>
          <p:cNvPicPr>
            <a:picLocks noChangeAspect="1"/>
          </p:cNvPicPr>
          <p:nvPr/>
        </p:nvPicPr>
        <p:blipFill>
          <a:blip r:embed="rId2"/>
          <a:stretch>
            <a:fillRect/>
          </a:stretch>
        </p:blipFill>
        <p:spPr>
          <a:xfrm>
            <a:off x="2051222" y="232034"/>
            <a:ext cx="7255674" cy="5564330"/>
          </a:xfrm>
          <a:prstGeom prst="rect">
            <a:avLst/>
          </a:prstGeom>
        </p:spPr>
      </p:pic>
    </p:spTree>
    <p:extLst>
      <p:ext uri="{BB962C8B-B14F-4D97-AF65-F5344CB8AC3E}">
        <p14:creationId xmlns:p14="http://schemas.microsoft.com/office/powerpoint/2010/main" val="4007171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148500" y="5894172"/>
            <a:ext cx="7895000"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Water Lilies</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Claude Monet, 1903</a:t>
            </a:r>
          </a:p>
          <a:p>
            <a:r>
              <a:rPr lang="en-US" sz="4300" dirty="0">
                <a:latin typeface="Times New Roman" panose="02020603050405020304" pitchFamily="18" charset="0"/>
                <a:cs typeface="Times New Roman" panose="02020603050405020304" pitchFamily="18" charset="0"/>
              </a:rPr>
              <a:t>Private Collection</a:t>
            </a:r>
          </a:p>
          <a:p>
            <a:endParaRPr lang="en-US" dirty="0"/>
          </a:p>
        </p:txBody>
      </p:sp>
      <p:pic>
        <p:nvPicPr>
          <p:cNvPr id="4" name="Picture 3" descr="monet.wl-clouds 1903.jpg">
            <a:extLst>
              <a:ext uri="{FF2B5EF4-FFF2-40B4-BE49-F238E27FC236}">
                <a16:creationId xmlns:a16="http://schemas.microsoft.com/office/drawing/2014/main" id="{56531890-AFF4-4E45-86BB-BC2F515C039A}"/>
              </a:ext>
            </a:extLst>
          </p:cNvPr>
          <p:cNvPicPr>
            <a:picLocks noChangeAspect="1"/>
          </p:cNvPicPr>
          <p:nvPr/>
        </p:nvPicPr>
        <p:blipFill>
          <a:blip r:embed="rId2"/>
          <a:stretch>
            <a:fillRect/>
          </a:stretch>
        </p:blipFill>
        <p:spPr>
          <a:xfrm>
            <a:off x="2148500" y="363382"/>
            <a:ext cx="7894999" cy="5321814"/>
          </a:xfrm>
          <a:prstGeom prst="rect">
            <a:avLst/>
          </a:prstGeom>
        </p:spPr>
      </p:pic>
    </p:spTree>
    <p:extLst>
      <p:ext uri="{BB962C8B-B14F-4D97-AF65-F5344CB8AC3E}">
        <p14:creationId xmlns:p14="http://schemas.microsoft.com/office/powerpoint/2010/main" val="2744588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695566" y="5894172"/>
            <a:ext cx="7092779"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A Sunday on La Grande </a:t>
            </a:r>
            <a:r>
              <a:rPr lang="en-US" sz="4300" i="1" dirty="0" err="1">
                <a:latin typeface="Times New Roman" panose="02020603050405020304" pitchFamily="18" charset="0"/>
                <a:cs typeface="Times New Roman" panose="02020603050405020304" pitchFamily="18" charset="0"/>
              </a:rPr>
              <a:t>Jatte</a:t>
            </a:r>
            <a:endParaRPr lang="en-US" sz="4300" i="1"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George Seurat, 1884-86</a:t>
            </a:r>
          </a:p>
          <a:p>
            <a:r>
              <a:rPr lang="en-US" sz="4300" dirty="0">
                <a:latin typeface="Times New Roman" panose="02020603050405020304" pitchFamily="18" charset="0"/>
                <a:cs typeface="Times New Roman" panose="02020603050405020304" pitchFamily="18" charset="0"/>
              </a:rPr>
              <a:t>The Art Institute of Chicago, Chicago</a:t>
            </a:r>
          </a:p>
          <a:p>
            <a:endParaRPr lang="en-US" dirty="0"/>
          </a:p>
        </p:txBody>
      </p:sp>
      <p:sp>
        <p:nvSpPr>
          <p:cNvPr id="8" name="Title 1">
            <a:extLst>
              <a:ext uri="{FF2B5EF4-FFF2-40B4-BE49-F238E27FC236}">
                <a16:creationId xmlns:a16="http://schemas.microsoft.com/office/drawing/2014/main" id="{985B5422-B31C-0448-A5C7-EE89258B3935}"/>
              </a:ext>
            </a:extLst>
          </p:cNvPr>
          <p:cNvSpPr>
            <a:spLocks noGrp="1"/>
          </p:cNvSpPr>
          <p:nvPr>
            <p:ph type="ctrTitle"/>
          </p:nvPr>
        </p:nvSpPr>
        <p:spPr>
          <a:xfrm>
            <a:off x="98854" y="827903"/>
            <a:ext cx="4460789" cy="1309816"/>
          </a:xfrm>
        </p:spPr>
        <p:txBody>
          <a:bodyPr>
            <a:noAutofit/>
          </a:bodyPr>
          <a:lstStyle/>
          <a:p>
            <a:r>
              <a:rPr lang="en-US" sz="4400" b="1" dirty="0">
                <a:latin typeface="Modern No. 20" panose="02070704070505020303" pitchFamily="18" charset="77"/>
              </a:rPr>
              <a:t>Neo-Impressionism</a:t>
            </a:r>
          </a:p>
        </p:txBody>
      </p:sp>
      <p:pic>
        <p:nvPicPr>
          <p:cNvPr id="6" name="Picture 5" descr="A picture containing grass, person, child, person&#10;&#10;Description automatically generated">
            <a:extLst>
              <a:ext uri="{FF2B5EF4-FFF2-40B4-BE49-F238E27FC236}">
                <a16:creationId xmlns:a16="http://schemas.microsoft.com/office/drawing/2014/main" id="{FBC66DF4-D2EA-124B-938B-66EDEDE5886E}"/>
              </a:ext>
            </a:extLst>
          </p:cNvPr>
          <p:cNvPicPr>
            <a:picLocks noChangeAspect="1"/>
          </p:cNvPicPr>
          <p:nvPr/>
        </p:nvPicPr>
        <p:blipFill>
          <a:blip r:embed="rId2"/>
          <a:stretch>
            <a:fillRect/>
          </a:stretch>
        </p:blipFill>
        <p:spPr>
          <a:xfrm>
            <a:off x="4155473" y="435747"/>
            <a:ext cx="7810500" cy="5245100"/>
          </a:xfrm>
          <a:prstGeom prst="rect">
            <a:avLst/>
          </a:prstGeom>
        </p:spPr>
      </p:pic>
    </p:spTree>
    <p:extLst>
      <p:ext uri="{BB962C8B-B14F-4D97-AF65-F5344CB8AC3E}">
        <p14:creationId xmlns:p14="http://schemas.microsoft.com/office/powerpoint/2010/main" val="2986980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253513" y="5894172"/>
            <a:ext cx="6964629"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Pine Tree at Saint-Tropez</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Paul Signac, 1909</a:t>
            </a:r>
          </a:p>
          <a:p>
            <a:r>
              <a:rPr lang="en-US" sz="4300" dirty="0">
                <a:latin typeface="Times New Roman" panose="02020603050405020304" pitchFamily="18" charset="0"/>
                <a:cs typeface="Times New Roman" panose="02020603050405020304" pitchFamily="18" charset="0"/>
              </a:rPr>
              <a:t>Pushkin Museum, Moscow</a:t>
            </a:r>
          </a:p>
          <a:p>
            <a:endParaRPr lang="en-US" dirty="0"/>
          </a:p>
        </p:txBody>
      </p:sp>
      <p:pic>
        <p:nvPicPr>
          <p:cNvPr id="4" name="Picture 3" descr="A painting of a tree&#10;&#10;Description automatically generated">
            <a:extLst>
              <a:ext uri="{FF2B5EF4-FFF2-40B4-BE49-F238E27FC236}">
                <a16:creationId xmlns:a16="http://schemas.microsoft.com/office/drawing/2014/main" id="{1446A466-E557-C44E-B426-6A1386E41636}"/>
              </a:ext>
            </a:extLst>
          </p:cNvPr>
          <p:cNvPicPr>
            <a:picLocks noChangeAspect="1"/>
          </p:cNvPicPr>
          <p:nvPr/>
        </p:nvPicPr>
        <p:blipFill>
          <a:blip r:embed="rId2"/>
          <a:stretch>
            <a:fillRect/>
          </a:stretch>
        </p:blipFill>
        <p:spPr>
          <a:xfrm>
            <a:off x="2253514" y="197708"/>
            <a:ext cx="6964628" cy="5554291"/>
          </a:xfrm>
          <a:prstGeom prst="rect">
            <a:avLst/>
          </a:prstGeom>
        </p:spPr>
      </p:pic>
    </p:spTree>
    <p:extLst>
      <p:ext uri="{BB962C8B-B14F-4D97-AF65-F5344CB8AC3E}">
        <p14:creationId xmlns:p14="http://schemas.microsoft.com/office/powerpoint/2010/main" val="1677936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4695566" y="5894172"/>
            <a:ext cx="7092779"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Van Gogh Painting Sunflowers</a:t>
            </a:r>
          </a:p>
          <a:p>
            <a:r>
              <a:rPr lang="en-US" sz="4300" dirty="0">
                <a:latin typeface="Times New Roman" panose="02020603050405020304" pitchFamily="18" charset="0"/>
                <a:cs typeface="Times New Roman" panose="02020603050405020304" pitchFamily="18" charset="0"/>
              </a:rPr>
              <a:t>Oil on canvas, Paul Gauguin, 1888</a:t>
            </a:r>
          </a:p>
          <a:p>
            <a:r>
              <a:rPr lang="en-US" sz="4300" dirty="0">
                <a:latin typeface="Times New Roman" panose="02020603050405020304" pitchFamily="18" charset="0"/>
                <a:cs typeface="Times New Roman" panose="02020603050405020304" pitchFamily="18" charset="0"/>
              </a:rPr>
              <a:t>Private Collection</a:t>
            </a:r>
          </a:p>
          <a:p>
            <a:endParaRPr lang="en-US" dirty="0"/>
          </a:p>
        </p:txBody>
      </p:sp>
      <p:sp>
        <p:nvSpPr>
          <p:cNvPr id="8" name="Title 1">
            <a:extLst>
              <a:ext uri="{FF2B5EF4-FFF2-40B4-BE49-F238E27FC236}">
                <a16:creationId xmlns:a16="http://schemas.microsoft.com/office/drawing/2014/main" id="{985B5422-B31C-0448-A5C7-EE89258B3935}"/>
              </a:ext>
            </a:extLst>
          </p:cNvPr>
          <p:cNvSpPr>
            <a:spLocks noGrp="1"/>
          </p:cNvSpPr>
          <p:nvPr>
            <p:ph type="ctrTitle"/>
          </p:nvPr>
        </p:nvSpPr>
        <p:spPr>
          <a:xfrm>
            <a:off x="98854" y="827903"/>
            <a:ext cx="4460789" cy="1309816"/>
          </a:xfrm>
        </p:spPr>
        <p:txBody>
          <a:bodyPr>
            <a:noAutofit/>
          </a:bodyPr>
          <a:lstStyle/>
          <a:p>
            <a:r>
              <a:rPr lang="en-US" sz="4400" b="1" dirty="0">
                <a:latin typeface="Modern No. 20" panose="02070704070505020303" pitchFamily="18" charset="77"/>
              </a:rPr>
              <a:t>Post-Impressionism</a:t>
            </a:r>
          </a:p>
        </p:txBody>
      </p:sp>
      <p:pic>
        <p:nvPicPr>
          <p:cNvPr id="5" name="Picture 4" descr="Gauguin Van Gogh Painting Sunflowers 1888.jpg">
            <a:extLst>
              <a:ext uri="{FF2B5EF4-FFF2-40B4-BE49-F238E27FC236}">
                <a16:creationId xmlns:a16="http://schemas.microsoft.com/office/drawing/2014/main" id="{181DE95E-8BB4-E448-9818-47BF23F2F109}"/>
              </a:ext>
            </a:extLst>
          </p:cNvPr>
          <p:cNvPicPr>
            <a:picLocks noChangeAspect="1"/>
          </p:cNvPicPr>
          <p:nvPr/>
        </p:nvPicPr>
        <p:blipFill>
          <a:blip r:embed="rId2"/>
          <a:stretch>
            <a:fillRect/>
          </a:stretch>
        </p:blipFill>
        <p:spPr>
          <a:xfrm>
            <a:off x="4485501" y="133179"/>
            <a:ext cx="6825490" cy="5705544"/>
          </a:xfrm>
          <a:prstGeom prst="rect">
            <a:avLst/>
          </a:prstGeom>
        </p:spPr>
      </p:pic>
    </p:spTree>
    <p:extLst>
      <p:ext uri="{BB962C8B-B14F-4D97-AF65-F5344CB8AC3E}">
        <p14:creationId xmlns:p14="http://schemas.microsoft.com/office/powerpoint/2010/main" val="276992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r>
              <a:rPr lang="en-US" sz="4000" b="1" dirty="0">
                <a:latin typeface="Times New Roman" panose="02020603050405020304" pitchFamily="18" charset="0"/>
                <a:cs typeface="Times New Roman" panose="02020603050405020304" pitchFamily="18" charset="0"/>
              </a:rPr>
              <a:t>Plato’s Philosophy in the Myth of the Cave</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74643" y="4363278"/>
            <a:ext cx="4870174" cy="2186609"/>
          </a:xfrm>
        </p:spPr>
        <p:txBody>
          <a:bodyPr>
            <a:normAutofit/>
          </a:bodyPr>
          <a:lstStyle/>
          <a:p>
            <a:r>
              <a:rPr lang="en-US" sz="1800" u="sng" dirty="0">
                <a:latin typeface="Times New Roman" panose="02020603050405020304" pitchFamily="18" charset="0"/>
                <a:cs typeface="Times New Roman" panose="02020603050405020304" pitchFamily="18" charset="0"/>
              </a:rPr>
              <a:t>Appearance (The Visible World)</a:t>
            </a:r>
          </a:p>
          <a:p>
            <a:r>
              <a:rPr lang="en-US" sz="1800" i="1" dirty="0">
                <a:latin typeface="Times New Roman" panose="02020603050405020304" pitchFamily="18" charset="0"/>
                <a:cs typeface="Times New Roman" panose="02020603050405020304" pitchFamily="18" charset="0"/>
              </a:rPr>
              <a:t>Images of things  / Particular sensible things</a:t>
            </a:r>
          </a:p>
          <a:p>
            <a:r>
              <a:rPr lang="en-US" sz="1800" i="1" dirty="0">
                <a:latin typeface="Times New Roman" panose="02020603050405020304" pitchFamily="18" charset="0"/>
                <a:cs typeface="Times New Roman" panose="02020603050405020304" pitchFamily="18" charset="0"/>
              </a:rPr>
              <a:t>Shadows on the wall / objects casting the shadows</a:t>
            </a:r>
          </a:p>
          <a:p>
            <a:r>
              <a:rPr lang="en-US" sz="1800" i="1" dirty="0">
                <a:latin typeface="Times New Roman" panose="02020603050405020304" pitchFamily="18" charset="0"/>
                <a:cs typeface="Times New Roman" panose="02020603050405020304" pitchFamily="18" charset="0"/>
              </a:rPr>
              <a:t>painting of a bed / bed you sleep on</a:t>
            </a:r>
          </a:p>
          <a:p>
            <a:r>
              <a:rPr lang="en-US" sz="1800" i="1" dirty="0">
                <a:latin typeface="Times New Roman" panose="02020603050405020304" pitchFamily="18" charset="0"/>
                <a:cs typeface="Times New Roman" panose="02020603050405020304" pitchFamily="18" charset="0"/>
              </a:rPr>
              <a:t>Imagination / Sensation</a:t>
            </a:r>
            <a:endParaRPr lang="en-US" sz="1800" dirty="0">
              <a:latin typeface="Times New Roman" panose="02020603050405020304" pitchFamily="18" charset="0"/>
              <a:cs typeface="Times New Roman" panose="02020603050405020304" pitchFamily="18" charset="0"/>
            </a:endParaRPr>
          </a:p>
          <a:p>
            <a:endParaRPr lang="en-US" dirty="0"/>
          </a:p>
        </p:txBody>
      </p:sp>
      <p:pic>
        <p:nvPicPr>
          <p:cNvPr id="8" name="Picture 7" descr="A picture containing table, cake, piece, sitting&#10;&#10;Description automatically generated">
            <a:extLst>
              <a:ext uri="{FF2B5EF4-FFF2-40B4-BE49-F238E27FC236}">
                <a16:creationId xmlns:a16="http://schemas.microsoft.com/office/drawing/2014/main" id="{6FA7B203-6B72-DC4F-AC25-13D804FF2DDF}"/>
              </a:ext>
            </a:extLst>
          </p:cNvPr>
          <p:cNvPicPr>
            <a:picLocks noChangeAspect="1"/>
          </p:cNvPicPr>
          <p:nvPr/>
        </p:nvPicPr>
        <p:blipFill>
          <a:blip r:embed="rId2"/>
          <a:stretch>
            <a:fillRect/>
          </a:stretch>
        </p:blipFill>
        <p:spPr>
          <a:xfrm>
            <a:off x="2878989" y="1143000"/>
            <a:ext cx="5731655" cy="3005935"/>
          </a:xfrm>
          <a:prstGeom prst="rect">
            <a:avLst/>
          </a:prstGeom>
        </p:spPr>
      </p:pic>
      <p:sp>
        <p:nvSpPr>
          <p:cNvPr id="9" name="Subtitle 2">
            <a:extLst>
              <a:ext uri="{FF2B5EF4-FFF2-40B4-BE49-F238E27FC236}">
                <a16:creationId xmlns:a16="http://schemas.microsoft.com/office/drawing/2014/main" id="{12997E20-2829-A440-8059-FCB9B6E6C16F}"/>
              </a:ext>
            </a:extLst>
          </p:cNvPr>
          <p:cNvSpPr txBox="1">
            <a:spLocks/>
          </p:cNvSpPr>
          <p:nvPr/>
        </p:nvSpPr>
        <p:spPr>
          <a:xfrm>
            <a:off x="6095999" y="4363278"/>
            <a:ext cx="5151783" cy="20905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u="sng" dirty="0">
                <a:latin typeface="Times New Roman" panose="02020603050405020304" pitchFamily="18" charset="0"/>
                <a:cs typeface="Times New Roman" panose="02020603050405020304" pitchFamily="18" charset="0"/>
              </a:rPr>
              <a:t>Reality (The Intelligible World)</a:t>
            </a:r>
          </a:p>
          <a:p>
            <a:r>
              <a:rPr lang="en-US" sz="1800" i="1" dirty="0">
                <a:latin typeface="Times New Roman" panose="02020603050405020304" pitchFamily="18" charset="0"/>
                <a:cs typeface="Times New Roman" panose="02020603050405020304" pitchFamily="18" charset="0"/>
              </a:rPr>
              <a:t>Lower Forms  / Higher Forms</a:t>
            </a:r>
          </a:p>
          <a:p>
            <a:r>
              <a:rPr lang="en-US" sz="1800" i="1" dirty="0">
                <a:latin typeface="Times New Roman" panose="02020603050405020304" pitchFamily="18" charset="0"/>
                <a:cs typeface="Times New Roman" panose="02020603050405020304" pitchFamily="18" charset="0"/>
              </a:rPr>
              <a:t>Forms of things like beds /  Forms of beauty, justice </a:t>
            </a:r>
          </a:p>
          <a:p>
            <a:r>
              <a:rPr lang="en-US" sz="1800" i="1" dirty="0">
                <a:latin typeface="Times New Roman" panose="02020603050405020304" pitchFamily="18" charset="0"/>
                <a:cs typeface="Times New Roman" panose="02020603050405020304" pitchFamily="18" charset="0"/>
              </a:rPr>
              <a:t>Thought / Understanding</a:t>
            </a:r>
            <a:endParaRPr lang="en-US" sz="1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9013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5386969" y="5894172"/>
            <a:ext cx="6092458"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Les </a:t>
            </a:r>
            <a:r>
              <a:rPr lang="en-US" sz="4300" i="1" dirty="0" err="1">
                <a:latin typeface="Times New Roman" panose="02020603050405020304" pitchFamily="18" charset="0"/>
                <a:cs typeface="Times New Roman" panose="02020603050405020304" pitchFamily="18" charset="0"/>
              </a:rPr>
              <a:t>Alyscamps</a:t>
            </a:r>
            <a:r>
              <a:rPr lang="en-US" sz="4300" i="1" dirty="0">
                <a:latin typeface="Times New Roman" panose="02020603050405020304" pitchFamily="18" charset="0"/>
                <a:cs typeface="Times New Roman" panose="02020603050405020304" pitchFamily="18" charset="0"/>
              </a:rPr>
              <a:t>, Arles</a:t>
            </a:r>
            <a:endParaRPr lang="en-US" sz="43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Paul Gauguin, 1888</a:t>
            </a:r>
          </a:p>
          <a:p>
            <a:r>
              <a:rPr lang="en-US" sz="4300" dirty="0" err="1">
                <a:latin typeface="Times New Roman" panose="02020603050405020304" pitchFamily="18" charset="0"/>
                <a:cs typeface="Times New Roman" panose="02020603050405020304" pitchFamily="18" charset="0"/>
              </a:rPr>
              <a:t>Musée</a:t>
            </a:r>
            <a:r>
              <a:rPr lang="en-US" sz="4300" dirty="0">
                <a:latin typeface="Times New Roman" panose="02020603050405020304" pitchFamily="18" charset="0"/>
                <a:cs typeface="Times New Roman" panose="02020603050405020304" pitchFamily="18" charset="0"/>
              </a:rPr>
              <a:t> d'Orsay, Paris</a:t>
            </a:r>
          </a:p>
          <a:p>
            <a:endParaRPr lang="en-US" dirty="0"/>
          </a:p>
        </p:txBody>
      </p:sp>
      <p:pic>
        <p:nvPicPr>
          <p:cNvPr id="4" name="Picture 3" descr="gauguin.alyscamps 1888.jpg">
            <a:extLst>
              <a:ext uri="{FF2B5EF4-FFF2-40B4-BE49-F238E27FC236}">
                <a16:creationId xmlns:a16="http://schemas.microsoft.com/office/drawing/2014/main" id="{778C7948-2160-744D-AD64-E8303491137A}"/>
              </a:ext>
            </a:extLst>
          </p:cNvPr>
          <p:cNvPicPr>
            <a:picLocks noChangeAspect="1"/>
          </p:cNvPicPr>
          <p:nvPr/>
        </p:nvPicPr>
        <p:blipFill>
          <a:blip r:embed="rId2"/>
          <a:stretch>
            <a:fillRect/>
          </a:stretch>
        </p:blipFill>
        <p:spPr>
          <a:xfrm>
            <a:off x="803189" y="0"/>
            <a:ext cx="5386969" cy="6858000"/>
          </a:xfrm>
          <a:prstGeom prst="rect">
            <a:avLst/>
          </a:prstGeom>
        </p:spPr>
      </p:pic>
    </p:spTree>
    <p:extLst>
      <p:ext uri="{BB962C8B-B14F-4D97-AF65-F5344CB8AC3E}">
        <p14:creationId xmlns:p14="http://schemas.microsoft.com/office/powerpoint/2010/main" val="2999070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313579" y="5894172"/>
            <a:ext cx="7127013"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Spirit of the Dead Watching</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Paul Gauguin, 1892</a:t>
            </a:r>
          </a:p>
          <a:p>
            <a:r>
              <a:rPr lang="en-US" sz="4300" dirty="0">
                <a:latin typeface="Times New Roman" panose="02020603050405020304" pitchFamily="18" charset="0"/>
                <a:cs typeface="Times New Roman" panose="02020603050405020304" pitchFamily="18" charset="0"/>
              </a:rPr>
              <a:t>Albright-Knox Art Gallery, Buffalo, NY</a:t>
            </a:r>
          </a:p>
          <a:p>
            <a:endParaRPr lang="en-US" dirty="0"/>
          </a:p>
        </p:txBody>
      </p:sp>
      <p:pic>
        <p:nvPicPr>
          <p:cNvPr id="4" name="Picture 3" descr="118. gauguin.spirit-dead-watching 1892.jpg">
            <a:extLst>
              <a:ext uri="{FF2B5EF4-FFF2-40B4-BE49-F238E27FC236}">
                <a16:creationId xmlns:a16="http://schemas.microsoft.com/office/drawing/2014/main" id="{F7432E22-01B2-4845-9A0A-A3AFF1077B89}"/>
              </a:ext>
            </a:extLst>
          </p:cNvPr>
          <p:cNvPicPr>
            <a:picLocks noChangeAspect="1"/>
          </p:cNvPicPr>
          <p:nvPr/>
        </p:nvPicPr>
        <p:blipFill>
          <a:blip r:embed="rId2"/>
          <a:stretch>
            <a:fillRect/>
          </a:stretch>
        </p:blipFill>
        <p:spPr>
          <a:xfrm>
            <a:off x="2313580" y="164070"/>
            <a:ext cx="7127013" cy="5594705"/>
          </a:xfrm>
          <a:prstGeom prst="rect">
            <a:avLst/>
          </a:prstGeom>
        </p:spPr>
      </p:pic>
    </p:spTree>
    <p:extLst>
      <p:ext uri="{BB962C8B-B14F-4D97-AF65-F5344CB8AC3E}">
        <p14:creationId xmlns:p14="http://schemas.microsoft.com/office/powerpoint/2010/main" val="774011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1841157" y="5894172"/>
            <a:ext cx="4955060"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Self-Portrait</a:t>
            </a:r>
            <a:r>
              <a:rPr lang="en-US" sz="43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Vincent Van Gogh, 1889</a:t>
            </a:r>
          </a:p>
          <a:p>
            <a:r>
              <a:rPr lang="en-US" sz="4300" dirty="0">
                <a:latin typeface="Times New Roman" panose="02020603050405020304" pitchFamily="18" charset="0"/>
                <a:cs typeface="Times New Roman" panose="02020603050405020304" pitchFamily="18" charset="0"/>
              </a:rPr>
              <a:t>Van Gogh Museum, Amsterdam</a:t>
            </a:r>
          </a:p>
          <a:p>
            <a:endParaRPr lang="en-US" dirty="0"/>
          </a:p>
        </p:txBody>
      </p:sp>
      <p:pic>
        <p:nvPicPr>
          <p:cNvPr id="4" name="Picture 3" descr="A picture containing outdoor&#10;&#10;Description automatically generated">
            <a:extLst>
              <a:ext uri="{FF2B5EF4-FFF2-40B4-BE49-F238E27FC236}">
                <a16:creationId xmlns:a16="http://schemas.microsoft.com/office/drawing/2014/main" id="{78C9E218-4B72-0B4E-AC50-EF1FB4CBDB24}"/>
              </a:ext>
            </a:extLst>
          </p:cNvPr>
          <p:cNvPicPr>
            <a:picLocks noChangeAspect="1"/>
          </p:cNvPicPr>
          <p:nvPr/>
        </p:nvPicPr>
        <p:blipFill>
          <a:blip r:embed="rId2"/>
          <a:stretch>
            <a:fillRect/>
          </a:stretch>
        </p:blipFill>
        <p:spPr>
          <a:xfrm>
            <a:off x="6940377" y="0"/>
            <a:ext cx="5251623" cy="6911462"/>
          </a:xfrm>
          <a:prstGeom prst="rect">
            <a:avLst/>
          </a:prstGeom>
        </p:spPr>
      </p:pic>
    </p:spTree>
    <p:extLst>
      <p:ext uri="{BB962C8B-B14F-4D97-AF65-F5344CB8AC3E}">
        <p14:creationId xmlns:p14="http://schemas.microsoft.com/office/powerpoint/2010/main" val="1368263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550232" y="5894172"/>
            <a:ext cx="3641767"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Stary Night</a:t>
            </a:r>
            <a:r>
              <a:rPr lang="en-US" sz="5500" dirty="0">
                <a:latin typeface="Times New Roman" panose="02020603050405020304" pitchFamily="18" charset="0"/>
                <a:cs typeface="Times New Roman" panose="02020603050405020304" pitchFamily="18" charset="0"/>
              </a:rPr>
              <a:t> </a:t>
            </a:r>
          </a:p>
          <a:p>
            <a:r>
              <a:rPr lang="en-US" sz="4300" dirty="0">
                <a:latin typeface="Times New Roman" panose="02020603050405020304" pitchFamily="18" charset="0"/>
                <a:cs typeface="Times New Roman" panose="02020603050405020304" pitchFamily="18" charset="0"/>
              </a:rPr>
              <a:t>Oil on canvas, Vincent Van Gogh, 1863</a:t>
            </a:r>
          </a:p>
          <a:p>
            <a:r>
              <a:rPr lang="en-US" sz="4300" dirty="0">
                <a:latin typeface="Times New Roman" panose="02020603050405020304" pitchFamily="18" charset="0"/>
                <a:cs typeface="Times New Roman" panose="02020603050405020304" pitchFamily="18" charset="0"/>
              </a:rPr>
              <a:t>The Museum of Modern Art, New York</a:t>
            </a:r>
          </a:p>
          <a:p>
            <a:endParaRPr lang="en-US" dirty="0"/>
          </a:p>
        </p:txBody>
      </p:sp>
      <p:pic>
        <p:nvPicPr>
          <p:cNvPr id="4" name="Content Placeholder 6" descr="A picture containing animal, yellow, outdoor, water&#10;&#10;Description automatically generated">
            <a:extLst>
              <a:ext uri="{FF2B5EF4-FFF2-40B4-BE49-F238E27FC236}">
                <a16:creationId xmlns:a16="http://schemas.microsoft.com/office/drawing/2014/main" id="{CEDA0000-20FB-FA4A-80DE-1F5FE94E2C93}"/>
              </a:ext>
            </a:extLst>
          </p:cNvPr>
          <p:cNvPicPr>
            <a:picLocks noChangeAspect="1"/>
          </p:cNvPicPr>
          <p:nvPr/>
        </p:nvPicPr>
        <p:blipFill>
          <a:blip r:embed="rId2"/>
          <a:stretch>
            <a:fillRect/>
          </a:stretch>
        </p:blipFill>
        <p:spPr>
          <a:xfrm>
            <a:off x="0" y="0"/>
            <a:ext cx="8550233" cy="6858000"/>
          </a:xfrm>
          <a:prstGeom prst="rect">
            <a:avLst/>
          </a:prstGeom>
        </p:spPr>
      </p:pic>
    </p:spTree>
    <p:extLst>
      <p:ext uri="{BB962C8B-B14F-4D97-AF65-F5344CB8AC3E}">
        <p14:creationId xmlns:p14="http://schemas.microsoft.com/office/powerpoint/2010/main" val="2524082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0" y="5894172"/>
            <a:ext cx="12191999"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Wheat Field with Crows</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Vincent Van Gogh, 1890</a:t>
            </a:r>
          </a:p>
          <a:p>
            <a:r>
              <a:rPr lang="en-US" sz="4300" dirty="0">
                <a:latin typeface="Times New Roman" panose="02020603050405020304" pitchFamily="18" charset="0"/>
                <a:cs typeface="Times New Roman" panose="02020603050405020304" pitchFamily="18" charset="0"/>
              </a:rPr>
              <a:t>Van Gogh Museum, Amsterdam</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Content Placeholder 4">
            <a:extLst>
              <a:ext uri="{FF2B5EF4-FFF2-40B4-BE49-F238E27FC236}">
                <a16:creationId xmlns:a16="http://schemas.microsoft.com/office/drawing/2014/main" id="{BA87C0F3-3859-7548-BEBC-587EDA6523F1}"/>
              </a:ext>
            </a:extLst>
          </p:cNvPr>
          <p:cNvPicPr>
            <a:picLocks noChangeAspect="1"/>
          </p:cNvPicPr>
          <p:nvPr/>
        </p:nvPicPr>
        <p:blipFill rotWithShape="1">
          <a:blip r:embed="rId2"/>
          <a:srcRect t="6480" b="1316"/>
          <a:stretch/>
        </p:blipFill>
        <p:spPr>
          <a:xfrm>
            <a:off x="20" y="347990"/>
            <a:ext cx="12191980" cy="5395902"/>
          </a:xfrm>
          <a:prstGeom prst="rect">
            <a:avLst/>
          </a:prstGeom>
        </p:spPr>
      </p:pic>
    </p:spTree>
    <p:extLst>
      <p:ext uri="{BB962C8B-B14F-4D97-AF65-F5344CB8AC3E}">
        <p14:creationId xmlns:p14="http://schemas.microsoft.com/office/powerpoint/2010/main" val="3395629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347163" y="5894172"/>
            <a:ext cx="3844835"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Apples, Peaches, Pears, and Grapes</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Paul Cézanne, 1879-80</a:t>
            </a:r>
          </a:p>
          <a:p>
            <a:r>
              <a:rPr lang="en-US" sz="4300" dirty="0">
                <a:latin typeface="Times New Roman" panose="02020603050405020304" pitchFamily="18" charset="0"/>
                <a:cs typeface="Times New Roman" panose="02020603050405020304" pitchFamily="18" charset="0"/>
              </a:rPr>
              <a:t>The Hermitage, St. Petersburg</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5" name="Picture 4" descr="cezanne.appg.jpg">
            <a:extLst>
              <a:ext uri="{FF2B5EF4-FFF2-40B4-BE49-F238E27FC236}">
                <a16:creationId xmlns:a16="http://schemas.microsoft.com/office/drawing/2014/main" id="{5A58111B-02D6-674B-885B-4736618B180A}"/>
              </a:ext>
            </a:extLst>
          </p:cNvPr>
          <p:cNvPicPr>
            <a:picLocks noChangeAspect="1"/>
          </p:cNvPicPr>
          <p:nvPr/>
        </p:nvPicPr>
        <p:blipFill>
          <a:blip r:embed="rId2"/>
          <a:stretch>
            <a:fillRect/>
          </a:stretch>
        </p:blipFill>
        <p:spPr>
          <a:xfrm>
            <a:off x="0" y="0"/>
            <a:ext cx="8347164" cy="6858000"/>
          </a:xfrm>
          <a:prstGeom prst="rect">
            <a:avLst/>
          </a:prstGeom>
        </p:spPr>
      </p:pic>
    </p:spTree>
    <p:extLst>
      <p:ext uri="{BB962C8B-B14F-4D97-AF65-F5344CB8AC3E}">
        <p14:creationId xmlns:p14="http://schemas.microsoft.com/office/powerpoint/2010/main" val="3423891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629197" y="5894172"/>
            <a:ext cx="3562801"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Mont Sainte-Victoire </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Paul Cézanne, 1885</a:t>
            </a:r>
          </a:p>
          <a:p>
            <a:r>
              <a:rPr lang="en-US" sz="4300" dirty="0">
                <a:latin typeface="Times New Roman" panose="02020603050405020304" pitchFamily="18" charset="0"/>
                <a:cs typeface="Times New Roman" panose="02020603050405020304" pitchFamily="18" charset="0"/>
              </a:rPr>
              <a:t>The Barnes Foundation, Merion, Pennsylvania</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mtsv11.jpg">
            <a:extLst>
              <a:ext uri="{FF2B5EF4-FFF2-40B4-BE49-F238E27FC236}">
                <a16:creationId xmlns:a16="http://schemas.microsoft.com/office/drawing/2014/main" id="{FE2D608B-EBBF-CD43-984A-E7C253E9EA28}"/>
              </a:ext>
            </a:extLst>
          </p:cNvPr>
          <p:cNvPicPr>
            <a:picLocks noChangeAspect="1"/>
          </p:cNvPicPr>
          <p:nvPr/>
        </p:nvPicPr>
        <p:blipFill>
          <a:blip r:embed="rId2"/>
          <a:stretch>
            <a:fillRect/>
          </a:stretch>
        </p:blipFill>
        <p:spPr>
          <a:xfrm>
            <a:off x="-99947" y="0"/>
            <a:ext cx="8729144" cy="6858000"/>
          </a:xfrm>
          <a:prstGeom prst="rect">
            <a:avLst/>
          </a:prstGeom>
        </p:spPr>
      </p:pic>
    </p:spTree>
    <p:extLst>
      <p:ext uri="{BB962C8B-B14F-4D97-AF65-F5344CB8AC3E}">
        <p14:creationId xmlns:p14="http://schemas.microsoft.com/office/powerpoint/2010/main" val="2295437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896441" y="5894172"/>
            <a:ext cx="3295557"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Chateau Noir</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Paul Cézanne, 1904</a:t>
            </a:r>
          </a:p>
          <a:p>
            <a:r>
              <a:rPr lang="en-US" sz="4300" dirty="0">
                <a:latin typeface="Times New Roman" panose="02020603050405020304" pitchFamily="18" charset="0"/>
                <a:cs typeface="Times New Roman" panose="02020603050405020304" pitchFamily="18" charset="0"/>
              </a:rPr>
              <a:t>National Gallery of Art, Washington</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chateau2.jpg">
            <a:extLst>
              <a:ext uri="{FF2B5EF4-FFF2-40B4-BE49-F238E27FC236}">
                <a16:creationId xmlns:a16="http://schemas.microsoft.com/office/drawing/2014/main" id="{E541141D-2D04-614D-8B92-4C661FB7DA97}"/>
              </a:ext>
            </a:extLst>
          </p:cNvPr>
          <p:cNvPicPr>
            <a:picLocks noChangeAspect="1"/>
          </p:cNvPicPr>
          <p:nvPr/>
        </p:nvPicPr>
        <p:blipFill>
          <a:blip r:embed="rId2"/>
          <a:stretch>
            <a:fillRect/>
          </a:stretch>
        </p:blipFill>
        <p:spPr>
          <a:xfrm>
            <a:off x="0" y="-55606"/>
            <a:ext cx="8896441" cy="6913605"/>
          </a:xfrm>
          <a:prstGeom prst="rect">
            <a:avLst/>
          </a:prstGeom>
        </p:spPr>
      </p:pic>
    </p:spTree>
    <p:extLst>
      <p:ext uri="{BB962C8B-B14F-4D97-AF65-F5344CB8AC3E}">
        <p14:creationId xmlns:p14="http://schemas.microsoft.com/office/powerpoint/2010/main" val="461130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1584266" y="6005384"/>
            <a:ext cx="7769799" cy="744151"/>
          </a:xfrm>
        </p:spPr>
        <p:txBody>
          <a:bodyPr>
            <a:normAutofit fontScale="25000" lnSpcReduction="20000"/>
          </a:bodyPr>
          <a:lstStyle/>
          <a:p>
            <a:r>
              <a:rPr lang="en-US" sz="5500" i="1" dirty="0">
                <a:latin typeface="Times New Roman" panose="02020603050405020304" pitchFamily="18" charset="0"/>
                <a:cs typeface="Times New Roman" panose="02020603050405020304" pitchFamily="18" charset="0"/>
              </a:rPr>
              <a:t>A Dance at the Moulin-Rouge</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Henri de Toulouse-Lautrec, 189-90</a:t>
            </a:r>
          </a:p>
          <a:p>
            <a:r>
              <a:rPr lang="en-US" sz="4300" dirty="0">
                <a:latin typeface="Times New Roman" panose="02020603050405020304" pitchFamily="18" charset="0"/>
                <a:cs typeface="Times New Roman" panose="02020603050405020304" pitchFamily="18" charset="0"/>
              </a:rPr>
              <a:t>Philadelphia Museum of Art, Philadelphia</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5" name="Picture 4" descr="A group of people in a room&#10;&#10;Description automatically generated">
            <a:extLst>
              <a:ext uri="{FF2B5EF4-FFF2-40B4-BE49-F238E27FC236}">
                <a16:creationId xmlns:a16="http://schemas.microsoft.com/office/drawing/2014/main" id="{4707F98F-A1F2-0345-AC9C-4773C77DA774}"/>
              </a:ext>
            </a:extLst>
          </p:cNvPr>
          <p:cNvPicPr>
            <a:picLocks noChangeAspect="1"/>
          </p:cNvPicPr>
          <p:nvPr/>
        </p:nvPicPr>
        <p:blipFill>
          <a:blip r:embed="rId2"/>
          <a:stretch>
            <a:fillRect/>
          </a:stretch>
        </p:blipFill>
        <p:spPr>
          <a:xfrm>
            <a:off x="1584266" y="0"/>
            <a:ext cx="7769799" cy="5905189"/>
          </a:xfrm>
          <a:prstGeom prst="rect">
            <a:avLst/>
          </a:prstGeom>
        </p:spPr>
      </p:pic>
    </p:spTree>
    <p:extLst>
      <p:ext uri="{BB962C8B-B14F-4D97-AF65-F5344CB8AC3E}">
        <p14:creationId xmlns:p14="http://schemas.microsoft.com/office/powerpoint/2010/main" val="2974631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977978" y="5894172"/>
            <a:ext cx="3521675"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The Muses or In the Park</a:t>
            </a:r>
          </a:p>
          <a:p>
            <a:r>
              <a:rPr lang="en-US" sz="4300" dirty="0">
                <a:latin typeface="Times New Roman" panose="02020603050405020304" pitchFamily="18" charset="0"/>
                <a:cs typeface="Times New Roman" panose="02020603050405020304" pitchFamily="18" charset="0"/>
              </a:rPr>
              <a:t>Oil on canvas, Maurice Denis, 1893</a:t>
            </a:r>
          </a:p>
          <a:p>
            <a:r>
              <a:rPr lang="en-US" sz="4300" dirty="0" err="1">
                <a:latin typeface="Times New Roman" panose="02020603050405020304" pitchFamily="18" charset="0"/>
                <a:cs typeface="Times New Roman" panose="02020603050405020304" pitchFamily="18" charset="0"/>
              </a:rPr>
              <a:t>Musée</a:t>
            </a:r>
            <a:r>
              <a:rPr lang="en-US" sz="4300" dirty="0">
                <a:latin typeface="Times New Roman" panose="02020603050405020304" pitchFamily="18" charset="0"/>
                <a:cs typeface="Times New Roman" panose="02020603050405020304" pitchFamily="18" charset="0"/>
              </a:rPr>
              <a:t> d'Orsay, Paris</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sp>
        <p:nvSpPr>
          <p:cNvPr id="8" name="Title 1">
            <a:extLst>
              <a:ext uri="{FF2B5EF4-FFF2-40B4-BE49-F238E27FC236}">
                <a16:creationId xmlns:a16="http://schemas.microsoft.com/office/drawing/2014/main" id="{985B5422-B31C-0448-A5C7-EE89258B3935}"/>
              </a:ext>
            </a:extLst>
          </p:cNvPr>
          <p:cNvSpPr>
            <a:spLocks noGrp="1"/>
          </p:cNvSpPr>
          <p:nvPr>
            <p:ph type="ctrTitle"/>
          </p:nvPr>
        </p:nvSpPr>
        <p:spPr>
          <a:xfrm>
            <a:off x="98854" y="827903"/>
            <a:ext cx="4460789" cy="1309816"/>
          </a:xfrm>
        </p:spPr>
        <p:txBody>
          <a:bodyPr>
            <a:noAutofit/>
          </a:bodyPr>
          <a:lstStyle/>
          <a:p>
            <a:r>
              <a:rPr lang="en-US" sz="4400" b="1" dirty="0">
                <a:latin typeface="Modern No. 20" panose="02070704070505020303" pitchFamily="18" charset="77"/>
              </a:rPr>
              <a:t>Symbolism</a:t>
            </a:r>
          </a:p>
        </p:txBody>
      </p:sp>
      <p:pic>
        <p:nvPicPr>
          <p:cNvPr id="4" name="Picture 3" descr="A picture containing indoor, sitting, table, group&#10;&#10;Description automatically generated">
            <a:extLst>
              <a:ext uri="{FF2B5EF4-FFF2-40B4-BE49-F238E27FC236}">
                <a16:creationId xmlns:a16="http://schemas.microsoft.com/office/drawing/2014/main" id="{B19E9A42-A52E-8349-8EF4-D46C2B5D7294}"/>
              </a:ext>
            </a:extLst>
          </p:cNvPr>
          <p:cNvPicPr>
            <a:picLocks noChangeAspect="1"/>
          </p:cNvPicPr>
          <p:nvPr/>
        </p:nvPicPr>
        <p:blipFill>
          <a:blip r:embed="rId2"/>
          <a:stretch>
            <a:fillRect/>
          </a:stretch>
        </p:blipFill>
        <p:spPr>
          <a:xfrm>
            <a:off x="6792099" y="0"/>
            <a:ext cx="5413248" cy="6858000"/>
          </a:xfrm>
          <a:prstGeom prst="rect">
            <a:avLst/>
          </a:prstGeom>
        </p:spPr>
      </p:pic>
    </p:spTree>
    <p:extLst>
      <p:ext uri="{BB962C8B-B14F-4D97-AF65-F5344CB8AC3E}">
        <p14:creationId xmlns:p14="http://schemas.microsoft.com/office/powerpoint/2010/main" val="166261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E3DF-4A4D-5649-A46E-C159E32CAEB0}"/>
              </a:ext>
            </a:extLst>
          </p:cNvPr>
          <p:cNvSpPr>
            <a:spLocks noGrp="1"/>
          </p:cNvSpPr>
          <p:nvPr>
            <p:ph type="ctrTitle"/>
          </p:nvPr>
        </p:nvSpPr>
        <p:spPr>
          <a:xfrm>
            <a:off x="370703" y="308113"/>
            <a:ext cx="10812162" cy="834887"/>
          </a:xfrm>
        </p:spPr>
        <p:txBody>
          <a:bodyPr>
            <a:noAutofit/>
          </a:bodyPr>
          <a:lstStyle/>
          <a:p>
            <a:br>
              <a:rPr lang="en-US" sz="4000" dirty="0">
                <a:latin typeface="Times New Roman" panose="02020603050405020304" pitchFamily="18" charset="0"/>
                <a:cs typeface="Times New Roman" panose="02020603050405020304" pitchFamily="18" charset="0"/>
              </a:rPr>
            </a:br>
            <a:r>
              <a:rPr lang="en-US" sz="4000" b="1" dirty="0">
                <a:latin typeface="Engravers MT" panose="02090707080505020304" pitchFamily="18" charset="77"/>
                <a:cs typeface="Times New Roman" panose="02020603050405020304" pitchFamily="18" charset="0"/>
              </a:rPr>
              <a:t>Plato’s Beds</a:t>
            </a:r>
          </a:p>
        </p:txBody>
      </p:sp>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606287" y="5973417"/>
            <a:ext cx="3925956" cy="576470"/>
          </a:xfrm>
        </p:spPr>
        <p:txBody>
          <a:bodyPr>
            <a:normAutofit lnSpcReduction="10000"/>
          </a:bodyPr>
          <a:lstStyle/>
          <a:p>
            <a:r>
              <a:rPr lang="en-US" sz="1400" i="1" dirty="0">
                <a:latin typeface="Times New Roman" panose="02020603050405020304" pitchFamily="18" charset="0"/>
                <a:cs typeface="Times New Roman" panose="02020603050405020304" pitchFamily="18" charset="0"/>
              </a:rPr>
              <a:t>Bedroom at Arles</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Oil on canvas, Vincent Van Gogh, 1888</a:t>
            </a:r>
          </a:p>
        </p:txBody>
      </p:sp>
      <p:sp>
        <p:nvSpPr>
          <p:cNvPr id="9" name="Subtitle 2">
            <a:extLst>
              <a:ext uri="{FF2B5EF4-FFF2-40B4-BE49-F238E27FC236}">
                <a16:creationId xmlns:a16="http://schemas.microsoft.com/office/drawing/2014/main" id="{12997E20-2829-A440-8059-FCB9B6E6C16F}"/>
              </a:ext>
            </a:extLst>
          </p:cNvPr>
          <p:cNvSpPr txBox="1">
            <a:spLocks/>
          </p:cNvSpPr>
          <p:nvPr/>
        </p:nvSpPr>
        <p:spPr>
          <a:xfrm>
            <a:off x="8915399" y="1282148"/>
            <a:ext cx="2774161" cy="110324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u="sng" dirty="0">
                <a:latin typeface="Times New Roman" panose="02020603050405020304" pitchFamily="18" charset="0"/>
                <a:cs typeface="Times New Roman" panose="02020603050405020304" pitchFamily="18" charset="0"/>
              </a:rPr>
              <a:t>Form or Idea of Bed </a:t>
            </a:r>
          </a:p>
          <a:p>
            <a:r>
              <a:rPr lang="en-US" sz="1800" dirty="0">
                <a:latin typeface="Times New Roman" panose="02020603050405020304" pitchFamily="18" charset="0"/>
                <a:cs typeface="Times New Roman" panose="02020603050405020304" pitchFamily="18" charset="0"/>
              </a:rPr>
              <a:t>Eternal</a:t>
            </a:r>
          </a:p>
          <a:p>
            <a:r>
              <a:rPr lang="en-US" sz="1800" dirty="0">
                <a:latin typeface="Times New Roman" panose="02020603050405020304" pitchFamily="18" charset="0"/>
                <a:cs typeface="Times New Roman" panose="02020603050405020304" pitchFamily="18" charset="0"/>
              </a:rPr>
              <a:t>Universal</a:t>
            </a:r>
          </a:p>
        </p:txBody>
      </p:sp>
      <p:pic>
        <p:nvPicPr>
          <p:cNvPr id="6" name="Content Placeholder 4" descr="A picture containing floor, indoor, chair, table&#10;&#10;Description automatically generated">
            <a:extLst>
              <a:ext uri="{FF2B5EF4-FFF2-40B4-BE49-F238E27FC236}">
                <a16:creationId xmlns:a16="http://schemas.microsoft.com/office/drawing/2014/main" id="{6CF51E2A-9789-3C46-8E11-987080BD07C7}"/>
              </a:ext>
            </a:extLst>
          </p:cNvPr>
          <p:cNvPicPr>
            <a:picLocks noChangeAspect="1"/>
          </p:cNvPicPr>
          <p:nvPr/>
        </p:nvPicPr>
        <p:blipFill>
          <a:blip r:embed="rId2"/>
          <a:stretch>
            <a:fillRect/>
          </a:stretch>
        </p:blipFill>
        <p:spPr>
          <a:xfrm>
            <a:off x="502439" y="2967892"/>
            <a:ext cx="3582543" cy="2820877"/>
          </a:xfrm>
          <a:prstGeom prst="rect">
            <a:avLst/>
          </a:prstGeom>
        </p:spPr>
      </p:pic>
      <p:sp>
        <p:nvSpPr>
          <p:cNvPr id="4" name="TextBox 3">
            <a:extLst>
              <a:ext uri="{FF2B5EF4-FFF2-40B4-BE49-F238E27FC236}">
                <a16:creationId xmlns:a16="http://schemas.microsoft.com/office/drawing/2014/main" id="{523B1829-1F2A-8F49-B32E-943EBB3F0A5E}"/>
              </a:ext>
            </a:extLst>
          </p:cNvPr>
          <p:cNvSpPr txBox="1"/>
          <p:nvPr/>
        </p:nvSpPr>
        <p:spPr>
          <a:xfrm>
            <a:off x="502439" y="2136913"/>
            <a:ext cx="2797353" cy="646331"/>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Painting of a Bed</a:t>
            </a:r>
          </a:p>
          <a:p>
            <a:r>
              <a:rPr lang="en-US" i="1" dirty="0">
                <a:latin typeface="Times New Roman" panose="02020603050405020304" pitchFamily="18" charset="0"/>
                <a:cs typeface="Times New Roman" panose="02020603050405020304" pitchFamily="18" charset="0"/>
              </a:rPr>
              <a:t>Poor copy of a poor copy</a:t>
            </a:r>
          </a:p>
        </p:txBody>
      </p:sp>
      <p:pic>
        <p:nvPicPr>
          <p:cNvPr id="11" name="Picture 10" descr="A living room filled with furniture and a large window&#10;&#10;Description automatically generated">
            <a:extLst>
              <a:ext uri="{FF2B5EF4-FFF2-40B4-BE49-F238E27FC236}">
                <a16:creationId xmlns:a16="http://schemas.microsoft.com/office/drawing/2014/main" id="{769FDCC7-5610-8747-A835-CC0C737C5D3E}"/>
              </a:ext>
            </a:extLst>
          </p:cNvPr>
          <p:cNvPicPr>
            <a:picLocks noChangeAspect="1"/>
          </p:cNvPicPr>
          <p:nvPr/>
        </p:nvPicPr>
        <p:blipFill>
          <a:blip r:embed="rId3"/>
          <a:stretch>
            <a:fillRect/>
          </a:stretch>
        </p:blipFill>
        <p:spPr>
          <a:xfrm>
            <a:off x="4624436" y="2537790"/>
            <a:ext cx="3582544" cy="2686908"/>
          </a:xfrm>
          <a:prstGeom prst="rect">
            <a:avLst/>
          </a:prstGeom>
        </p:spPr>
      </p:pic>
      <p:sp>
        <p:nvSpPr>
          <p:cNvPr id="13" name="Subtitle 2">
            <a:extLst>
              <a:ext uri="{FF2B5EF4-FFF2-40B4-BE49-F238E27FC236}">
                <a16:creationId xmlns:a16="http://schemas.microsoft.com/office/drawing/2014/main" id="{031DC5F8-1BA6-C845-A0E6-7FE099620E6F}"/>
              </a:ext>
            </a:extLst>
          </p:cNvPr>
          <p:cNvSpPr txBox="1">
            <a:spLocks/>
          </p:cNvSpPr>
          <p:nvPr/>
        </p:nvSpPr>
        <p:spPr>
          <a:xfrm>
            <a:off x="4532243" y="1434548"/>
            <a:ext cx="3766931" cy="110324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u="sng" dirty="0">
                <a:latin typeface="Times New Roman" panose="02020603050405020304" pitchFamily="18" charset="0"/>
                <a:cs typeface="Times New Roman" panose="02020603050405020304" pitchFamily="18" charset="0"/>
              </a:rPr>
              <a:t>Physical Bed</a:t>
            </a:r>
          </a:p>
          <a:p>
            <a:r>
              <a:rPr lang="en-US" sz="1800" dirty="0">
                <a:latin typeface="Times New Roman" panose="02020603050405020304" pitchFamily="18" charset="0"/>
                <a:cs typeface="Times New Roman" panose="02020603050405020304" pitchFamily="18" charset="0"/>
              </a:rPr>
              <a:t>Ephemeral/Particular</a:t>
            </a:r>
          </a:p>
          <a:p>
            <a:r>
              <a:rPr lang="en-US" sz="1800" dirty="0">
                <a:latin typeface="Times New Roman" panose="02020603050405020304" pitchFamily="18" charset="0"/>
                <a:cs typeface="Times New Roman" panose="02020603050405020304" pitchFamily="18" charset="0"/>
              </a:rPr>
              <a:t>Poor copy of the Form of Bed</a:t>
            </a:r>
          </a:p>
        </p:txBody>
      </p:sp>
      <p:sp>
        <p:nvSpPr>
          <p:cNvPr id="14" name="TextBox 13">
            <a:extLst>
              <a:ext uri="{FF2B5EF4-FFF2-40B4-BE49-F238E27FC236}">
                <a16:creationId xmlns:a16="http://schemas.microsoft.com/office/drawing/2014/main" id="{E930A4C1-BCA6-2E41-B9BC-C1C3CFFDEBC9}"/>
              </a:ext>
            </a:extLst>
          </p:cNvPr>
          <p:cNvSpPr txBox="1"/>
          <p:nvPr/>
        </p:nvSpPr>
        <p:spPr>
          <a:xfrm>
            <a:off x="5128591" y="5387009"/>
            <a:ext cx="198592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 bedroom in Arles</a:t>
            </a:r>
          </a:p>
        </p:txBody>
      </p:sp>
    </p:spTree>
    <p:extLst>
      <p:ext uri="{BB962C8B-B14F-4D97-AF65-F5344CB8AC3E}">
        <p14:creationId xmlns:p14="http://schemas.microsoft.com/office/powerpoint/2010/main" val="367675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977978" y="5894172"/>
            <a:ext cx="3521675" cy="855363"/>
          </a:xfrm>
        </p:spPr>
        <p:txBody>
          <a:bodyPr>
            <a:normAutofit fontScale="32500" lnSpcReduction="20000"/>
          </a:bodyPr>
          <a:lstStyle/>
          <a:p>
            <a:r>
              <a:rPr lang="en-US" sz="4300" i="1" dirty="0">
                <a:latin typeface="Times New Roman" panose="02020603050405020304" pitchFamily="18" charset="0"/>
                <a:cs typeface="Times New Roman" panose="02020603050405020304" pitchFamily="18" charset="0"/>
              </a:rPr>
              <a:t>The Talisman</a:t>
            </a:r>
          </a:p>
          <a:p>
            <a:r>
              <a:rPr lang="en-US" sz="4300" dirty="0">
                <a:latin typeface="Times New Roman" panose="02020603050405020304" pitchFamily="18" charset="0"/>
                <a:cs typeface="Times New Roman" panose="02020603050405020304" pitchFamily="18" charset="0"/>
              </a:rPr>
              <a:t>Oil on canvas, Paul </a:t>
            </a:r>
            <a:r>
              <a:rPr lang="en-US" sz="4300" dirty="0" err="1">
                <a:latin typeface="Times New Roman" panose="02020603050405020304" pitchFamily="18" charset="0"/>
                <a:cs typeface="Times New Roman" panose="02020603050405020304" pitchFamily="18" charset="0"/>
              </a:rPr>
              <a:t>Sérusier</a:t>
            </a:r>
            <a:r>
              <a:rPr lang="en-US" sz="4300" dirty="0">
                <a:latin typeface="Times New Roman" panose="02020603050405020304" pitchFamily="18" charset="0"/>
                <a:cs typeface="Times New Roman" panose="02020603050405020304" pitchFamily="18" charset="0"/>
              </a:rPr>
              <a:t>, 1888</a:t>
            </a:r>
          </a:p>
          <a:p>
            <a:r>
              <a:rPr lang="en-US" sz="4300" dirty="0" err="1">
                <a:latin typeface="Times New Roman" panose="02020603050405020304" pitchFamily="18" charset="0"/>
                <a:cs typeface="Times New Roman" panose="02020603050405020304" pitchFamily="18" charset="0"/>
              </a:rPr>
              <a:t>Musée</a:t>
            </a:r>
            <a:r>
              <a:rPr lang="en-US" sz="4300" dirty="0">
                <a:latin typeface="Times New Roman" panose="02020603050405020304" pitchFamily="18" charset="0"/>
                <a:cs typeface="Times New Roman" panose="02020603050405020304" pitchFamily="18" charset="0"/>
              </a:rPr>
              <a:t> d'Orsay, Paris</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7" name="Picture 6" descr="A painting on the wall&#10;&#10;Description automatically generated">
            <a:extLst>
              <a:ext uri="{FF2B5EF4-FFF2-40B4-BE49-F238E27FC236}">
                <a16:creationId xmlns:a16="http://schemas.microsoft.com/office/drawing/2014/main" id="{3CDF38FE-C486-554A-9545-1839C3F42827}"/>
              </a:ext>
            </a:extLst>
          </p:cNvPr>
          <p:cNvPicPr>
            <a:picLocks noChangeAspect="1"/>
          </p:cNvPicPr>
          <p:nvPr/>
        </p:nvPicPr>
        <p:blipFill>
          <a:blip r:embed="rId2"/>
          <a:stretch>
            <a:fillRect/>
          </a:stretch>
        </p:blipFill>
        <p:spPr>
          <a:xfrm>
            <a:off x="6852438" y="0"/>
            <a:ext cx="5339562" cy="6858000"/>
          </a:xfrm>
          <a:prstGeom prst="rect">
            <a:avLst/>
          </a:prstGeom>
        </p:spPr>
      </p:pic>
    </p:spTree>
    <p:extLst>
      <p:ext uri="{BB962C8B-B14F-4D97-AF65-F5344CB8AC3E}">
        <p14:creationId xmlns:p14="http://schemas.microsoft.com/office/powerpoint/2010/main" val="2265673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5844747" y="5894172"/>
            <a:ext cx="4473145"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The Cyclops</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a:t>
            </a:r>
            <a:r>
              <a:rPr lang="en-US" sz="4300" dirty="0" err="1">
                <a:latin typeface="Times New Roman" panose="02020603050405020304" pitchFamily="18" charset="0"/>
                <a:cs typeface="Times New Roman" panose="02020603050405020304" pitchFamily="18" charset="0"/>
              </a:rPr>
              <a:t>Odilon</a:t>
            </a:r>
            <a:r>
              <a:rPr lang="en-US" sz="4300" dirty="0">
                <a:latin typeface="Times New Roman" panose="02020603050405020304" pitchFamily="18" charset="0"/>
                <a:cs typeface="Times New Roman" panose="02020603050405020304" pitchFamily="18" charset="0"/>
              </a:rPr>
              <a:t> Redon, 1914</a:t>
            </a:r>
          </a:p>
          <a:p>
            <a:r>
              <a:rPr lang="en-US" sz="4300" dirty="0">
                <a:latin typeface="Times New Roman" panose="02020603050405020304" pitchFamily="18" charset="0"/>
                <a:cs typeface="Times New Roman" panose="02020603050405020304" pitchFamily="18" charset="0"/>
              </a:rPr>
              <a:t>Museum </a:t>
            </a:r>
            <a:r>
              <a:rPr lang="en-US" sz="4300" dirty="0" err="1">
                <a:latin typeface="Times New Roman" panose="02020603050405020304" pitchFamily="18" charset="0"/>
                <a:cs typeface="Times New Roman" panose="02020603050405020304" pitchFamily="18" charset="0"/>
              </a:rPr>
              <a:t>Kroller</a:t>
            </a:r>
            <a:r>
              <a:rPr lang="en-US" sz="4300" dirty="0">
                <a:latin typeface="Times New Roman" panose="02020603050405020304" pitchFamily="18" charset="0"/>
                <a:cs typeface="Times New Roman" panose="02020603050405020304" pitchFamily="18" charset="0"/>
              </a:rPr>
              <a:t>-Mueller, </a:t>
            </a:r>
            <a:r>
              <a:rPr lang="en-US" sz="4300" dirty="0" err="1">
                <a:latin typeface="Times New Roman" panose="02020603050405020304" pitchFamily="18" charset="0"/>
                <a:cs typeface="Times New Roman" panose="02020603050405020304" pitchFamily="18" charset="0"/>
              </a:rPr>
              <a:t>Otterlo</a:t>
            </a:r>
            <a:r>
              <a:rPr lang="en-US" sz="4300" dirty="0">
                <a:latin typeface="Times New Roman" panose="02020603050405020304" pitchFamily="18" charset="0"/>
                <a:cs typeface="Times New Roman" panose="02020603050405020304" pitchFamily="18" charset="0"/>
              </a:rPr>
              <a:t>, The Netherlands</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Redon cyclops.jpg">
            <a:extLst>
              <a:ext uri="{FF2B5EF4-FFF2-40B4-BE49-F238E27FC236}">
                <a16:creationId xmlns:a16="http://schemas.microsoft.com/office/drawing/2014/main" id="{4DE9B903-D7B1-DD41-9796-2606B3C5F044}"/>
              </a:ext>
            </a:extLst>
          </p:cNvPr>
          <p:cNvPicPr>
            <a:picLocks noChangeAspect="1"/>
          </p:cNvPicPr>
          <p:nvPr/>
        </p:nvPicPr>
        <p:blipFill>
          <a:blip r:embed="rId2"/>
          <a:stretch>
            <a:fillRect/>
          </a:stretch>
        </p:blipFill>
        <p:spPr>
          <a:xfrm>
            <a:off x="0" y="0"/>
            <a:ext cx="5406206" cy="6858000"/>
          </a:xfrm>
          <a:prstGeom prst="rect">
            <a:avLst/>
          </a:prstGeom>
        </p:spPr>
      </p:pic>
    </p:spTree>
    <p:extLst>
      <p:ext uri="{BB962C8B-B14F-4D97-AF65-F5344CB8AC3E}">
        <p14:creationId xmlns:p14="http://schemas.microsoft.com/office/powerpoint/2010/main" val="3804330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460342" y="5894172"/>
            <a:ext cx="8327108"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The Dream</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Henri Rousseau, 1910</a:t>
            </a:r>
          </a:p>
          <a:p>
            <a:r>
              <a:rPr lang="en-US" sz="4300" dirty="0">
                <a:latin typeface="Times New Roman" panose="02020603050405020304" pitchFamily="18" charset="0"/>
                <a:cs typeface="Times New Roman" panose="02020603050405020304" pitchFamily="18" charset="0"/>
              </a:rPr>
              <a:t>The Museum of Modern Art, New York</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5" name="Picture 4" descr="A picture containing zebra, sitting, table, person&#10;&#10;Description automatically generated">
            <a:extLst>
              <a:ext uri="{FF2B5EF4-FFF2-40B4-BE49-F238E27FC236}">
                <a16:creationId xmlns:a16="http://schemas.microsoft.com/office/drawing/2014/main" id="{0B549B5E-61D0-3B4B-B8B0-8D1AD1B323BE}"/>
              </a:ext>
            </a:extLst>
          </p:cNvPr>
          <p:cNvPicPr>
            <a:picLocks noChangeAspect="1"/>
          </p:cNvPicPr>
          <p:nvPr/>
        </p:nvPicPr>
        <p:blipFill>
          <a:blip r:embed="rId2"/>
          <a:stretch>
            <a:fillRect/>
          </a:stretch>
        </p:blipFill>
        <p:spPr>
          <a:xfrm>
            <a:off x="2460342" y="370703"/>
            <a:ext cx="7928714" cy="5374420"/>
          </a:xfrm>
          <a:prstGeom prst="rect">
            <a:avLst/>
          </a:prstGeom>
        </p:spPr>
      </p:pic>
    </p:spTree>
    <p:extLst>
      <p:ext uri="{BB962C8B-B14F-4D97-AF65-F5344CB8AC3E}">
        <p14:creationId xmlns:p14="http://schemas.microsoft.com/office/powerpoint/2010/main" val="3799533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642101" y="5894172"/>
            <a:ext cx="6646185"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The Great Judge</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James Ensor, 1898</a:t>
            </a:r>
          </a:p>
          <a:p>
            <a:r>
              <a:rPr lang="en-US" sz="4300" dirty="0">
                <a:latin typeface="Times New Roman" panose="02020603050405020304" pitchFamily="18" charset="0"/>
                <a:cs typeface="Times New Roman" panose="02020603050405020304" pitchFamily="18" charset="0"/>
              </a:rPr>
              <a:t>Private Collection</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The Great Judge.png">
            <a:extLst>
              <a:ext uri="{FF2B5EF4-FFF2-40B4-BE49-F238E27FC236}">
                <a16:creationId xmlns:a16="http://schemas.microsoft.com/office/drawing/2014/main" id="{A441FDE4-A458-C043-BA57-95FF619712E5}"/>
              </a:ext>
            </a:extLst>
          </p:cNvPr>
          <p:cNvPicPr>
            <a:picLocks noChangeAspect="1"/>
          </p:cNvPicPr>
          <p:nvPr/>
        </p:nvPicPr>
        <p:blipFill>
          <a:blip r:embed="rId2"/>
          <a:stretch>
            <a:fillRect/>
          </a:stretch>
        </p:blipFill>
        <p:spPr>
          <a:xfrm>
            <a:off x="2375629" y="271784"/>
            <a:ext cx="6912655" cy="5449393"/>
          </a:xfrm>
          <a:prstGeom prst="rect">
            <a:avLst/>
          </a:prstGeom>
        </p:spPr>
      </p:pic>
    </p:spTree>
    <p:extLst>
      <p:ext uri="{BB962C8B-B14F-4D97-AF65-F5344CB8AC3E}">
        <p14:creationId xmlns:p14="http://schemas.microsoft.com/office/powerpoint/2010/main" val="1612642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5980671" y="5894172"/>
            <a:ext cx="6211328"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The Scream</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tempera and pastel on cardboard, Edvard Munch, 1893</a:t>
            </a:r>
          </a:p>
          <a:p>
            <a:r>
              <a:rPr lang="en-US" sz="4300" dirty="0">
                <a:latin typeface="Times New Roman" panose="02020603050405020304" pitchFamily="18" charset="0"/>
                <a:cs typeface="Times New Roman" panose="02020603050405020304" pitchFamily="18" charset="0"/>
              </a:rPr>
              <a:t>National Gallery, Oslo</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scream.jpg">
            <a:extLst>
              <a:ext uri="{FF2B5EF4-FFF2-40B4-BE49-F238E27FC236}">
                <a16:creationId xmlns:a16="http://schemas.microsoft.com/office/drawing/2014/main" id="{D5CADE8E-0D8D-274A-A945-B1C04586E2B8}"/>
              </a:ext>
            </a:extLst>
          </p:cNvPr>
          <p:cNvPicPr>
            <a:picLocks noChangeAspect="1"/>
          </p:cNvPicPr>
          <p:nvPr/>
        </p:nvPicPr>
        <p:blipFill>
          <a:blip r:embed="rId2"/>
          <a:stretch>
            <a:fillRect/>
          </a:stretch>
        </p:blipFill>
        <p:spPr>
          <a:xfrm>
            <a:off x="0" y="0"/>
            <a:ext cx="5582095" cy="6858000"/>
          </a:xfrm>
          <a:prstGeom prst="rect">
            <a:avLst/>
          </a:prstGeom>
        </p:spPr>
      </p:pic>
    </p:spTree>
    <p:extLst>
      <p:ext uri="{BB962C8B-B14F-4D97-AF65-F5344CB8AC3E}">
        <p14:creationId xmlns:p14="http://schemas.microsoft.com/office/powerpoint/2010/main" val="1119562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2594919" y="5894172"/>
            <a:ext cx="6036320"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Jealousy</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tempera and pastel on cardboard, Edvard Munch, 1895</a:t>
            </a:r>
          </a:p>
          <a:p>
            <a:r>
              <a:rPr lang="en-US" sz="4300" dirty="0">
                <a:latin typeface="Times New Roman" panose="02020603050405020304" pitchFamily="18" charset="0"/>
                <a:cs typeface="Times New Roman" panose="02020603050405020304" pitchFamily="18" charset="0"/>
              </a:rPr>
              <a:t>The Munch Museum, Oslo</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5" name="Picture 4" descr="jealous.jpg">
            <a:extLst>
              <a:ext uri="{FF2B5EF4-FFF2-40B4-BE49-F238E27FC236}">
                <a16:creationId xmlns:a16="http://schemas.microsoft.com/office/drawing/2014/main" id="{C4E336ED-F48F-1549-AA75-3ED0A909A423}"/>
              </a:ext>
            </a:extLst>
          </p:cNvPr>
          <p:cNvPicPr>
            <a:picLocks noChangeAspect="1"/>
          </p:cNvPicPr>
          <p:nvPr/>
        </p:nvPicPr>
        <p:blipFill>
          <a:blip r:embed="rId2"/>
          <a:stretch>
            <a:fillRect/>
          </a:stretch>
        </p:blipFill>
        <p:spPr>
          <a:xfrm>
            <a:off x="1669197" y="309444"/>
            <a:ext cx="8185361" cy="5434358"/>
          </a:xfrm>
          <a:prstGeom prst="rect">
            <a:avLst/>
          </a:prstGeom>
        </p:spPr>
      </p:pic>
    </p:spTree>
    <p:extLst>
      <p:ext uri="{BB962C8B-B14F-4D97-AF65-F5344CB8AC3E}">
        <p14:creationId xmlns:p14="http://schemas.microsoft.com/office/powerpoint/2010/main" val="1579655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7327557" y="5894172"/>
            <a:ext cx="4864441"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The Kiss</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Gustav Klimt, 1907-08</a:t>
            </a:r>
          </a:p>
          <a:p>
            <a:r>
              <a:rPr lang="en-US" sz="4300" dirty="0" err="1">
                <a:latin typeface="Times New Roman" panose="02020603050405020304" pitchFamily="18" charset="0"/>
                <a:cs typeface="Times New Roman" panose="02020603050405020304" pitchFamily="18" charset="0"/>
              </a:rPr>
              <a:t>Osterreichische</a:t>
            </a:r>
            <a:r>
              <a:rPr lang="en-US" sz="4300" dirty="0">
                <a:latin typeface="Times New Roman" panose="02020603050405020304" pitchFamily="18" charset="0"/>
                <a:cs typeface="Times New Roman" panose="02020603050405020304" pitchFamily="18" charset="0"/>
              </a:rPr>
              <a:t> Galerie, Vienna</a:t>
            </a: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kiss.jpg">
            <a:extLst>
              <a:ext uri="{FF2B5EF4-FFF2-40B4-BE49-F238E27FC236}">
                <a16:creationId xmlns:a16="http://schemas.microsoft.com/office/drawing/2014/main" id="{C76AC659-56D0-D74F-B7B8-4D91086F1EED}"/>
              </a:ext>
            </a:extLst>
          </p:cNvPr>
          <p:cNvPicPr>
            <a:picLocks noChangeAspect="1"/>
          </p:cNvPicPr>
          <p:nvPr/>
        </p:nvPicPr>
        <p:blipFill>
          <a:blip r:embed="rId2"/>
          <a:stretch>
            <a:fillRect/>
          </a:stretch>
        </p:blipFill>
        <p:spPr>
          <a:xfrm>
            <a:off x="-1" y="0"/>
            <a:ext cx="6763407" cy="6858000"/>
          </a:xfrm>
          <a:prstGeom prst="rect">
            <a:avLst/>
          </a:prstGeom>
        </p:spPr>
      </p:pic>
    </p:spTree>
    <p:extLst>
      <p:ext uri="{BB962C8B-B14F-4D97-AF65-F5344CB8AC3E}">
        <p14:creationId xmlns:p14="http://schemas.microsoft.com/office/powerpoint/2010/main" val="416129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5D4ACF-FF54-8749-8984-7E5DFC9710CB}"/>
              </a:ext>
            </a:extLst>
          </p:cNvPr>
          <p:cNvSpPr>
            <a:spLocks noGrp="1"/>
          </p:cNvSpPr>
          <p:nvPr>
            <p:ph type="subTitle" idx="1"/>
          </p:nvPr>
        </p:nvSpPr>
        <p:spPr>
          <a:xfrm>
            <a:off x="8347163" y="5894172"/>
            <a:ext cx="3844835" cy="855363"/>
          </a:xfrm>
        </p:spPr>
        <p:txBody>
          <a:bodyPr>
            <a:normAutofit fontScale="32500" lnSpcReduction="20000"/>
          </a:bodyPr>
          <a:lstStyle/>
          <a:p>
            <a:r>
              <a:rPr lang="en-US" sz="5500" i="1" dirty="0">
                <a:latin typeface="Times New Roman" panose="02020603050405020304" pitchFamily="18" charset="0"/>
                <a:cs typeface="Times New Roman" panose="02020603050405020304" pitchFamily="18" charset="0"/>
              </a:rPr>
              <a:t>Death and Life</a:t>
            </a:r>
            <a:endParaRPr lang="en-US" sz="5500" dirty="0">
              <a:latin typeface="Times New Roman" panose="02020603050405020304" pitchFamily="18" charset="0"/>
              <a:cs typeface="Times New Roman" panose="02020603050405020304" pitchFamily="18" charset="0"/>
            </a:endParaRPr>
          </a:p>
          <a:p>
            <a:r>
              <a:rPr lang="en-US" sz="4300" dirty="0">
                <a:latin typeface="Times New Roman" panose="02020603050405020304" pitchFamily="18" charset="0"/>
                <a:cs typeface="Times New Roman" panose="02020603050405020304" pitchFamily="18" charset="0"/>
              </a:rPr>
              <a:t>Oil on canvas, Gustav Klimt, 1916</a:t>
            </a:r>
          </a:p>
          <a:p>
            <a:r>
              <a:rPr lang="en-US" sz="4400" dirty="0">
                <a:latin typeface="Times New Roman"/>
              </a:rPr>
              <a:t>Private collection, Vienna</a:t>
            </a:r>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sz="4300" dirty="0">
              <a:latin typeface="Times New Roman" panose="02020603050405020304" pitchFamily="18" charset="0"/>
              <a:cs typeface="Times New Roman" panose="02020603050405020304" pitchFamily="18" charset="0"/>
            </a:endParaRPr>
          </a:p>
          <a:p>
            <a:endParaRPr lang="en-US" dirty="0"/>
          </a:p>
        </p:txBody>
      </p:sp>
      <p:pic>
        <p:nvPicPr>
          <p:cNvPr id="4" name="Picture 3" descr="klimt_death_life.jpg">
            <a:extLst>
              <a:ext uri="{FF2B5EF4-FFF2-40B4-BE49-F238E27FC236}">
                <a16:creationId xmlns:a16="http://schemas.microsoft.com/office/drawing/2014/main" id="{B2F1EBD8-58D6-5740-A6FD-7E16A3D630B2}"/>
              </a:ext>
            </a:extLst>
          </p:cNvPr>
          <p:cNvPicPr>
            <a:picLocks noChangeAspect="1"/>
          </p:cNvPicPr>
          <p:nvPr/>
        </p:nvPicPr>
        <p:blipFill>
          <a:blip r:embed="rId2"/>
          <a:stretch>
            <a:fillRect/>
          </a:stretch>
        </p:blipFill>
        <p:spPr>
          <a:xfrm>
            <a:off x="-1" y="0"/>
            <a:ext cx="7409529" cy="6858000"/>
          </a:xfrm>
          <a:prstGeom prst="rect">
            <a:avLst/>
          </a:prstGeom>
        </p:spPr>
      </p:pic>
    </p:spTree>
    <p:extLst>
      <p:ext uri="{BB962C8B-B14F-4D97-AF65-F5344CB8AC3E}">
        <p14:creationId xmlns:p14="http://schemas.microsoft.com/office/powerpoint/2010/main" val="3870263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old, pizza, holding&#10;&#10;Description automatically generated">
            <a:extLst>
              <a:ext uri="{FF2B5EF4-FFF2-40B4-BE49-F238E27FC236}">
                <a16:creationId xmlns:a16="http://schemas.microsoft.com/office/drawing/2014/main" id="{2F45B011-A43D-9A41-9CD4-69CF150676B4}"/>
              </a:ext>
            </a:extLst>
          </p:cNvPr>
          <p:cNvPicPr>
            <a:picLocks noChangeAspect="1"/>
          </p:cNvPicPr>
          <p:nvPr/>
        </p:nvPicPr>
        <p:blipFill>
          <a:blip r:embed="rId2"/>
          <a:stretch>
            <a:fillRect/>
          </a:stretch>
        </p:blipFill>
        <p:spPr>
          <a:xfrm>
            <a:off x="1242060" y="0"/>
            <a:ext cx="9707880" cy="6858000"/>
          </a:xfrm>
          <a:prstGeom prst="rect">
            <a:avLst/>
          </a:prstGeom>
        </p:spPr>
      </p:pic>
    </p:spTree>
    <p:extLst>
      <p:ext uri="{BB962C8B-B14F-4D97-AF65-F5344CB8AC3E}">
        <p14:creationId xmlns:p14="http://schemas.microsoft.com/office/powerpoint/2010/main" val="43756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tatue&#10;&#10;Description automatically generated">
            <a:extLst>
              <a:ext uri="{FF2B5EF4-FFF2-40B4-BE49-F238E27FC236}">
                <a16:creationId xmlns:a16="http://schemas.microsoft.com/office/drawing/2014/main" id="{6F2061EA-7728-4B41-B1DB-F62BA2229498}"/>
              </a:ext>
            </a:extLst>
          </p:cNvPr>
          <p:cNvPicPr>
            <a:picLocks noChangeAspect="1"/>
          </p:cNvPicPr>
          <p:nvPr/>
        </p:nvPicPr>
        <p:blipFill>
          <a:blip r:embed="rId2"/>
          <a:stretch>
            <a:fillRect/>
          </a:stretch>
        </p:blipFill>
        <p:spPr>
          <a:xfrm>
            <a:off x="1394034" y="265670"/>
            <a:ext cx="3460627" cy="5813853"/>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05A14AF9-8A81-534C-B323-AABEABEE60E0}"/>
              </a:ext>
            </a:extLst>
          </p:cNvPr>
          <p:cNvPicPr>
            <a:picLocks noChangeAspect="1"/>
          </p:cNvPicPr>
          <p:nvPr/>
        </p:nvPicPr>
        <p:blipFill>
          <a:blip r:embed="rId3"/>
          <a:stretch>
            <a:fillRect/>
          </a:stretch>
        </p:blipFill>
        <p:spPr>
          <a:xfrm>
            <a:off x="5501332" y="265670"/>
            <a:ext cx="4447738" cy="5378660"/>
          </a:xfrm>
          <a:prstGeom prst="rect">
            <a:avLst/>
          </a:prstGeom>
        </p:spPr>
      </p:pic>
      <p:sp>
        <p:nvSpPr>
          <p:cNvPr id="7" name="TextBox 6">
            <a:extLst>
              <a:ext uri="{FF2B5EF4-FFF2-40B4-BE49-F238E27FC236}">
                <a16:creationId xmlns:a16="http://schemas.microsoft.com/office/drawing/2014/main" id="{FB407192-73D9-2F48-9C28-39622ECD4C8B}"/>
              </a:ext>
            </a:extLst>
          </p:cNvPr>
          <p:cNvSpPr txBox="1"/>
          <p:nvPr/>
        </p:nvSpPr>
        <p:spPr>
          <a:xfrm>
            <a:off x="5705061" y="5744817"/>
            <a:ext cx="4880113"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Statue of Hatshepsut</a:t>
            </a:r>
          </a:p>
          <a:p>
            <a:r>
              <a:rPr lang="en-US" dirty="0">
                <a:latin typeface="Times New Roman" panose="02020603050405020304" pitchFamily="18" charset="0"/>
                <a:cs typeface="Times New Roman" panose="02020603050405020304" pitchFamily="18" charset="0"/>
              </a:rPr>
              <a:t>Metropolitan Museum of Art, New York</a:t>
            </a:r>
          </a:p>
        </p:txBody>
      </p:sp>
    </p:spTree>
    <p:extLst>
      <p:ext uri="{BB962C8B-B14F-4D97-AF65-F5344CB8AC3E}">
        <p14:creationId xmlns:p14="http://schemas.microsoft.com/office/powerpoint/2010/main" val="455450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building&#10;&#10;Description automatically generated">
            <a:extLst>
              <a:ext uri="{FF2B5EF4-FFF2-40B4-BE49-F238E27FC236}">
                <a16:creationId xmlns:a16="http://schemas.microsoft.com/office/drawing/2014/main" id="{0576A5D8-4A9E-444A-B9D8-9ED3CD6718B8}"/>
              </a:ext>
            </a:extLst>
          </p:cNvPr>
          <p:cNvPicPr>
            <a:picLocks noChangeAspect="1"/>
          </p:cNvPicPr>
          <p:nvPr/>
        </p:nvPicPr>
        <p:blipFill>
          <a:blip r:embed="rId2"/>
          <a:stretch>
            <a:fillRect/>
          </a:stretch>
        </p:blipFill>
        <p:spPr>
          <a:xfrm>
            <a:off x="1397888" y="580767"/>
            <a:ext cx="3596592" cy="5696465"/>
          </a:xfrm>
          <a:prstGeom prst="rect">
            <a:avLst/>
          </a:prstGeom>
        </p:spPr>
      </p:pic>
      <p:sp>
        <p:nvSpPr>
          <p:cNvPr id="8" name="TextBox 7">
            <a:extLst>
              <a:ext uri="{FF2B5EF4-FFF2-40B4-BE49-F238E27FC236}">
                <a16:creationId xmlns:a16="http://schemas.microsoft.com/office/drawing/2014/main" id="{CBBB5CF9-CFDE-EE47-9144-B1AD5B77445B}"/>
              </a:ext>
            </a:extLst>
          </p:cNvPr>
          <p:cNvSpPr txBox="1"/>
          <p:nvPr/>
        </p:nvSpPr>
        <p:spPr>
          <a:xfrm>
            <a:off x="5645427" y="5496339"/>
            <a:ext cx="4939748" cy="646331"/>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Egyptian Cat Statuette</a:t>
            </a:r>
          </a:p>
          <a:p>
            <a:r>
              <a:rPr lang="en-US" dirty="0">
                <a:latin typeface="Times New Roman" panose="02020603050405020304" pitchFamily="18" charset="0"/>
                <a:cs typeface="Times New Roman" panose="02020603050405020304" pitchFamily="18" charset="0"/>
              </a:rPr>
              <a:t>Metropolitan Museum of Art, New York</a:t>
            </a:r>
          </a:p>
        </p:txBody>
      </p:sp>
    </p:spTree>
    <p:extLst>
      <p:ext uri="{BB962C8B-B14F-4D97-AF65-F5344CB8AC3E}">
        <p14:creationId xmlns:p14="http://schemas.microsoft.com/office/powerpoint/2010/main" val="301698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standing, brown&#10;&#10;Description automatically generated">
            <a:extLst>
              <a:ext uri="{FF2B5EF4-FFF2-40B4-BE49-F238E27FC236}">
                <a16:creationId xmlns:a16="http://schemas.microsoft.com/office/drawing/2014/main" id="{78F7DDA0-E19F-884B-9B3E-BC386323E67F}"/>
              </a:ext>
            </a:extLst>
          </p:cNvPr>
          <p:cNvPicPr>
            <a:picLocks noChangeAspect="1"/>
          </p:cNvPicPr>
          <p:nvPr/>
        </p:nvPicPr>
        <p:blipFill>
          <a:blip r:embed="rId2"/>
          <a:stretch>
            <a:fillRect/>
          </a:stretch>
        </p:blipFill>
        <p:spPr>
          <a:xfrm>
            <a:off x="882650" y="396446"/>
            <a:ext cx="3111500" cy="5867400"/>
          </a:xfrm>
          <a:prstGeom prst="rect">
            <a:avLst/>
          </a:prstGeom>
        </p:spPr>
      </p:pic>
      <p:sp>
        <p:nvSpPr>
          <p:cNvPr id="4" name="TextBox 3">
            <a:extLst>
              <a:ext uri="{FF2B5EF4-FFF2-40B4-BE49-F238E27FC236}">
                <a16:creationId xmlns:a16="http://schemas.microsoft.com/office/drawing/2014/main" id="{E900C4C8-2F9C-934E-8085-544A72A68660}"/>
              </a:ext>
            </a:extLst>
          </p:cNvPr>
          <p:cNvSpPr txBox="1"/>
          <p:nvPr/>
        </p:nvSpPr>
        <p:spPr>
          <a:xfrm>
            <a:off x="4473146" y="4905632"/>
            <a:ext cx="3961341" cy="923330"/>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Venus de Milo</a:t>
            </a:r>
          </a:p>
          <a:p>
            <a:r>
              <a:rPr lang="en-US" dirty="0">
                <a:latin typeface="Times New Roman" panose="02020603050405020304" pitchFamily="18" charset="0"/>
                <a:cs typeface="Times New Roman" panose="02020603050405020304" pitchFamily="18" charset="0"/>
              </a:rPr>
              <a:t>White Marble, Between 130 and 100 BC</a:t>
            </a:r>
          </a:p>
          <a:p>
            <a:r>
              <a:rPr lang="en-US" dirty="0">
                <a:latin typeface="Times New Roman" panose="02020603050405020304" pitchFamily="18" charset="0"/>
                <a:cs typeface="Times New Roman" panose="02020603050405020304" pitchFamily="18" charset="0"/>
              </a:rPr>
              <a:t>Louvre Museum, Paris</a:t>
            </a:r>
          </a:p>
        </p:txBody>
      </p:sp>
    </p:spTree>
    <p:extLst>
      <p:ext uri="{BB962C8B-B14F-4D97-AF65-F5344CB8AC3E}">
        <p14:creationId xmlns:p14="http://schemas.microsoft.com/office/powerpoint/2010/main" val="195239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automatically generated">
            <a:extLst>
              <a:ext uri="{FF2B5EF4-FFF2-40B4-BE49-F238E27FC236}">
                <a16:creationId xmlns:a16="http://schemas.microsoft.com/office/drawing/2014/main" id="{AF735DD8-1B10-0B49-AE1A-64D231A5025A}"/>
              </a:ext>
            </a:extLst>
          </p:cNvPr>
          <p:cNvPicPr>
            <a:picLocks noChangeAspect="1"/>
          </p:cNvPicPr>
          <p:nvPr/>
        </p:nvPicPr>
        <p:blipFill>
          <a:blip r:embed="rId2"/>
          <a:stretch>
            <a:fillRect/>
          </a:stretch>
        </p:blipFill>
        <p:spPr>
          <a:xfrm>
            <a:off x="1055644" y="774700"/>
            <a:ext cx="3111500" cy="5308600"/>
          </a:xfrm>
          <a:prstGeom prst="rect">
            <a:avLst/>
          </a:prstGeom>
        </p:spPr>
      </p:pic>
      <p:sp>
        <p:nvSpPr>
          <p:cNvPr id="4" name="TextBox 3">
            <a:extLst>
              <a:ext uri="{FF2B5EF4-FFF2-40B4-BE49-F238E27FC236}">
                <a16:creationId xmlns:a16="http://schemas.microsoft.com/office/drawing/2014/main" id="{F3AADE23-BE1C-4241-A5DD-51A45A46E812}"/>
              </a:ext>
            </a:extLst>
          </p:cNvPr>
          <p:cNvSpPr txBox="1"/>
          <p:nvPr/>
        </p:nvSpPr>
        <p:spPr>
          <a:xfrm>
            <a:off x="4473146" y="4905632"/>
            <a:ext cx="3333028" cy="923330"/>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Apollo of the Belvedere</a:t>
            </a:r>
          </a:p>
          <a:p>
            <a:r>
              <a:rPr lang="en-US" dirty="0">
                <a:latin typeface="Times New Roman" panose="02020603050405020304" pitchFamily="18" charset="0"/>
                <a:cs typeface="Times New Roman" panose="02020603050405020304" pitchFamily="18" charset="0"/>
              </a:rPr>
              <a:t>White Marble, Circa AD 120–140</a:t>
            </a:r>
          </a:p>
          <a:p>
            <a:r>
              <a:rPr lang="en-US" dirty="0">
                <a:latin typeface="Times New Roman" panose="02020603050405020304" pitchFamily="18" charset="0"/>
                <a:cs typeface="Times New Roman" panose="02020603050405020304" pitchFamily="18" charset="0"/>
              </a:rPr>
              <a:t>Vatican Museums, Vatican City</a:t>
            </a:r>
          </a:p>
        </p:txBody>
      </p:sp>
    </p:spTree>
    <p:extLst>
      <p:ext uri="{BB962C8B-B14F-4D97-AF65-F5344CB8AC3E}">
        <p14:creationId xmlns:p14="http://schemas.microsoft.com/office/powerpoint/2010/main" val="1831244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14601</TotalTime>
  <Words>1015</Words>
  <Application>Microsoft Macintosh PowerPoint</Application>
  <PresentationFormat>Widescreen</PresentationFormat>
  <Paragraphs>189</Paragraphs>
  <Slides>47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Engravers MT</vt:lpstr>
      <vt:lpstr>Modern No. 20</vt:lpstr>
      <vt:lpstr>Times New Roman</vt:lpstr>
      <vt:lpstr>Office Theme</vt:lpstr>
      <vt:lpstr>Philosophy of Art</vt:lpstr>
      <vt:lpstr>PowerPoint Presentation</vt:lpstr>
      <vt:lpstr>Plato’s Philosophy in the Myth of the Cave</vt:lpstr>
      <vt:lpstr> Plato’s Beds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Prelude to  Modern  Art</vt:lpstr>
      <vt:lpstr>Impressionism</vt:lpstr>
      <vt:lpstr>PowerPoint Presentation</vt:lpstr>
      <vt:lpstr>PowerPoint Presentation</vt:lpstr>
      <vt:lpstr>PowerPoint Presentation</vt:lpstr>
      <vt:lpstr>PowerPoint Presentation</vt:lpstr>
      <vt:lpstr>PowerPoint Presentation</vt:lpstr>
      <vt:lpstr>Neo-Impressionism</vt:lpstr>
      <vt:lpstr>PowerPoint Presentation</vt:lpstr>
      <vt:lpstr>Post-Impressionism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Philosophy of Art</dc:title>
  <dc:creator>Microsoft Office User</dc:creator>
  <cp:lastModifiedBy>Microsoft Office User</cp:lastModifiedBy>
  <cp:revision>39</cp:revision>
  <dcterms:created xsi:type="dcterms:W3CDTF">2020-08-24T05:51:26Z</dcterms:created>
  <dcterms:modified xsi:type="dcterms:W3CDTF">2020-09-10T04:09:02Z</dcterms:modified>
</cp:coreProperties>
</file>