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sldIdLst>
    <p:sldId id="256" r:id="rId2"/>
    <p:sldId id="258" r:id="rId3"/>
    <p:sldId id="267" r:id="rId4"/>
    <p:sldId id="259" r:id="rId5"/>
    <p:sldId id="260" r:id="rId6"/>
    <p:sldId id="261" r:id="rId7"/>
    <p:sldId id="262" r:id="rId8"/>
    <p:sldId id="263" r:id="rId9"/>
    <p:sldId id="264" r:id="rId10"/>
    <p:sldId id="295" r:id="rId11"/>
    <p:sldId id="265" r:id="rId12"/>
    <p:sldId id="266" r:id="rId13"/>
    <p:sldId id="269" r:id="rId14"/>
    <p:sldId id="270" r:id="rId15"/>
    <p:sldId id="271" r:id="rId16"/>
    <p:sldId id="272" r:id="rId17"/>
    <p:sldId id="273" r:id="rId18"/>
    <p:sldId id="274" r:id="rId19"/>
    <p:sldId id="275" r:id="rId20"/>
    <p:sldId id="277" r:id="rId21"/>
    <p:sldId id="278" r:id="rId22"/>
    <p:sldId id="276" r:id="rId23"/>
    <p:sldId id="279" r:id="rId24"/>
    <p:sldId id="280" r:id="rId25"/>
    <p:sldId id="281" r:id="rId26"/>
    <p:sldId id="282" r:id="rId27"/>
    <p:sldId id="283" r:id="rId28"/>
    <p:sldId id="296" r:id="rId29"/>
    <p:sldId id="297" r:id="rId30"/>
    <p:sldId id="284" r:id="rId31"/>
    <p:sldId id="285" r:id="rId32"/>
    <p:sldId id="286" r:id="rId33"/>
    <p:sldId id="298" r:id="rId34"/>
    <p:sldId id="287" r:id="rId35"/>
    <p:sldId id="288" r:id="rId36"/>
    <p:sldId id="289" r:id="rId37"/>
    <p:sldId id="290" r:id="rId38"/>
    <p:sldId id="268" r:id="rId39"/>
    <p:sldId id="291" r:id="rId40"/>
    <p:sldId id="292" r:id="rId41"/>
    <p:sldId id="301" r:id="rId42"/>
    <p:sldId id="300" r:id="rId43"/>
    <p:sldId id="293" r:id="rId44"/>
    <p:sldId id="29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p:restoredTop sz="96327"/>
  </p:normalViewPr>
  <p:slideViewPr>
    <p:cSldViewPr snapToGrid="0" snapToObjects="1">
      <p:cViewPr varScale="1">
        <p:scale>
          <a:sx n="128" d="100"/>
          <a:sy n="128" d="100"/>
        </p:scale>
        <p:origin x="2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1214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558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4377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2206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6894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0107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352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7722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5254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07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9056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156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03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912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809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2145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2/1/22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328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2/1/22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55081991"/>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discovernikkei.org/en/journal/2013/7/5/albert-saijo/" TargetMode="External"/><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hyperlink" Target="https://www.gettyimages.ca/detail/news-photo/american-writers-albert-saijo-jack-kerouac-and-lew-welch-news-photo/83557041" TargetMode="Externa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2DB07D6-84CA-A942-B483-2B07A1D4D1D0}"/>
              </a:ext>
            </a:extLst>
          </p:cNvPr>
          <p:cNvSpPr>
            <a:spLocks noGrp="1"/>
          </p:cNvSpPr>
          <p:nvPr>
            <p:ph type="ctrTitle"/>
          </p:nvPr>
        </p:nvSpPr>
        <p:spPr>
          <a:xfrm>
            <a:off x="8977118" y="789996"/>
            <a:ext cx="2922438" cy="1594021"/>
          </a:xfrm>
        </p:spPr>
        <p:txBody>
          <a:bodyPr>
            <a:normAutofit fontScale="90000"/>
          </a:bodyPr>
          <a:lstStyle/>
          <a:p>
            <a:r>
              <a:rPr lang="en-US" sz="3600" dirty="0">
                <a:solidFill>
                  <a:srgbClr val="C00000"/>
                </a:solidFill>
                <a:latin typeface="Footlight MT Light" panose="0204060206030A020304" pitchFamily="18" charset="77"/>
              </a:rPr>
              <a:t>IT’S</a:t>
            </a:r>
            <a:br>
              <a:rPr lang="en-US" sz="3600" dirty="0">
                <a:solidFill>
                  <a:srgbClr val="C00000"/>
                </a:solidFill>
                <a:latin typeface="Footlight MT Light" panose="0204060206030A020304" pitchFamily="18" charset="77"/>
              </a:rPr>
            </a:br>
            <a:r>
              <a:rPr lang="en-US" sz="3600" dirty="0">
                <a:solidFill>
                  <a:srgbClr val="C00000"/>
                </a:solidFill>
                <a:latin typeface="Footlight MT Light" panose="0204060206030A020304" pitchFamily="18" charset="77"/>
              </a:rPr>
              <a:t>ZENSATIONAL</a:t>
            </a:r>
            <a:endParaRPr lang="en-US" sz="3600" dirty="0">
              <a:solidFill>
                <a:srgbClr val="C00000"/>
              </a:solidFill>
            </a:endParaRPr>
          </a:p>
        </p:txBody>
      </p:sp>
      <p:sp>
        <p:nvSpPr>
          <p:cNvPr id="3" name="Subtitle 2">
            <a:extLst>
              <a:ext uri="{FF2B5EF4-FFF2-40B4-BE49-F238E27FC236}">
                <a16:creationId xmlns:a16="http://schemas.microsoft.com/office/drawing/2014/main" id="{AFB346D2-D168-424B-B72D-5855F698CDE0}"/>
              </a:ext>
            </a:extLst>
          </p:cNvPr>
          <p:cNvSpPr>
            <a:spLocks noGrp="1"/>
          </p:cNvSpPr>
          <p:nvPr>
            <p:ph type="subTitle" idx="1"/>
          </p:nvPr>
        </p:nvSpPr>
        <p:spPr>
          <a:xfrm>
            <a:off x="9329350" y="2603349"/>
            <a:ext cx="2421925" cy="825651"/>
          </a:xfrm>
        </p:spPr>
        <p:txBody>
          <a:bodyPr>
            <a:normAutofit lnSpcReduction="10000"/>
          </a:bodyPr>
          <a:lstStyle/>
          <a:p>
            <a:r>
              <a:rPr lang="en-US" sz="1800" dirty="0">
                <a:latin typeface="Footlight MT Light" panose="0204060206030A020304" pitchFamily="18" charset="77"/>
              </a:rPr>
              <a:t>A REFLECTION ON</a:t>
            </a:r>
          </a:p>
          <a:p>
            <a:r>
              <a:rPr lang="en-US" sz="1800" dirty="0">
                <a:latin typeface="Footlight MT Light" panose="0204060206030A020304" pitchFamily="18" charset="77"/>
              </a:rPr>
              <a:t>ALBERT SAIJO’S ZEN</a:t>
            </a:r>
          </a:p>
          <a:p>
            <a:endParaRPr lang="en-US" sz="1800" dirty="0">
              <a:latin typeface="Footlight MT Light" panose="0204060206030A020304" pitchFamily="18" charset="77"/>
            </a:endParaRPr>
          </a:p>
          <a:p>
            <a:pPr algn="l"/>
            <a:endParaRPr lang="en-US" sz="1800" dirty="0"/>
          </a:p>
        </p:txBody>
      </p:sp>
      <p:pic>
        <p:nvPicPr>
          <p:cNvPr id="6" name="Picture 5" descr="A picture containing table, sitting, photo, man&#10;&#10;Description automatically generated">
            <a:extLst>
              <a:ext uri="{FF2B5EF4-FFF2-40B4-BE49-F238E27FC236}">
                <a16:creationId xmlns:a16="http://schemas.microsoft.com/office/drawing/2014/main" id="{45D6F223-8C1F-EE46-956B-B7392BD79C00}"/>
              </a:ext>
            </a:extLst>
          </p:cNvPr>
          <p:cNvPicPr>
            <a:picLocks noChangeAspect="1"/>
          </p:cNvPicPr>
          <p:nvPr/>
        </p:nvPicPr>
        <p:blipFill>
          <a:blip r:embed="rId3"/>
          <a:stretch>
            <a:fillRect/>
          </a:stretch>
        </p:blipFill>
        <p:spPr>
          <a:xfrm>
            <a:off x="617239" y="397550"/>
            <a:ext cx="8067436" cy="6062900"/>
          </a:xfrm>
          <a:prstGeom prst="rect">
            <a:avLst/>
          </a:prstGeom>
        </p:spPr>
      </p:pic>
      <p:sp>
        <p:nvSpPr>
          <p:cNvPr id="7" name="TextBox 6">
            <a:extLst>
              <a:ext uri="{FF2B5EF4-FFF2-40B4-BE49-F238E27FC236}">
                <a16:creationId xmlns:a16="http://schemas.microsoft.com/office/drawing/2014/main" id="{4B5F2082-D3B1-D340-B3EF-A1908C952EF5}"/>
              </a:ext>
            </a:extLst>
          </p:cNvPr>
          <p:cNvSpPr txBox="1"/>
          <p:nvPr/>
        </p:nvSpPr>
        <p:spPr>
          <a:xfrm>
            <a:off x="9415849" y="3867664"/>
            <a:ext cx="2158912" cy="98488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Tim Freeman</a:t>
            </a:r>
          </a:p>
          <a:p>
            <a:pPr algn="ctr"/>
            <a:r>
              <a:rPr lang="en-US" sz="1400" dirty="0" err="1">
                <a:latin typeface="Times New Roman" panose="02020603050405020304" pitchFamily="18" charset="0"/>
                <a:cs typeface="Times New Roman" panose="02020603050405020304" pitchFamily="18" charset="0"/>
              </a:rPr>
              <a:t>Saijo</a:t>
            </a:r>
            <a:r>
              <a:rPr lang="en-US" sz="1400" dirty="0">
                <a:latin typeface="Times New Roman" panose="02020603050405020304" pitchFamily="18" charset="0"/>
                <a:cs typeface="Times New Roman" panose="02020603050405020304" pitchFamily="18" charset="0"/>
              </a:rPr>
              <a:t> House</a:t>
            </a:r>
          </a:p>
          <a:p>
            <a:pPr algn="ctr"/>
            <a:r>
              <a:rPr lang="en-US" sz="1400" dirty="0">
                <a:latin typeface="Times New Roman" panose="02020603050405020304" pitchFamily="18" charset="0"/>
                <a:cs typeface="Times New Roman" panose="02020603050405020304" pitchFamily="18" charset="0"/>
              </a:rPr>
              <a:t>Volcano, </a:t>
            </a:r>
            <a:r>
              <a:rPr lang="en-US" sz="1400" dirty="0" err="1">
                <a:latin typeface="Times New Roman" panose="02020603050405020304" pitchFamily="18" charset="0"/>
                <a:cs typeface="Times New Roman" panose="02020603050405020304" pitchFamily="18" charset="0"/>
              </a:rPr>
              <a:t>Hawaiʻ</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a:t>
            </a:r>
            <a:endParaRPr lang="en-US" sz="14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April 22, 2020</a:t>
            </a:r>
          </a:p>
        </p:txBody>
      </p:sp>
    </p:spTree>
    <p:extLst>
      <p:ext uri="{BB962C8B-B14F-4D97-AF65-F5344CB8AC3E}">
        <p14:creationId xmlns:p14="http://schemas.microsoft.com/office/powerpoint/2010/main" val="3022272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79C6FCC1-4761-1C44-A286-AA9361C46487}"/>
              </a:ext>
            </a:extLst>
          </p:cNvPr>
          <p:cNvSpPr>
            <a:spLocks noGrp="1"/>
          </p:cNvSpPr>
          <p:nvPr>
            <p:ph type="subTitle" idx="1"/>
          </p:nvPr>
        </p:nvSpPr>
        <p:spPr>
          <a:xfrm>
            <a:off x="1607574" y="1563329"/>
            <a:ext cx="4300338" cy="4689190"/>
          </a:xfrm>
        </p:spPr>
        <p:txBody>
          <a:bodyPr>
            <a:normAutofit/>
          </a:bodyPr>
          <a:lstStyle/>
          <a:p>
            <a:pPr algn="l"/>
            <a:r>
              <a:rPr lang="en-US" sz="1800" dirty="0">
                <a:latin typeface="Footlight MT Light" panose="0204060206030A020304" pitchFamily="18" charset="77"/>
              </a:rPr>
              <a:t>Albert </a:t>
            </a:r>
            <a:r>
              <a:rPr lang="en-US" sz="1800" dirty="0" err="1">
                <a:latin typeface="Footlight MT Light" panose="0204060206030A020304" pitchFamily="18" charset="77"/>
              </a:rPr>
              <a:t>Saijo</a:t>
            </a:r>
            <a:r>
              <a:rPr lang="en-US" sz="1800" dirty="0">
                <a:latin typeface="Footlight MT Light" panose="0204060206030A020304" pitchFamily="18" charset="77"/>
              </a:rPr>
              <a:t> and Gary Snyder, one of the dharma bums characterized in Kerouac’s novel as </a:t>
            </a:r>
            <a:r>
              <a:rPr lang="en-US" sz="1800" dirty="0" err="1">
                <a:latin typeface="Footlight MT Light" panose="0204060206030A020304" pitchFamily="18" charset="77"/>
              </a:rPr>
              <a:t>Japhy</a:t>
            </a:r>
            <a:r>
              <a:rPr lang="en-US" sz="1800" dirty="0">
                <a:latin typeface="Footlight MT Light" panose="0204060206030A020304" pitchFamily="18" charset="77"/>
              </a:rPr>
              <a:t> Ryder, were longtime friends, from their days in the emergence of the Beat movement in San Francisco in the 1950s to Albert’s last years in Volcano. Here he is with Snyder and </a:t>
            </a:r>
            <a:r>
              <a:rPr lang="en-US" sz="1800" dirty="0" err="1">
                <a:latin typeface="Footlight MT Light" panose="0204060206030A020304" pitchFamily="18" charset="77"/>
              </a:rPr>
              <a:t>Nanoa</a:t>
            </a:r>
            <a:r>
              <a:rPr lang="en-US" sz="1800" dirty="0">
                <a:latin typeface="Footlight MT Light" panose="0204060206030A020304" pitchFamily="18" charset="77"/>
              </a:rPr>
              <a:t> Sakaki, another longtime friend and poet from Japan, when they gave a reading together in Volcano in 2000.</a:t>
            </a:r>
            <a:endParaRPr lang="en-US" sz="1600" dirty="0">
              <a:latin typeface="Footlight MT Light" panose="0204060206030A020304" pitchFamily="18" charset="77"/>
            </a:endParaRPr>
          </a:p>
        </p:txBody>
      </p:sp>
      <p:pic>
        <p:nvPicPr>
          <p:cNvPr id="3" name="Picture 2" descr="A couple of people posing for a photo&#10;&#10;Description automatically generated">
            <a:extLst>
              <a:ext uri="{FF2B5EF4-FFF2-40B4-BE49-F238E27FC236}">
                <a16:creationId xmlns:a16="http://schemas.microsoft.com/office/drawing/2014/main" id="{C0E5FA43-0E6C-0A49-A86C-57BC60A3B4AF}"/>
              </a:ext>
            </a:extLst>
          </p:cNvPr>
          <p:cNvPicPr>
            <a:picLocks noChangeAspect="1"/>
          </p:cNvPicPr>
          <p:nvPr/>
        </p:nvPicPr>
        <p:blipFill>
          <a:blip r:embed="rId3"/>
          <a:stretch>
            <a:fillRect/>
          </a:stretch>
        </p:blipFill>
        <p:spPr>
          <a:xfrm>
            <a:off x="7266081" y="518734"/>
            <a:ext cx="4300339" cy="5733785"/>
          </a:xfrm>
          <a:prstGeom prst="rect">
            <a:avLst/>
          </a:prstGeom>
        </p:spPr>
      </p:pic>
    </p:spTree>
    <p:extLst>
      <p:ext uri="{BB962C8B-B14F-4D97-AF65-F5344CB8AC3E}">
        <p14:creationId xmlns:p14="http://schemas.microsoft.com/office/powerpoint/2010/main" val="3714678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lose up of text on a white background&#10;&#10;Description automatically generated">
            <a:extLst>
              <a:ext uri="{FF2B5EF4-FFF2-40B4-BE49-F238E27FC236}">
                <a16:creationId xmlns:a16="http://schemas.microsoft.com/office/drawing/2014/main" id="{9E87E92A-24D8-3A45-988D-B570FB4BC8C1}"/>
              </a:ext>
            </a:extLst>
          </p:cNvPr>
          <p:cNvPicPr>
            <a:picLocks noChangeAspect="1"/>
          </p:cNvPicPr>
          <p:nvPr/>
        </p:nvPicPr>
        <p:blipFill>
          <a:blip r:embed="rId3"/>
          <a:stretch>
            <a:fillRect/>
          </a:stretch>
        </p:blipFill>
        <p:spPr>
          <a:xfrm>
            <a:off x="1647264" y="217292"/>
            <a:ext cx="8897471" cy="6423416"/>
          </a:xfrm>
          <a:prstGeom prst="rect">
            <a:avLst/>
          </a:prstGeom>
        </p:spPr>
      </p:pic>
    </p:spTree>
    <p:extLst>
      <p:ext uri="{BB962C8B-B14F-4D97-AF65-F5344CB8AC3E}">
        <p14:creationId xmlns:p14="http://schemas.microsoft.com/office/powerpoint/2010/main" val="177756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32392A96-5A21-6746-80DB-4DA51B43206E}"/>
              </a:ext>
            </a:extLst>
          </p:cNvPr>
          <p:cNvSpPr txBox="1"/>
          <p:nvPr/>
        </p:nvSpPr>
        <p:spPr>
          <a:xfrm>
            <a:off x="8250865" y="2369984"/>
            <a:ext cx="1839433" cy="2677656"/>
          </a:xfrm>
          <a:prstGeom prst="rect">
            <a:avLst/>
          </a:prstGeom>
          <a:noFill/>
        </p:spPr>
        <p:txBody>
          <a:bodyPr wrap="square" rtlCol="0">
            <a:spAutoFit/>
          </a:bodyPr>
          <a:lstStyle/>
          <a:p>
            <a:r>
              <a:rPr lang="en-US" sz="1400" dirty="0">
                <a:latin typeface="Footlight MT Light" panose="0204060206030A020304" pitchFamily="18" charset="77"/>
              </a:rPr>
              <a:t>In the Spring of 2015 Kevin </a:t>
            </a:r>
            <a:r>
              <a:rPr lang="en-US" sz="1400" dirty="0" err="1">
                <a:latin typeface="Footlight MT Light" panose="0204060206030A020304" pitchFamily="18" charset="77"/>
              </a:rPr>
              <a:t>Diminyatz</a:t>
            </a:r>
            <a:r>
              <a:rPr lang="en-US" sz="1400" dirty="0">
                <a:latin typeface="Footlight MT Light" panose="0204060206030A020304" pitchFamily="18" charset="77"/>
              </a:rPr>
              <a:t> put together an art exhibition honoring Albert and he asked me to contribute to the accompanying symposium. What follows is a development of my presentation at that </a:t>
            </a:r>
            <a:r>
              <a:rPr lang="en-US" sz="1400" dirty="0" err="1">
                <a:latin typeface="Footlight MT Light" panose="0204060206030A020304" pitchFamily="18" charset="77"/>
              </a:rPr>
              <a:t>symposiusm</a:t>
            </a:r>
            <a:r>
              <a:rPr lang="en-US" sz="1400" dirty="0">
                <a:latin typeface="Footlight MT Light" panose="0204060206030A020304" pitchFamily="18" charset="77"/>
              </a:rPr>
              <a:t>.</a:t>
            </a:r>
          </a:p>
        </p:txBody>
      </p:sp>
      <p:pic>
        <p:nvPicPr>
          <p:cNvPr id="8" name="Picture 7" descr="A person posing for the camera&#10;&#10;Description automatically generated">
            <a:extLst>
              <a:ext uri="{FF2B5EF4-FFF2-40B4-BE49-F238E27FC236}">
                <a16:creationId xmlns:a16="http://schemas.microsoft.com/office/drawing/2014/main" id="{B99663D3-1BB6-FF4C-9B72-1FE6C77499F7}"/>
              </a:ext>
            </a:extLst>
          </p:cNvPr>
          <p:cNvPicPr>
            <a:picLocks noChangeAspect="1"/>
          </p:cNvPicPr>
          <p:nvPr/>
        </p:nvPicPr>
        <p:blipFill>
          <a:blip r:embed="rId3"/>
          <a:stretch>
            <a:fillRect/>
          </a:stretch>
        </p:blipFill>
        <p:spPr>
          <a:xfrm>
            <a:off x="10271051" y="2379513"/>
            <a:ext cx="1504938" cy="2516769"/>
          </a:xfrm>
          <a:prstGeom prst="rect">
            <a:avLst/>
          </a:prstGeom>
        </p:spPr>
      </p:pic>
      <p:sp>
        <p:nvSpPr>
          <p:cNvPr id="10" name="TextBox 9">
            <a:extLst>
              <a:ext uri="{FF2B5EF4-FFF2-40B4-BE49-F238E27FC236}">
                <a16:creationId xmlns:a16="http://schemas.microsoft.com/office/drawing/2014/main" id="{3B28B778-B018-E64F-A159-05349A07D7D0}"/>
              </a:ext>
            </a:extLst>
          </p:cNvPr>
          <p:cNvSpPr txBox="1"/>
          <p:nvPr/>
        </p:nvSpPr>
        <p:spPr>
          <a:xfrm>
            <a:off x="4039806" y="5414227"/>
            <a:ext cx="3954162" cy="738664"/>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Exotica- Untitled#14</a:t>
            </a:r>
            <a:r>
              <a:rPr lang="en-US" sz="1200" dirty="0">
                <a:latin typeface="Times New Roman" panose="02020603050405020304" pitchFamily="18" charset="0"/>
                <a:cs typeface="Times New Roman" panose="02020603050405020304" pitchFamily="18" charset="0"/>
              </a:rPr>
              <a:t>, Encaustic Monotype On Wood Panel,</a:t>
            </a:r>
          </a:p>
          <a:p>
            <a:r>
              <a:rPr lang="en-US" sz="1200" dirty="0">
                <a:latin typeface="Times New Roman" panose="02020603050405020304" pitchFamily="18" charset="0"/>
                <a:cs typeface="Times New Roman" panose="02020603050405020304" pitchFamily="18" charset="0"/>
              </a:rPr>
              <a:t>Kevin </a:t>
            </a:r>
            <a:r>
              <a:rPr lang="en-US" sz="1200" dirty="0" err="1">
                <a:latin typeface="Times New Roman" panose="02020603050405020304" pitchFamily="18" charset="0"/>
                <a:cs typeface="Times New Roman" panose="02020603050405020304" pitchFamily="18" charset="0"/>
              </a:rPr>
              <a:t>Diminyatz</a:t>
            </a:r>
            <a:r>
              <a:rPr lang="en-US" sz="1200" dirty="0">
                <a:latin typeface="Times New Roman" panose="02020603050405020304" pitchFamily="18" charset="0"/>
                <a:cs typeface="Times New Roman" panose="02020603050405020304" pitchFamily="18" charset="0"/>
              </a:rPr>
              <a:t>, 2015.</a:t>
            </a:r>
          </a:p>
          <a:p>
            <a:endParaRPr lang="en-US" dirty="0"/>
          </a:p>
        </p:txBody>
      </p:sp>
      <p:sp>
        <p:nvSpPr>
          <p:cNvPr id="16" name="TextBox 15">
            <a:extLst>
              <a:ext uri="{FF2B5EF4-FFF2-40B4-BE49-F238E27FC236}">
                <a16:creationId xmlns:a16="http://schemas.microsoft.com/office/drawing/2014/main" id="{DFAE5028-A10B-1649-A3B8-259E8D1B40C6}"/>
              </a:ext>
            </a:extLst>
          </p:cNvPr>
          <p:cNvSpPr txBox="1"/>
          <p:nvPr/>
        </p:nvSpPr>
        <p:spPr>
          <a:xfrm>
            <a:off x="7809470" y="1692876"/>
            <a:ext cx="3966519" cy="677108"/>
          </a:xfrm>
          <a:prstGeom prst="rect">
            <a:avLst/>
          </a:prstGeom>
          <a:noFill/>
        </p:spPr>
        <p:txBody>
          <a:bodyPr wrap="square" rtlCol="0">
            <a:spAutoFit/>
          </a:bodyPr>
          <a:lstStyle/>
          <a:p>
            <a:pPr algn="ctr"/>
            <a:r>
              <a:rPr lang="en-US" sz="2000" dirty="0">
                <a:latin typeface="Footlight MT Light" panose="0204060206030A020304" pitchFamily="18" charset="77"/>
              </a:rPr>
              <a:t>LOOK LIKE WHAT IT MEANS </a:t>
            </a:r>
          </a:p>
          <a:p>
            <a:endParaRPr lang="en-US" dirty="0"/>
          </a:p>
        </p:txBody>
      </p:sp>
      <p:pic>
        <p:nvPicPr>
          <p:cNvPr id="18" name="Picture 17" descr="A picture containing indoor, wooden, table, photo&#10;&#10;Description automatically generated">
            <a:extLst>
              <a:ext uri="{FF2B5EF4-FFF2-40B4-BE49-F238E27FC236}">
                <a16:creationId xmlns:a16="http://schemas.microsoft.com/office/drawing/2014/main" id="{11390902-6892-D148-B537-626DBC4F43C9}"/>
              </a:ext>
            </a:extLst>
          </p:cNvPr>
          <p:cNvPicPr>
            <a:picLocks noChangeAspect="1"/>
          </p:cNvPicPr>
          <p:nvPr/>
        </p:nvPicPr>
        <p:blipFill>
          <a:blip r:embed="rId4"/>
          <a:stretch>
            <a:fillRect/>
          </a:stretch>
        </p:blipFill>
        <p:spPr>
          <a:xfrm>
            <a:off x="235368" y="637401"/>
            <a:ext cx="7586459" cy="4754962"/>
          </a:xfrm>
          <a:prstGeom prst="rect">
            <a:avLst/>
          </a:prstGeom>
        </p:spPr>
      </p:pic>
    </p:spTree>
    <p:extLst>
      <p:ext uri="{BB962C8B-B14F-4D97-AF65-F5344CB8AC3E}">
        <p14:creationId xmlns:p14="http://schemas.microsoft.com/office/powerpoint/2010/main" val="394993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518984" y="1396314"/>
            <a:ext cx="5577016" cy="2954655"/>
          </a:xfrm>
          <a:prstGeom prst="rect">
            <a:avLst/>
          </a:prstGeom>
          <a:noFill/>
        </p:spPr>
        <p:txBody>
          <a:bodyPr wrap="square" rtlCol="0">
            <a:spAutoFit/>
          </a:bodyPr>
          <a:lstStyle/>
          <a:p>
            <a:r>
              <a:rPr lang="en-US" dirty="0">
                <a:latin typeface="Footlight MT Light" panose="0204060206030A020304" pitchFamily="18" charset="77"/>
              </a:rPr>
              <a:t>I would like to begin with a couple of poems from </a:t>
            </a:r>
          </a:p>
          <a:p>
            <a:endParaRPr lang="en-US" i="1" dirty="0">
              <a:latin typeface="Footlight MT Light" panose="0204060206030A020304" pitchFamily="18" charset="77"/>
            </a:endParaRPr>
          </a:p>
          <a:p>
            <a:r>
              <a:rPr lang="en-US" sz="2400" i="1" dirty="0">
                <a:latin typeface="Footlight MT Light" panose="0204060206030A020304" pitchFamily="18" charset="77"/>
              </a:rPr>
              <a:t>OUTSPEAKS: A RHAPSODY</a:t>
            </a:r>
            <a:r>
              <a:rPr lang="en-US" sz="2400" dirty="0">
                <a:latin typeface="Footlight MT Light" panose="0204060206030A020304" pitchFamily="18" charset="77"/>
              </a:rPr>
              <a:t>. </a:t>
            </a:r>
          </a:p>
          <a:p>
            <a:endParaRPr lang="en-US" dirty="0">
              <a:latin typeface="Footlight MT Light" panose="0204060206030A020304" pitchFamily="18" charset="77"/>
            </a:endParaRPr>
          </a:p>
          <a:p>
            <a:r>
              <a:rPr lang="en-US" dirty="0">
                <a:latin typeface="Footlight MT Light" panose="0204060206030A020304" pitchFamily="18" charset="77"/>
              </a:rPr>
              <a:t>In these two poems, coming at the beginning of that work, </a:t>
            </a:r>
            <a:r>
              <a:rPr lang="en-US" dirty="0" err="1">
                <a:latin typeface="Footlight MT Light" panose="0204060206030A020304" pitchFamily="18" charset="77"/>
              </a:rPr>
              <a:t>Saijo</a:t>
            </a:r>
            <a:r>
              <a:rPr lang="en-US" dirty="0">
                <a:latin typeface="Footlight MT Light" panose="0204060206030A020304" pitchFamily="18" charset="77"/>
              </a:rPr>
              <a:t> tells us who he is and what he wants to do in his writing. </a:t>
            </a:r>
          </a:p>
          <a:p>
            <a:endParaRPr lang="en-US" dirty="0">
              <a:latin typeface="Footlight MT Light" panose="0204060206030A020304" pitchFamily="18" charset="77"/>
            </a:endParaRPr>
          </a:p>
          <a:p>
            <a:r>
              <a:rPr lang="en-US" dirty="0">
                <a:latin typeface="Footlight MT Light" panose="0204060206030A020304" pitchFamily="18" charset="77"/>
              </a:rPr>
              <a:t>In the first he tells us what he wants:</a:t>
            </a:r>
          </a:p>
          <a:p>
            <a:endParaRPr lang="en-US" dirty="0"/>
          </a:p>
        </p:txBody>
      </p:sp>
      <p:pic>
        <p:nvPicPr>
          <p:cNvPr id="5" name="Picture 4" descr="A close up of a newspaper&#10;&#10;Description automatically generated">
            <a:extLst>
              <a:ext uri="{FF2B5EF4-FFF2-40B4-BE49-F238E27FC236}">
                <a16:creationId xmlns:a16="http://schemas.microsoft.com/office/drawing/2014/main" id="{397F3D45-BAC3-D84D-AE02-80F8DC79305C}"/>
              </a:ext>
            </a:extLst>
          </p:cNvPr>
          <p:cNvPicPr>
            <a:picLocks noChangeAspect="1"/>
          </p:cNvPicPr>
          <p:nvPr/>
        </p:nvPicPr>
        <p:blipFill>
          <a:blip r:embed="rId3"/>
          <a:stretch>
            <a:fillRect/>
          </a:stretch>
        </p:blipFill>
        <p:spPr>
          <a:xfrm>
            <a:off x="7018718" y="326134"/>
            <a:ext cx="4654298" cy="6205731"/>
          </a:xfrm>
          <a:prstGeom prst="rect">
            <a:avLst/>
          </a:prstGeom>
        </p:spPr>
      </p:pic>
    </p:spTree>
    <p:extLst>
      <p:ext uri="{BB962C8B-B14F-4D97-AF65-F5344CB8AC3E}">
        <p14:creationId xmlns:p14="http://schemas.microsoft.com/office/powerpoint/2010/main" val="388500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776416" y="1645696"/>
            <a:ext cx="5577016" cy="923330"/>
          </a:xfrm>
          <a:prstGeom prst="rect">
            <a:avLst/>
          </a:prstGeom>
          <a:noFill/>
        </p:spPr>
        <p:txBody>
          <a:bodyPr wrap="square" rtlCol="0">
            <a:spAutoFit/>
          </a:bodyPr>
          <a:lstStyle/>
          <a:p>
            <a:endParaRPr lang="en-US" dirty="0">
              <a:latin typeface="Footlight MT Light" panose="0204060206030A020304" pitchFamily="18" charset="77"/>
            </a:endParaRPr>
          </a:p>
          <a:p>
            <a:r>
              <a:rPr lang="en-US" dirty="0">
                <a:latin typeface="Footlight MT Light" panose="0204060206030A020304" pitchFamily="18" charset="77"/>
              </a:rPr>
              <a:t>In the next poem he tells us about rhapsody:</a:t>
            </a:r>
          </a:p>
          <a:p>
            <a:endParaRPr lang="en-US" dirty="0"/>
          </a:p>
        </p:txBody>
      </p:sp>
      <p:pic>
        <p:nvPicPr>
          <p:cNvPr id="3" name="Picture 2" descr="A close up of a newspaper&#10;&#10;Description automatically generated">
            <a:extLst>
              <a:ext uri="{FF2B5EF4-FFF2-40B4-BE49-F238E27FC236}">
                <a16:creationId xmlns:a16="http://schemas.microsoft.com/office/drawing/2014/main" id="{155BCB9D-FD01-CD4C-BC42-0B0F96186BC7}"/>
              </a:ext>
            </a:extLst>
          </p:cNvPr>
          <p:cNvPicPr>
            <a:picLocks noChangeAspect="1"/>
          </p:cNvPicPr>
          <p:nvPr/>
        </p:nvPicPr>
        <p:blipFill>
          <a:blip r:embed="rId3"/>
          <a:stretch>
            <a:fillRect/>
          </a:stretch>
        </p:blipFill>
        <p:spPr>
          <a:xfrm>
            <a:off x="6872416" y="228600"/>
            <a:ext cx="4800600" cy="6400800"/>
          </a:xfrm>
          <a:prstGeom prst="rect">
            <a:avLst/>
          </a:prstGeom>
        </p:spPr>
      </p:pic>
    </p:spTree>
    <p:extLst>
      <p:ext uri="{BB962C8B-B14F-4D97-AF65-F5344CB8AC3E}">
        <p14:creationId xmlns:p14="http://schemas.microsoft.com/office/powerpoint/2010/main" val="248313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753762" y="457200"/>
            <a:ext cx="5548184" cy="5355312"/>
          </a:xfrm>
          <a:prstGeom prst="rect">
            <a:avLst/>
          </a:prstGeom>
          <a:noFill/>
        </p:spPr>
        <p:txBody>
          <a:bodyPr wrap="square" rtlCol="0">
            <a:spAutoFit/>
          </a:bodyPr>
          <a:lstStyle/>
          <a:p>
            <a:endParaRPr lang="en-US" dirty="0"/>
          </a:p>
          <a:p>
            <a:r>
              <a:rPr lang="en-US" dirty="0" err="1">
                <a:latin typeface="Footlight MT Light" panose="0204060206030A020304" pitchFamily="18" charset="77"/>
              </a:rPr>
              <a:t>Saijo</a:t>
            </a:r>
            <a:r>
              <a:rPr lang="en-US" dirty="0">
                <a:latin typeface="Footlight MT Light" panose="0204060206030A020304" pitchFamily="18" charset="77"/>
              </a:rPr>
              <a:t> identifies himself here as a rhapsode. One might recall here the quarrel, already ancient according to Plato, between philosophy and poetry. One might recall Socrates' condemnation of the rhapsode Ion in the dialogue that bears the latter's name. The problem with the poets, Plato's Socrates tells us – illustrated so well by the rhapsode Ion, one of those who indeed did gain his livelihood from reciting Homeric poetry – is that he doesn't really have knowledge about what he speaks. The source of his rhapsody is inspiration not knowledge. The inspiration that moves the rhapsode is like the power of a magnet that moves from the stone through iron rings, the poet is like one of the rings the power moves through. The poets, Socrates says, “are inspired and possessed when they write all these beautiful poems.” The poets “are not in their right minds,” he goes on to say, “when they make their beautiful songs. Like ecstatic dancers they are “out of their wits dancing about.”</a:t>
            </a:r>
          </a:p>
        </p:txBody>
      </p:sp>
      <p:pic>
        <p:nvPicPr>
          <p:cNvPr id="6" name="Picture 5" descr="A picture containing vessel, black, indoor, table&#10;&#10;Description automatically generated">
            <a:extLst>
              <a:ext uri="{FF2B5EF4-FFF2-40B4-BE49-F238E27FC236}">
                <a16:creationId xmlns:a16="http://schemas.microsoft.com/office/drawing/2014/main" id="{F1635CA7-B15D-6944-99A0-2F2C07326EC3}"/>
              </a:ext>
            </a:extLst>
          </p:cNvPr>
          <p:cNvPicPr>
            <a:picLocks noChangeAspect="1"/>
          </p:cNvPicPr>
          <p:nvPr/>
        </p:nvPicPr>
        <p:blipFill>
          <a:blip r:embed="rId3"/>
          <a:stretch>
            <a:fillRect/>
          </a:stretch>
        </p:blipFill>
        <p:spPr>
          <a:xfrm>
            <a:off x="7581394" y="314079"/>
            <a:ext cx="4190476" cy="6229842"/>
          </a:xfrm>
          <a:prstGeom prst="rect">
            <a:avLst/>
          </a:prstGeom>
        </p:spPr>
      </p:pic>
    </p:spTree>
    <p:extLst>
      <p:ext uri="{BB962C8B-B14F-4D97-AF65-F5344CB8AC3E}">
        <p14:creationId xmlns:p14="http://schemas.microsoft.com/office/powerpoint/2010/main" val="30274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877330" y="778476"/>
            <a:ext cx="5498756" cy="5078313"/>
          </a:xfrm>
          <a:prstGeom prst="rect">
            <a:avLst/>
          </a:prstGeom>
          <a:noFill/>
        </p:spPr>
        <p:txBody>
          <a:bodyPr wrap="square" rtlCol="0">
            <a:spAutoFit/>
          </a:bodyPr>
          <a:lstStyle/>
          <a:p>
            <a:endParaRPr lang="en-US" dirty="0">
              <a:latin typeface="Footlight MT Light" panose="0204060206030A020304" pitchFamily="18" charset="77"/>
            </a:endParaRPr>
          </a:p>
          <a:p>
            <a:r>
              <a:rPr lang="en-US" dirty="0">
                <a:latin typeface="Footlight MT Light" panose="0204060206030A020304" pitchFamily="18" charset="77"/>
              </a:rPr>
              <a:t>In declaring himself a rhapsode, </a:t>
            </a:r>
            <a:r>
              <a:rPr lang="en-US" dirty="0" err="1">
                <a:latin typeface="Footlight MT Light" panose="0204060206030A020304" pitchFamily="18" charset="77"/>
              </a:rPr>
              <a:t>Saijo</a:t>
            </a:r>
            <a:r>
              <a:rPr lang="en-US" dirty="0">
                <a:latin typeface="Footlight MT Light" panose="0204060206030A020304" pitchFamily="18" charset="77"/>
              </a:rPr>
              <a:t> declares his allegiance in the ancient quarrel between philosophy and poetry. Certainly </a:t>
            </a:r>
            <a:r>
              <a:rPr lang="en-US" dirty="0" err="1">
                <a:latin typeface="Footlight MT Light" panose="0204060206030A020304" pitchFamily="18" charset="77"/>
              </a:rPr>
              <a:t>Saijo</a:t>
            </a:r>
            <a:r>
              <a:rPr lang="en-US" dirty="0">
                <a:latin typeface="Footlight MT Light" panose="0204060206030A020304" pitchFamily="18" charset="77"/>
              </a:rPr>
              <a:t> rails against much of what might be seen as the legacy of Socrates and Plato in the development of Western civilization. And yet, </a:t>
            </a:r>
            <a:r>
              <a:rPr lang="en-US" dirty="0" err="1">
                <a:latin typeface="Footlight MT Light" panose="0204060206030A020304" pitchFamily="18" charset="77"/>
              </a:rPr>
              <a:t>Saijo</a:t>
            </a:r>
            <a:r>
              <a:rPr lang="en-US" dirty="0">
                <a:latin typeface="Footlight MT Light" panose="0204060206030A020304" pitchFamily="18" charset="77"/>
              </a:rPr>
              <a:t> is not like Ion in an important sense. He is not like the rhapsode who merely recites the poems of another, like Ion who makes his livelihood reciting Homer. For </a:t>
            </a:r>
            <a:r>
              <a:rPr lang="en-US" dirty="0" err="1">
                <a:latin typeface="Footlight MT Light" panose="0204060206030A020304" pitchFamily="18" charset="77"/>
              </a:rPr>
              <a:t>Saijo</a:t>
            </a:r>
            <a:r>
              <a:rPr lang="en-US" dirty="0">
                <a:latin typeface="Footlight MT Light" panose="0204060206030A020304" pitchFamily="18" charset="77"/>
              </a:rPr>
              <a:t> is a thinker with a voice of his own. He does have a lot to say on a multitude of topics. </a:t>
            </a:r>
            <a:r>
              <a:rPr lang="en-US" dirty="0" err="1">
                <a:latin typeface="Footlight MT Light" panose="0204060206030A020304" pitchFamily="18" charset="77"/>
              </a:rPr>
              <a:t>Saijo's</a:t>
            </a:r>
            <a:r>
              <a:rPr lang="en-US" dirty="0">
                <a:latin typeface="Footlight MT Light" panose="0204060206030A020304" pitchFamily="18" charset="77"/>
              </a:rPr>
              <a:t> poetry, like the writings of his “Beat Generation” compatriots – Gary Snyder and Jack </a:t>
            </a:r>
            <a:r>
              <a:rPr lang="en-US" dirty="0" err="1">
                <a:latin typeface="Footlight MT Light" panose="0204060206030A020304" pitchFamily="18" charset="77"/>
              </a:rPr>
              <a:t>Keroauc</a:t>
            </a:r>
            <a:r>
              <a:rPr lang="en-US" dirty="0">
                <a:latin typeface="Footlight MT Light" panose="0204060206030A020304" pitchFamily="18" charset="77"/>
              </a:rPr>
              <a:t>, Allen Ginsburg, Lew Welch – is quite philosophical, even if in a subversive way. These writings challenge the opposition that begins with Plato and structures so much of Western thought and civilization, the opposition between philosophy and art, or philosophy and poetry. </a:t>
            </a:r>
          </a:p>
        </p:txBody>
      </p:sp>
      <p:pic>
        <p:nvPicPr>
          <p:cNvPr id="3" name="Picture 2" descr="A picture containing table, indoor, sitting, cup&#10;&#10;Description automatically generated">
            <a:extLst>
              <a:ext uri="{FF2B5EF4-FFF2-40B4-BE49-F238E27FC236}">
                <a16:creationId xmlns:a16="http://schemas.microsoft.com/office/drawing/2014/main" id="{B132ECDF-0766-AD44-8061-767C2EB7A344}"/>
              </a:ext>
            </a:extLst>
          </p:cNvPr>
          <p:cNvPicPr>
            <a:picLocks noChangeAspect="1"/>
          </p:cNvPicPr>
          <p:nvPr/>
        </p:nvPicPr>
        <p:blipFill>
          <a:blip r:embed="rId3"/>
          <a:stretch>
            <a:fillRect/>
          </a:stretch>
        </p:blipFill>
        <p:spPr>
          <a:xfrm>
            <a:off x="7330951" y="457200"/>
            <a:ext cx="4201394" cy="6042454"/>
          </a:xfrm>
          <a:prstGeom prst="rect">
            <a:avLst/>
          </a:prstGeom>
        </p:spPr>
      </p:pic>
    </p:spTree>
    <p:extLst>
      <p:ext uri="{BB962C8B-B14F-4D97-AF65-F5344CB8AC3E}">
        <p14:creationId xmlns:p14="http://schemas.microsoft.com/office/powerpoint/2010/main" val="1979474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7760043" y="1421027"/>
            <a:ext cx="3842952" cy="5047536"/>
          </a:xfrm>
          <a:prstGeom prst="rect">
            <a:avLst/>
          </a:prstGeom>
          <a:noFill/>
        </p:spPr>
        <p:txBody>
          <a:bodyPr wrap="square" rtlCol="0">
            <a:spAutoFit/>
          </a:bodyPr>
          <a:lstStyle/>
          <a:p>
            <a:r>
              <a:rPr lang="en-US" sz="1400" dirty="0">
                <a:latin typeface="Footlight MT Light" panose="0204060206030A020304" pitchFamily="18" charset="77"/>
              </a:rPr>
              <a:t>This issue of the relationship between philosophy and art, philosophy and poetry is at the forefront in the contemporary debate in philosophy about the nature of philosophy. Nietzsche challenged Plato and deconstructs these oppositions in his first work, </a:t>
            </a:r>
            <a:r>
              <a:rPr lang="en-US" sz="1400" i="1" dirty="0">
                <a:latin typeface="Footlight MT Light" panose="0204060206030A020304" pitchFamily="18" charset="77"/>
              </a:rPr>
              <a:t>The Birth of Tragedy</a:t>
            </a:r>
            <a:r>
              <a:rPr lang="en-US" sz="1400" dirty="0">
                <a:latin typeface="Footlight MT Light" panose="0204060206030A020304" pitchFamily="18" charset="77"/>
              </a:rPr>
              <a:t>, when he suggested the high point of Greek culture was not Socrates and Plato, but rather a century earlier, with the poets Aeschylus and Sophocles. He later acknowledged that his first work was an “impossible book” because it set out to be too scientific and reveal the truth about tragedy. He said he should have shaken off the scholar's hood and “sung” rather than “spoken.” In his mature work he attempted to break from the “history of an error” that began with Socrates and Plato. The description of a rhapsody as being “a literary work consisting of miscellaneous or disconnected pieces” could easily be applied to several of Nietzsche's later works that were collections of disconnected aphorisms. </a:t>
            </a:r>
            <a:r>
              <a:rPr lang="en-US" sz="1400" i="1" dirty="0">
                <a:latin typeface="Footlight MT Light" panose="0204060206030A020304" pitchFamily="18" charset="77"/>
              </a:rPr>
              <a:t>The Joyous Science </a:t>
            </a:r>
            <a:r>
              <a:rPr lang="en-US" sz="1400" dirty="0">
                <a:latin typeface="Footlight MT Light" panose="0204060206030A020304" pitchFamily="18" charset="77"/>
              </a:rPr>
              <a:t>even includes a prelude of poems. </a:t>
            </a:r>
            <a:r>
              <a:rPr lang="en-US" sz="1400" i="1" dirty="0">
                <a:latin typeface="Footlight MT Light" panose="0204060206030A020304" pitchFamily="18" charset="77"/>
              </a:rPr>
              <a:t>Thus Spoke Zarathustra</a:t>
            </a:r>
            <a:r>
              <a:rPr lang="en-US" sz="1400" dirty="0">
                <a:latin typeface="Footlight MT Light" panose="0204060206030A020304" pitchFamily="18" charset="77"/>
              </a:rPr>
              <a:t> is a rhapsodic narrative.</a:t>
            </a:r>
          </a:p>
        </p:txBody>
      </p:sp>
      <p:sp>
        <p:nvSpPr>
          <p:cNvPr id="5" name="TextBox 4">
            <a:extLst>
              <a:ext uri="{FF2B5EF4-FFF2-40B4-BE49-F238E27FC236}">
                <a16:creationId xmlns:a16="http://schemas.microsoft.com/office/drawing/2014/main" id="{B8CFD944-4074-2B41-B5AA-3DF15B92E387}"/>
              </a:ext>
            </a:extLst>
          </p:cNvPr>
          <p:cNvSpPr txBox="1"/>
          <p:nvPr/>
        </p:nvSpPr>
        <p:spPr>
          <a:xfrm>
            <a:off x="700070" y="5146158"/>
            <a:ext cx="6281497" cy="523220"/>
          </a:xfrm>
          <a:prstGeom prst="rect">
            <a:avLst/>
          </a:prstGeom>
          <a:noFill/>
        </p:spPr>
        <p:txBody>
          <a:bodyPr wrap="square" rtlCol="0">
            <a:spAutoFit/>
          </a:bodyPr>
          <a:lstStyle/>
          <a:p>
            <a:r>
              <a:rPr lang="en-US" sz="1400" dirty="0">
                <a:latin typeface="Footlight MT Light" panose="0204060206030A020304" pitchFamily="18" charset="77"/>
              </a:rPr>
              <a:t>One of my Nietzsche masks, made while a graduate student in 1985, now hangs in the house built by the rhapsode Albert </a:t>
            </a:r>
            <a:r>
              <a:rPr lang="en-US" sz="1400" dirty="0" err="1">
                <a:latin typeface="Footlight MT Light" panose="0204060206030A020304" pitchFamily="18" charset="77"/>
              </a:rPr>
              <a:t>Saijo</a:t>
            </a:r>
            <a:r>
              <a:rPr lang="en-US" sz="1400" dirty="0">
                <a:latin typeface="Footlight MT Light" panose="0204060206030A020304" pitchFamily="18" charset="77"/>
              </a:rPr>
              <a:t>.</a:t>
            </a:r>
          </a:p>
        </p:txBody>
      </p:sp>
      <p:pic>
        <p:nvPicPr>
          <p:cNvPr id="7" name="Picture 6" descr="A book shelf filled with books&#10;&#10;Description automatically generated">
            <a:extLst>
              <a:ext uri="{FF2B5EF4-FFF2-40B4-BE49-F238E27FC236}">
                <a16:creationId xmlns:a16="http://schemas.microsoft.com/office/drawing/2014/main" id="{CD167E52-12E7-6247-8376-846457CAEC87}"/>
              </a:ext>
            </a:extLst>
          </p:cNvPr>
          <p:cNvPicPr>
            <a:picLocks noChangeAspect="1"/>
          </p:cNvPicPr>
          <p:nvPr/>
        </p:nvPicPr>
        <p:blipFill>
          <a:blip r:embed="rId3"/>
          <a:stretch>
            <a:fillRect/>
          </a:stretch>
        </p:blipFill>
        <p:spPr>
          <a:xfrm>
            <a:off x="700071" y="931930"/>
            <a:ext cx="6448393" cy="4119308"/>
          </a:xfrm>
          <a:prstGeom prst="rect">
            <a:avLst/>
          </a:prstGeom>
        </p:spPr>
      </p:pic>
    </p:spTree>
    <p:extLst>
      <p:ext uri="{BB962C8B-B14F-4D97-AF65-F5344CB8AC3E}">
        <p14:creationId xmlns:p14="http://schemas.microsoft.com/office/powerpoint/2010/main" val="4007855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654909" y="1421027"/>
            <a:ext cx="2928550" cy="3754874"/>
          </a:xfrm>
          <a:prstGeom prst="rect">
            <a:avLst/>
          </a:prstGeom>
          <a:noFill/>
        </p:spPr>
        <p:txBody>
          <a:bodyPr wrap="square" rtlCol="0">
            <a:spAutoFit/>
          </a:bodyPr>
          <a:lstStyle/>
          <a:p>
            <a:r>
              <a:rPr lang="en-US" sz="1400" dirty="0">
                <a:latin typeface="Footlight MT Light" panose="0204060206030A020304" pitchFamily="18" charset="77"/>
              </a:rPr>
              <a:t>In the 20th century, Martin Heidegger makes a decisive turn to poetry in his later philosophy. In the famous “Essay Concerning Technology” Heidegger traces the whole problem of our modern Western civilization back to the ancient Greeks – to a way of being-in-the-world that reduces everything, including human beings, to be a mere resource to be used up, like trees understood only as lumber. Against this, Heidegger suggests that maybe only poetry can save us. Here he points to a different mode of dwelling upon the earth – what he calls “poetic dwelling.” </a:t>
            </a:r>
          </a:p>
        </p:txBody>
      </p:sp>
      <p:pic>
        <p:nvPicPr>
          <p:cNvPr id="7" name="Picture 6" descr="A view of a living room filled with furniture and a large window&#10;&#10;Description automatically generated">
            <a:extLst>
              <a:ext uri="{FF2B5EF4-FFF2-40B4-BE49-F238E27FC236}">
                <a16:creationId xmlns:a16="http://schemas.microsoft.com/office/drawing/2014/main" id="{1996E52E-21E3-4747-B931-196CC8A4DD47}"/>
              </a:ext>
            </a:extLst>
          </p:cNvPr>
          <p:cNvPicPr>
            <a:picLocks noChangeAspect="1"/>
          </p:cNvPicPr>
          <p:nvPr/>
        </p:nvPicPr>
        <p:blipFill>
          <a:blip r:embed="rId3"/>
          <a:stretch>
            <a:fillRect/>
          </a:stretch>
        </p:blipFill>
        <p:spPr>
          <a:xfrm>
            <a:off x="3778333" y="767915"/>
            <a:ext cx="7758758" cy="5061098"/>
          </a:xfrm>
          <a:prstGeom prst="rect">
            <a:avLst/>
          </a:prstGeom>
        </p:spPr>
      </p:pic>
    </p:spTree>
    <p:extLst>
      <p:ext uri="{BB962C8B-B14F-4D97-AF65-F5344CB8AC3E}">
        <p14:creationId xmlns:p14="http://schemas.microsoft.com/office/powerpoint/2010/main" val="677224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740310" y="1519084"/>
            <a:ext cx="4156907" cy="3046988"/>
          </a:xfrm>
          <a:prstGeom prst="rect">
            <a:avLst/>
          </a:prstGeom>
          <a:noFill/>
        </p:spPr>
        <p:txBody>
          <a:bodyPr wrap="square" rtlCol="0">
            <a:spAutoFit/>
          </a:bodyPr>
          <a:lstStyle/>
          <a:p>
            <a:r>
              <a:rPr lang="en-US" sz="1600" dirty="0">
                <a:latin typeface="Footlight MT Light" panose="0204060206030A020304" pitchFamily="18" charset="77"/>
              </a:rPr>
              <a:t>While I might be able to imagine Nietzsche at home with </a:t>
            </a:r>
            <a:r>
              <a:rPr lang="en-US" sz="1600" dirty="0" err="1">
                <a:latin typeface="Footlight MT Light" panose="0204060206030A020304" pitchFamily="18" charset="77"/>
              </a:rPr>
              <a:t>Saijo</a:t>
            </a:r>
            <a:r>
              <a:rPr lang="en-US" sz="1600" dirty="0">
                <a:latin typeface="Footlight MT Light" panose="0204060206030A020304" pitchFamily="18" charset="77"/>
              </a:rPr>
              <a:t> and the Beats, perhaps on a vigorous hike in the mountains, I cannot quite picture the same with Heidegger. </a:t>
            </a:r>
          </a:p>
          <a:p>
            <a:endParaRPr lang="en-US" sz="1600" dirty="0">
              <a:latin typeface="Footlight MT Light" panose="0204060206030A020304" pitchFamily="18" charset="77"/>
            </a:endParaRPr>
          </a:p>
          <a:p>
            <a:r>
              <a:rPr lang="en-US" sz="1600" dirty="0">
                <a:latin typeface="Footlight MT Light" panose="0204060206030A020304" pitchFamily="18" charset="77"/>
              </a:rPr>
              <a:t>Nonetheless, </a:t>
            </a:r>
            <a:r>
              <a:rPr lang="en-US" sz="1600" dirty="0" err="1">
                <a:latin typeface="Footlight MT Light" panose="0204060206030A020304" pitchFamily="18" charset="77"/>
              </a:rPr>
              <a:t>Saijo's</a:t>
            </a:r>
            <a:r>
              <a:rPr lang="en-US" sz="1600" dirty="0">
                <a:latin typeface="Footlight MT Light" panose="0204060206030A020304" pitchFamily="18" charset="77"/>
              </a:rPr>
              <a:t> poem NATURMART certainly seems to resonate with Heidegger's diagnosis of the problem with modern civilization. </a:t>
            </a:r>
          </a:p>
          <a:p>
            <a:endParaRPr lang="en-US" sz="1600" dirty="0">
              <a:latin typeface="Footlight MT Light" panose="0204060206030A020304" pitchFamily="18" charset="77"/>
            </a:endParaRPr>
          </a:p>
          <a:p>
            <a:r>
              <a:rPr lang="en-US" sz="1600" dirty="0">
                <a:latin typeface="Footlight MT Light" panose="0204060206030A020304" pitchFamily="18" charset="77"/>
              </a:rPr>
              <a:t>Here we also hear a reference to </a:t>
            </a:r>
            <a:r>
              <a:rPr lang="en-US" sz="1600" i="1" dirty="0">
                <a:latin typeface="Footlight MT Light" panose="0204060206030A020304" pitchFamily="18" charset="77"/>
              </a:rPr>
              <a:t>The Platform Sutra</a:t>
            </a:r>
            <a:r>
              <a:rPr lang="en-US" sz="1600" dirty="0">
                <a:latin typeface="Footlight MT Light" panose="0204060206030A020304" pitchFamily="18" charset="77"/>
              </a:rPr>
              <a:t>, and the famous verse of Hui </a:t>
            </a:r>
            <a:r>
              <a:rPr lang="en-US" sz="1600" dirty="0" err="1">
                <a:latin typeface="Footlight MT Light" panose="0204060206030A020304" pitchFamily="18" charset="77"/>
              </a:rPr>
              <a:t>Neng</a:t>
            </a:r>
            <a:r>
              <a:rPr lang="en-US" sz="1600" dirty="0">
                <a:latin typeface="Footlight MT Light" panose="0204060206030A020304" pitchFamily="18" charset="77"/>
              </a:rPr>
              <a:t>.</a:t>
            </a:r>
          </a:p>
        </p:txBody>
      </p:sp>
      <p:pic>
        <p:nvPicPr>
          <p:cNvPr id="4" name="Picture 3" descr="A close up of a newspaper&#10;&#10;Description automatically generated">
            <a:extLst>
              <a:ext uri="{FF2B5EF4-FFF2-40B4-BE49-F238E27FC236}">
                <a16:creationId xmlns:a16="http://schemas.microsoft.com/office/drawing/2014/main" id="{9BD39351-CBE3-3C46-97F9-A77FD46C28BD}"/>
              </a:ext>
            </a:extLst>
          </p:cNvPr>
          <p:cNvPicPr>
            <a:picLocks noChangeAspect="1"/>
          </p:cNvPicPr>
          <p:nvPr/>
        </p:nvPicPr>
        <p:blipFill>
          <a:blip r:embed="rId3"/>
          <a:stretch>
            <a:fillRect/>
          </a:stretch>
        </p:blipFill>
        <p:spPr>
          <a:xfrm>
            <a:off x="6993408" y="179173"/>
            <a:ext cx="4874741" cy="6499654"/>
          </a:xfrm>
          <a:prstGeom prst="rect">
            <a:avLst/>
          </a:prstGeom>
        </p:spPr>
      </p:pic>
    </p:spTree>
    <p:extLst>
      <p:ext uri="{BB962C8B-B14F-4D97-AF65-F5344CB8AC3E}">
        <p14:creationId xmlns:p14="http://schemas.microsoft.com/office/powerpoint/2010/main" val="309122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28754F8F-FCDB-F646-A734-BA90C0C1BD82}"/>
              </a:ext>
            </a:extLst>
          </p:cNvPr>
          <p:cNvSpPr>
            <a:spLocks noGrp="1"/>
          </p:cNvSpPr>
          <p:nvPr>
            <p:ph type="subTitle" idx="1"/>
          </p:nvPr>
        </p:nvSpPr>
        <p:spPr>
          <a:xfrm>
            <a:off x="562046" y="5305646"/>
            <a:ext cx="6402279" cy="1318437"/>
          </a:xfrm>
        </p:spPr>
        <p:txBody>
          <a:bodyPr>
            <a:normAutofit/>
          </a:bodyPr>
          <a:lstStyle/>
          <a:p>
            <a:pPr algn="l"/>
            <a:r>
              <a:rPr lang="en-US" sz="1600" dirty="0">
                <a:latin typeface="Footlight MT Light" panose="0204060206030A020304" pitchFamily="18" charset="77"/>
              </a:rPr>
              <a:t>It is a most fortunate circumstance, during this worldwide pandemic where we all have been confined to our homes, I am confined to a home built by Albert </a:t>
            </a:r>
            <a:r>
              <a:rPr lang="en-US" sz="1600" dirty="0" err="1">
                <a:latin typeface="Footlight MT Light" panose="0204060206030A020304" pitchFamily="18" charset="77"/>
              </a:rPr>
              <a:t>Saijo</a:t>
            </a:r>
            <a:r>
              <a:rPr lang="en-US" sz="1600" dirty="0">
                <a:latin typeface="Footlight MT Light" panose="0204060206030A020304" pitchFamily="18" charset="77"/>
              </a:rPr>
              <a:t>. It’s an extraordinary house, built by Albert entirely without power tools, only about three miles from the center of the summit crater of </a:t>
            </a:r>
            <a:r>
              <a:rPr lang="en-US" sz="1600" dirty="0" err="1">
                <a:latin typeface="Footlight MT Light" panose="0204060206030A020304" pitchFamily="18" charset="77"/>
              </a:rPr>
              <a:t>Kīlauea</a:t>
            </a:r>
            <a:r>
              <a:rPr lang="en-US" sz="1600" dirty="0">
                <a:latin typeface="Footlight MT Light" panose="0204060206030A020304" pitchFamily="18" charset="77"/>
              </a:rPr>
              <a:t>, the most active volcano on the Big Island of </a:t>
            </a:r>
            <a:r>
              <a:rPr lang="en-US" sz="1600" dirty="0" err="1">
                <a:latin typeface="Footlight MT Light" panose="0204060206030A020304" pitchFamily="18" charset="77"/>
              </a:rPr>
              <a:t>Hawaiʻi</a:t>
            </a:r>
            <a:r>
              <a:rPr lang="en-US" sz="1600" dirty="0">
                <a:latin typeface="Footlight MT Light" panose="0204060206030A020304" pitchFamily="18" charset="77"/>
              </a:rPr>
              <a:t>.</a:t>
            </a:r>
          </a:p>
        </p:txBody>
      </p:sp>
      <p:pic>
        <p:nvPicPr>
          <p:cNvPr id="14" name="Picture 13" descr="A picture containing man, photo, riding, old&#10;&#10;Description automatically generated">
            <a:extLst>
              <a:ext uri="{FF2B5EF4-FFF2-40B4-BE49-F238E27FC236}">
                <a16:creationId xmlns:a16="http://schemas.microsoft.com/office/drawing/2014/main" id="{06C79D26-6661-544D-B2D0-B4598A68258A}"/>
              </a:ext>
            </a:extLst>
          </p:cNvPr>
          <p:cNvPicPr>
            <a:picLocks noChangeAspect="1"/>
          </p:cNvPicPr>
          <p:nvPr/>
        </p:nvPicPr>
        <p:blipFill>
          <a:blip r:embed="rId3"/>
          <a:stretch>
            <a:fillRect/>
          </a:stretch>
        </p:blipFill>
        <p:spPr>
          <a:xfrm>
            <a:off x="7537702" y="538977"/>
            <a:ext cx="4424640" cy="5928326"/>
          </a:xfrm>
          <a:prstGeom prst="rect">
            <a:avLst/>
          </a:prstGeom>
        </p:spPr>
      </p:pic>
      <p:pic>
        <p:nvPicPr>
          <p:cNvPr id="16" name="Picture 15" descr="A picture containing indoor, sitting, table, small&#10;&#10;Description automatically generated">
            <a:extLst>
              <a:ext uri="{FF2B5EF4-FFF2-40B4-BE49-F238E27FC236}">
                <a16:creationId xmlns:a16="http://schemas.microsoft.com/office/drawing/2014/main" id="{E25CA67C-F0EB-9D49-9715-F769B5B6633D}"/>
              </a:ext>
            </a:extLst>
          </p:cNvPr>
          <p:cNvPicPr>
            <a:picLocks noChangeAspect="1"/>
          </p:cNvPicPr>
          <p:nvPr/>
        </p:nvPicPr>
        <p:blipFill>
          <a:blip r:embed="rId4"/>
          <a:stretch>
            <a:fillRect/>
          </a:stretch>
        </p:blipFill>
        <p:spPr>
          <a:xfrm>
            <a:off x="710903" y="538977"/>
            <a:ext cx="6253423" cy="4695830"/>
          </a:xfrm>
          <a:prstGeom prst="rect">
            <a:avLst/>
          </a:prstGeom>
        </p:spPr>
      </p:pic>
    </p:spTree>
    <p:extLst>
      <p:ext uri="{BB962C8B-B14F-4D97-AF65-F5344CB8AC3E}">
        <p14:creationId xmlns:p14="http://schemas.microsoft.com/office/powerpoint/2010/main" val="1738485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569843" y="675862"/>
            <a:ext cx="6761982" cy="5909310"/>
          </a:xfrm>
          <a:prstGeom prst="rect">
            <a:avLst/>
          </a:prstGeom>
          <a:noFill/>
        </p:spPr>
        <p:txBody>
          <a:bodyPr wrap="square" rtlCol="0">
            <a:spAutoFit/>
          </a:bodyPr>
          <a:lstStyle/>
          <a:p>
            <a:r>
              <a:rPr lang="en-US" sz="1400" dirty="0">
                <a:latin typeface="Footlight MT Light" panose="0204060206030A020304" pitchFamily="18" charset="77"/>
              </a:rPr>
              <a:t>With the reference to Hui-</a:t>
            </a:r>
            <a:r>
              <a:rPr lang="en-US" sz="1400" dirty="0" err="1">
                <a:latin typeface="Footlight MT Light" panose="0204060206030A020304" pitchFamily="18" charset="77"/>
              </a:rPr>
              <a:t>neng</a:t>
            </a:r>
            <a:r>
              <a:rPr lang="en-US" sz="1400" dirty="0">
                <a:latin typeface="Footlight MT Light" panose="0204060206030A020304" pitchFamily="18" charset="77"/>
              </a:rPr>
              <a:t> one can see the lineage where </a:t>
            </a:r>
            <a:r>
              <a:rPr lang="en-US" sz="1400" dirty="0" err="1">
                <a:latin typeface="Footlight MT Light" panose="0204060206030A020304" pitchFamily="18" charset="77"/>
              </a:rPr>
              <a:t>Saijo's</a:t>
            </a:r>
            <a:r>
              <a:rPr lang="en-US" sz="1400" dirty="0">
                <a:latin typeface="Footlight MT Light" panose="0204060206030A020304" pitchFamily="18" charset="77"/>
              </a:rPr>
              <a:t> poetry is most closely connected. </a:t>
            </a:r>
            <a:r>
              <a:rPr lang="en-US" sz="1400" i="1" dirty="0">
                <a:latin typeface="Footlight MT Light" panose="0204060206030A020304" pitchFamily="18" charset="77"/>
              </a:rPr>
              <a:t>The Platform Sutra </a:t>
            </a:r>
            <a:r>
              <a:rPr lang="en-US" sz="1400" dirty="0">
                <a:latin typeface="Footlight MT Light" panose="0204060206030A020304" pitchFamily="18" charset="77"/>
              </a:rPr>
              <a:t>is one of the key texts that the origins of Zen Buddhism can be traced to in China. The sutra tells the story of how Hui-</a:t>
            </a:r>
            <a:r>
              <a:rPr lang="en-US" sz="1400" dirty="0" err="1">
                <a:latin typeface="Footlight MT Light" panose="0204060206030A020304" pitchFamily="18" charset="77"/>
              </a:rPr>
              <a:t>neng</a:t>
            </a:r>
            <a:r>
              <a:rPr lang="en-US" sz="1400" dirty="0">
                <a:latin typeface="Footlight MT Light" panose="0204060206030A020304" pitchFamily="18" charset="77"/>
              </a:rPr>
              <a:t> became the 6th Patriarch of Chan Buddhism. </a:t>
            </a:r>
          </a:p>
          <a:p>
            <a:endParaRPr lang="en-US" sz="1400" dirty="0">
              <a:latin typeface="Footlight MT Light" panose="0204060206030A020304" pitchFamily="18" charset="77"/>
            </a:endParaRPr>
          </a:p>
          <a:p>
            <a:r>
              <a:rPr lang="en-US" sz="1400" dirty="0">
                <a:latin typeface="Footlight MT Light" panose="0204060206030A020304" pitchFamily="18" charset="77"/>
              </a:rPr>
              <a:t>Hui-</a:t>
            </a:r>
            <a:r>
              <a:rPr lang="en-US" sz="1400" dirty="0" err="1">
                <a:latin typeface="Footlight MT Light" panose="0204060206030A020304" pitchFamily="18" charset="77"/>
              </a:rPr>
              <a:t>neng</a:t>
            </a:r>
            <a:r>
              <a:rPr lang="en-US" sz="1400" dirty="0">
                <a:latin typeface="Footlight MT Light" panose="0204060206030A020304" pitchFamily="18" charset="77"/>
              </a:rPr>
              <a:t> was a young illiterate rice pounder in the kitchen of the monastery where the 5th Patriarch was trying to determine his successor. As he knew his days were numbered the Patriarch gave the monks the challenge of writing a brief verse expressing enlightenment. All of the monks but the head monk didn't even dare taking on the challenge as they assumed the head monk, Shen-</a:t>
            </a:r>
            <a:r>
              <a:rPr lang="en-US" sz="1400" dirty="0" err="1">
                <a:latin typeface="Footlight MT Light" panose="0204060206030A020304" pitchFamily="18" charset="77"/>
              </a:rPr>
              <a:t>hsiu</a:t>
            </a:r>
            <a:r>
              <a:rPr lang="en-US" sz="1400" dirty="0">
                <a:latin typeface="Footlight MT Light" panose="0204060206030A020304" pitchFamily="18" charset="77"/>
              </a:rPr>
              <a:t>, would surely be the next Patriarch. Shen-</a:t>
            </a:r>
            <a:r>
              <a:rPr lang="en-US" sz="1400" dirty="0" err="1">
                <a:latin typeface="Footlight MT Light" panose="0204060206030A020304" pitchFamily="18" charset="77"/>
              </a:rPr>
              <a:t>hsiu</a:t>
            </a:r>
            <a:r>
              <a:rPr lang="en-US" sz="1400" dirty="0">
                <a:latin typeface="Footlight MT Light" panose="0204060206030A020304" pitchFamily="18" charset="77"/>
              </a:rPr>
              <a:t>, for his part, struggled mightily with the assignment, and finally secretly writes his verse on a courtyard wall in the middle of the night. His strategy was to own up to it only if the Patriarch thought it worthy. The next day the Patriarch sees the verse and orders the monks to pay homage to it. Shen-</a:t>
            </a:r>
            <a:r>
              <a:rPr lang="en-US" sz="1400" dirty="0" err="1">
                <a:latin typeface="Footlight MT Light" panose="0204060206030A020304" pitchFamily="18" charset="77"/>
              </a:rPr>
              <a:t>hsiu</a:t>
            </a:r>
            <a:r>
              <a:rPr lang="en-US" sz="1400" dirty="0">
                <a:latin typeface="Footlight MT Light" panose="0204060206030A020304" pitchFamily="18" charset="77"/>
              </a:rPr>
              <a:t> steps forward to claim his reward only to be told by the Patriarch that he really doesn't get it. </a:t>
            </a:r>
          </a:p>
          <a:p>
            <a:endParaRPr lang="en-US" sz="1400" dirty="0">
              <a:latin typeface="Footlight MT Light" panose="0204060206030A020304" pitchFamily="18" charset="77"/>
            </a:endParaRPr>
          </a:p>
          <a:p>
            <a:r>
              <a:rPr lang="en-US" sz="1400" dirty="0">
                <a:latin typeface="Footlight MT Light" panose="0204060206030A020304" pitchFamily="18" charset="77"/>
              </a:rPr>
              <a:t>Meanwhile, the whole story gets around eventually to the kitchen and Hui-</a:t>
            </a:r>
            <a:r>
              <a:rPr lang="en-US" sz="1400" dirty="0" err="1">
                <a:latin typeface="Footlight MT Light" panose="0204060206030A020304" pitchFamily="18" charset="77"/>
              </a:rPr>
              <a:t>neng</a:t>
            </a:r>
            <a:r>
              <a:rPr lang="en-US" sz="1400" dirty="0">
                <a:latin typeface="Footlight MT Light" panose="0204060206030A020304" pitchFamily="18" charset="77"/>
              </a:rPr>
              <a:t> asks to be taken to the courtyard to see the verse. Since he is illiterate he has to get someone to read it for him. He thinks for a moment and then says he has a verse, and being illiterate, he asks his friend to write it on a wall for him. The next day the Patriarch sees the verse and passes on the lineage to Hui-</a:t>
            </a:r>
            <a:r>
              <a:rPr lang="en-US" sz="1400" dirty="0" err="1">
                <a:latin typeface="Footlight MT Light" panose="0204060206030A020304" pitchFamily="18" charset="77"/>
              </a:rPr>
              <a:t>neng</a:t>
            </a:r>
            <a:r>
              <a:rPr lang="en-US" sz="1400" dirty="0">
                <a:latin typeface="Footlight MT Light" panose="0204060206030A020304" pitchFamily="18" charset="77"/>
              </a:rPr>
              <a:t>. </a:t>
            </a:r>
          </a:p>
          <a:p>
            <a:endParaRPr lang="en-US" sz="1400" dirty="0">
              <a:latin typeface="Footlight MT Light" panose="0204060206030A020304" pitchFamily="18" charset="77"/>
            </a:endParaRPr>
          </a:p>
          <a:p>
            <a:r>
              <a:rPr lang="en-US" sz="1400" dirty="0">
                <a:latin typeface="Footlight MT Light" panose="0204060206030A020304" pitchFamily="18" charset="77"/>
              </a:rPr>
              <a:t>So what was the difference between the verses? Shen-</a:t>
            </a:r>
            <a:r>
              <a:rPr lang="en-US" sz="1400" dirty="0" err="1">
                <a:latin typeface="Footlight MT Light" panose="0204060206030A020304" pitchFamily="18" charset="77"/>
              </a:rPr>
              <a:t>hsiu's</a:t>
            </a:r>
            <a:r>
              <a:rPr lang="en-US" sz="1400" dirty="0">
                <a:latin typeface="Footlight MT Light" panose="0204060206030A020304" pitchFamily="18" charset="77"/>
              </a:rPr>
              <a:t> verse expresses a view that would have been entirely consistent with an understanding of the mind and the process of meditation in much of the history of early Buddhism. Hui-</a:t>
            </a:r>
            <a:r>
              <a:rPr lang="en-US" sz="1400" dirty="0" err="1">
                <a:latin typeface="Footlight MT Light" panose="0204060206030A020304" pitchFamily="18" charset="77"/>
              </a:rPr>
              <a:t>neng's</a:t>
            </a:r>
            <a:r>
              <a:rPr lang="en-US" sz="1400" dirty="0">
                <a:latin typeface="Footlight MT Light" panose="0204060206030A020304" pitchFamily="18" charset="77"/>
              </a:rPr>
              <a:t> verse, however, gets the main point of the </a:t>
            </a:r>
            <a:r>
              <a:rPr lang="en-US" sz="1400" i="1" dirty="0">
                <a:latin typeface="Footlight MT Light" panose="0204060206030A020304" pitchFamily="18" charset="77"/>
              </a:rPr>
              <a:t>Heart Sutra</a:t>
            </a:r>
            <a:r>
              <a:rPr lang="en-US" sz="1400" dirty="0">
                <a:latin typeface="Footlight MT Light" panose="0204060206030A020304" pitchFamily="18" charset="77"/>
              </a:rPr>
              <a:t>, perhaps the most important of the </a:t>
            </a:r>
            <a:r>
              <a:rPr lang="en-US" sz="1400" i="1" dirty="0" err="1">
                <a:latin typeface="Footlight MT Light" panose="0204060206030A020304" pitchFamily="18" charset="77"/>
              </a:rPr>
              <a:t>Prajñāpāramitā</a:t>
            </a:r>
            <a:r>
              <a:rPr lang="en-US" sz="1400" i="1" dirty="0">
                <a:latin typeface="Footlight MT Light" panose="0204060206030A020304" pitchFamily="18" charset="77"/>
              </a:rPr>
              <a:t> Sutras </a:t>
            </a:r>
            <a:r>
              <a:rPr lang="en-US" sz="1400" dirty="0">
                <a:latin typeface="Footlight MT Light" panose="0204060206030A020304" pitchFamily="18" charset="77"/>
              </a:rPr>
              <a:t>that are the starting point of </a:t>
            </a:r>
            <a:r>
              <a:rPr lang="en-US" sz="1400" dirty="0" err="1">
                <a:latin typeface="Footlight MT Light" panose="0204060206030A020304" pitchFamily="18" charset="77"/>
              </a:rPr>
              <a:t>Mahāyāna</a:t>
            </a:r>
            <a:r>
              <a:rPr lang="en-US" sz="1400" dirty="0">
                <a:latin typeface="Footlight MT Light" panose="0204060206030A020304" pitchFamily="18" charset="77"/>
              </a:rPr>
              <a:t> Buddhism in India</a:t>
            </a:r>
          </a:p>
        </p:txBody>
      </p:sp>
      <p:pic>
        <p:nvPicPr>
          <p:cNvPr id="6" name="Picture 5" descr="A close up of text on a white background&#10;&#10;Description automatically generated">
            <a:extLst>
              <a:ext uri="{FF2B5EF4-FFF2-40B4-BE49-F238E27FC236}">
                <a16:creationId xmlns:a16="http://schemas.microsoft.com/office/drawing/2014/main" id="{EEF3CAA6-B604-A541-9FC9-E1D501F57547}"/>
              </a:ext>
            </a:extLst>
          </p:cNvPr>
          <p:cNvPicPr>
            <a:picLocks noChangeAspect="1"/>
          </p:cNvPicPr>
          <p:nvPr/>
        </p:nvPicPr>
        <p:blipFill>
          <a:blip r:embed="rId3"/>
          <a:stretch>
            <a:fillRect/>
          </a:stretch>
        </p:blipFill>
        <p:spPr>
          <a:xfrm>
            <a:off x="7973970" y="1583686"/>
            <a:ext cx="3781762" cy="5042349"/>
          </a:xfrm>
          <a:prstGeom prst="rect">
            <a:avLst/>
          </a:prstGeom>
        </p:spPr>
      </p:pic>
    </p:spTree>
    <p:extLst>
      <p:ext uri="{BB962C8B-B14F-4D97-AF65-F5344CB8AC3E}">
        <p14:creationId xmlns:p14="http://schemas.microsoft.com/office/powerpoint/2010/main" val="1697967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7818782" y="3220279"/>
            <a:ext cx="4134679" cy="2893100"/>
          </a:xfrm>
          <a:prstGeom prst="rect">
            <a:avLst/>
          </a:prstGeom>
          <a:noFill/>
        </p:spPr>
        <p:txBody>
          <a:bodyPr wrap="square" rtlCol="0">
            <a:spAutoFit/>
          </a:bodyPr>
          <a:lstStyle/>
          <a:p>
            <a:r>
              <a:rPr lang="en-US" sz="1400" dirty="0">
                <a:latin typeface="Footlight MT Light" panose="0204060206030A020304" pitchFamily="18" charset="77"/>
              </a:rPr>
              <a:t>The point of </a:t>
            </a:r>
            <a:r>
              <a:rPr lang="en-US" sz="1400" i="1" dirty="0">
                <a:latin typeface="Footlight MT Light" panose="0204060206030A020304" pitchFamily="18" charset="77"/>
              </a:rPr>
              <a:t>The Heart Sutra </a:t>
            </a:r>
            <a:r>
              <a:rPr lang="en-US" sz="1400" dirty="0">
                <a:latin typeface="Footlight MT Light" panose="0204060206030A020304" pitchFamily="18" charset="77"/>
              </a:rPr>
              <a:t>was the teaching of emptiness, or </a:t>
            </a:r>
            <a:r>
              <a:rPr lang="en-US" sz="1400" i="1" dirty="0" err="1">
                <a:latin typeface="Footlight MT Light" panose="0204060206030A020304" pitchFamily="18" charset="77"/>
              </a:rPr>
              <a:t>Śūnyatā</a:t>
            </a:r>
            <a:r>
              <a:rPr lang="en-US" sz="1400" dirty="0">
                <a:latin typeface="Footlight MT Light" panose="0204060206030A020304" pitchFamily="18" charset="77"/>
              </a:rPr>
              <a:t> in the original Sanskrit. I'll come back to this later as </a:t>
            </a:r>
            <a:r>
              <a:rPr lang="en-US" sz="1400" dirty="0" err="1">
                <a:latin typeface="Footlight MT Light" panose="0204060206030A020304" pitchFamily="18" charset="77"/>
              </a:rPr>
              <a:t>Saijo</a:t>
            </a:r>
            <a:r>
              <a:rPr lang="en-US" sz="1400" dirty="0">
                <a:latin typeface="Footlight MT Light" panose="0204060206030A020304" pitchFamily="18" charset="77"/>
              </a:rPr>
              <a:t> takes up the </a:t>
            </a:r>
            <a:r>
              <a:rPr lang="en-US" sz="1400" i="1" dirty="0">
                <a:latin typeface="Footlight MT Light" panose="0204060206030A020304" pitchFamily="18" charset="77"/>
              </a:rPr>
              <a:t>Heart Sutra</a:t>
            </a:r>
            <a:r>
              <a:rPr lang="en-US" sz="1400" dirty="0">
                <a:latin typeface="Footlight MT Light" panose="0204060206030A020304" pitchFamily="18" charset="77"/>
              </a:rPr>
              <a:t> in one of his poems. For now I just want to note that it was this kind of brief verse in this Chinese text that influenced Japanese poetry. From what I understand it was </a:t>
            </a:r>
            <a:r>
              <a:rPr lang="en-US" sz="1400" dirty="0" err="1">
                <a:latin typeface="Footlight MT Light" panose="0204060206030A020304" pitchFamily="18" charset="77"/>
              </a:rPr>
              <a:t>Saijo</a:t>
            </a:r>
            <a:r>
              <a:rPr lang="en-US" sz="1400" dirty="0">
                <a:latin typeface="Footlight MT Light" panose="0204060206030A020304" pitchFamily="18" charset="77"/>
              </a:rPr>
              <a:t> who introduced haiku to the Beats. Trip Trap (1972) is a collection of haiku by </a:t>
            </a:r>
            <a:r>
              <a:rPr lang="en-US" sz="1400" dirty="0" err="1">
                <a:latin typeface="Footlight MT Light" panose="0204060206030A020304" pitchFamily="18" charset="77"/>
              </a:rPr>
              <a:t>Saijo</a:t>
            </a:r>
            <a:r>
              <a:rPr lang="en-US" sz="1400" dirty="0">
                <a:latin typeface="Footlight MT Light" panose="0204060206030A020304" pitchFamily="18" charset="77"/>
              </a:rPr>
              <a:t>, </a:t>
            </a:r>
            <a:r>
              <a:rPr lang="en-US" sz="1400" dirty="0" err="1">
                <a:latin typeface="Footlight MT Light" panose="0204060206030A020304" pitchFamily="18" charset="77"/>
              </a:rPr>
              <a:t>Keroauc</a:t>
            </a:r>
            <a:r>
              <a:rPr lang="en-US" sz="1400" dirty="0">
                <a:latin typeface="Footlight MT Light" panose="0204060206030A020304" pitchFamily="18" charset="77"/>
              </a:rPr>
              <a:t> and Lew Welch written during their famous trip across country to New York. This form of poetry can be traced back in Japan to </a:t>
            </a:r>
            <a:r>
              <a:rPr lang="en-US" sz="1400" dirty="0" err="1">
                <a:latin typeface="Footlight MT Light" panose="0204060206030A020304" pitchFamily="18" charset="77"/>
              </a:rPr>
              <a:t>Bashō</a:t>
            </a:r>
            <a:r>
              <a:rPr lang="en-US" sz="1400" dirty="0">
                <a:latin typeface="Footlight MT Light" panose="0204060206030A020304" pitchFamily="18" charset="77"/>
              </a:rPr>
              <a:t> in the 17th century, but further back to China and these verses from </a:t>
            </a:r>
            <a:r>
              <a:rPr lang="en-US" sz="1400" i="1" dirty="0">
                <a:latin typeface="Footlight MT Light" panose="0204060206030A020304" pitchFamily="18" charset="77"/>
              </a:rPr>
              <a:t>The Platform Sutra</a:t>
            </a:r>
            <a:r>
              <a:rPr lang="en-US" sz="1400" dirty="0">
                <a:latin typeface="Footlight MT Light" panose="0204060206030A020304" pitchFamily="18" charset="77"/>
              </a:rPr>
              <a:t>.</a:t>
            </a:r>
          </a:p>
        </p:txBody>
      </p:sp>
      <p:pic>
        <p:nvPicPr>
          <p:cNvPr id="3" name="Picture 2" descr="A screenshot of text&#10;&#10;Description automatically generated">
            <a:extLst>
              <a:ext uri="{FF2B5EF4-FFF2-40B4-BE49-F238E27FC236}">
                <a16:creationId xmlns:a16="http://schemas.microsoft.com/office/drawing/2014/main" id="{72DD34A6-27CE-BC47-A794-7518D11CAB38}"/>
              </a:ext>
            </a:extLst>
          </p:cNvPr>
          <p:cNvPicPr>
            <a:picLocks noChangeAspect="1"/>
          </p:cNvPicPr>
          <p:nvPr/>
        </p:nvPicPr>
        <p:blipFill>
          <a:blip r:embed="rId3"/>
          <a:stretch>
            <a:fillRect/>
          </a:stretch>
        </p:blipFill>
        <p:spPr>
          <a:xfrm>
            <a:off x="419953" y="392044"/>
            <a:ext cx="4307784" cy="5743712"/>
          </a:xfrm>
          <a:prstGeom prst="rect">
            <a:avLst/>
          </a:prstGeom>
        </p:spPr>
      </p:pic>
      <p:sp>
        <p:nvSpPr>
          <p:cNvPr id="4" name="TextBox 3">
            <a:extLst>
              <a:ext uri="{FF2B5EF4-FFF2-40B4-BE49-F238E27FC236}">
                <a16:creationId xmlns:a16="http://schemas.microsoft.com/office/drawing/2014/main" id="{CDF398BB-78ED-B74B-A768-9DD6F5B15FAF}"/>
              </a:ext>
            </a:extLst>
          </p:cNvPr>
          <p:cNvSpPr txBox="1"/>
          <p:nvPr/>
        </p:nvSpPr>
        <p:spPr>
          <a:xfrm>
            <a:off x="8216347" y="1563757"/>
            <a:ext cx="2716695" cy="1508105"/>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There is no bodhi tree,</a:t>
            </a:r>
          </a:p>
          <a:p>
            <a:pPr algn="ctr"/>
            <a:r>
              <a:rPr lang="en-US" sz="1400" i="1" dirty="0">
                <a:latin typeface="Times New Roman" panose="02020603050405020304" pitchFamily="18" charset="0"/>
                <a:cs typeface="Times New Roman" panose="02020603050405020304" pitchFamily="18" charset="0"/>
              </a:rPr>
              <a:t>Nor stand of a mirror bright.</a:t>
            </a:r>
          </a:p>
          <a:p>
            <a:pPr algn="ctr"/>
            <a:r>
              <a:rPr lang="en-US" sz="1400" i="1" dirty="0">
                <a:latin typeface="Times New Roman" panose="02020603050405020304" pitchFamily="18" charset="0"/>
                <a:cs typeface="Times New Roman" panose="02020603050405020304" pitchFamily="18" charset="0"/>
              </a:rPr>
              <a:t>Since all is void,</a:t>
            </a:r>
          </a:p>
          <a:p>
            <a:pPr algn="ctr"/>
            <a:r>
              <a:rPr lang="en-US" sz="1400" i="1" dirty="0">
                <a:latin typeface="Times New Roman" panose="02020603050405020304" pitchFamily="18" charset="0"/>
                <a:cs typeface="Times New Roman" panose="02020603050405020304" pitchFamily="18" charset="0"/>
              </a:rPr>
              <a:t>Where can the dust alight?</a:t>
            </a:r>
          </a:p>
          <a:p>
            <a:endParaRPr lang="en-US" dirty="0"/>
          </a:p>
          <a:p>
            <a:endParaRPr lang="en-US" dirty="0"/>
          </a:p>
        </p:txBody>
      </p:sp>
      <p:pic>
        <p:nvPicPr>
          <p:cNvPr id="7" name="Picture 6" descr="A close up of a sign&#10;&#10;Description automatically generated">
            <a:extLst>
              <a:ext uri="{FF2B5EF4-FFF2-40B4-BE49-F238E27FC236}">
                <a16:creationId xmlns:a16="http://schemas.microsoft.com/office/drawing/2014/main" id="{953812E4-5471-DF4B-AFE2-3BC0EAD2BA60}"/>
              </a:ext>
            </a:extLst>
          </p:cNvPr>
          <p:cNvPicPr>
            <a:picLocks noChangeAspect="1"/>
          </p:cNvPicPr>
          <p:nvPr/>
        </p:nvPicPr>
        <p:blipFill>
          <a:blip r:embed="rId4"/>
          <a:stretch>
            <a:fillRect/>
          </a:stretch>
        </p:blipFill>
        <p:spPr>
          <a:xfrm>
            <a:off x="5038276" y="404860"/>
            <a:ext cx="2358886" cy="5761528"/>
          </a:xfrm>
          <a:prstGeom prst="rect">
            <a:avLst/>
          </a:prstGeom>
        </p:spPr>
      </p:pic>
    </p:spTree>
    <p:extLst>
      <p:ext uri="{BB962C8B-B14F-4D97-AF65-F5344CB8AC3E}">
        <p14:creationId xmlns:p14="http://schemas.microsoft.com/office/powerpoint/2010/main" val="1289464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4386470" y="1020418"/>
            <a:ext cx="2448564" cy="4185761"/>
          </a:xfrm>
          <a:prstGeom prst="rect">
            <a:avLst/>
          </a:prstGeom>
          <a:noFill/>
        </p:spPr>
        <p:txBody>
          <a:bodyPr wrap="square" rtlCol="0">
            <a:spAutoFit/>
          </a:bodyPr>
          <a:lstStyle/>
          <a:p>
            <a:r>
              <a:rPr lang="en-US" sz="1400" dirty="0">
                <a:latin typeface="Footlight MT Light" panose="0204060206030A020304" pitchFamily="18" charset="77"/>
              </a:rPr>
              <a:t>One might even go further back and trace it to the origins of Daoism in ancient China. The distinctive character of the Chan/Zen school of Buddhism in China and Japan is its melding together of elements from </a:t>
            </a:r>
            <a:r>
              <a:rPr lang="en-US" sz="1400" dirty="0" err="1">
                <a:latin typeface="Footlight MT Light" panose="0204060206030A020304" pitchFamily="18" charset="77"/>
              </a:rPr>
              <a:t>Mahāyāna</a:t>
            </a:r>
            <a:r>
              <a:rPr lang="en-US" sz="1400" dirty="0">
                <a:latin typeface="Footlight MT Light" panose="0204060206030A020304" pitchFamily="18" charset="77"/>
              </a:rPr>
              <a:t> Buddhism and Daoism. </a:t>
            </a:r>
          </a:p>
          <a:p>
            <a:endParaRPr lang="en-US" sz="1400" dirty="0">
              <a:latin typeface="Footlight MT Light" panose="0204060206030A020304" pitchFamily="18" charset="77"/>
            </a:endParaRPr>
          </a:p>
          <a:p>
            <a:r>
              <a:rPr lang="en-US" sz="1400" dirty="0">
                <a:latin typeface="Footlight MT Light" panose="0204060206030A020304" pitchFamily="18" charset="77"/>
              </a:rPr>
              <a:t>The famous opening line of the </a:t>
            </a:r>
            <a:r>
              <a:rPr lang="en-US" sz="1400" i="1" dirty="0" err="1">
                <a:latin typeface="Footlight MT Light" panose="0204060206030A020304" pitchFamily="18" charset="77"/>
              </a:rPr>
              <a:t>Daodejing</a:t>
            </a:r>
            <a:r>
              <a:rPr lang="en-US" sz="1400" dirty="0">
                <a:latin typeface="Footlight MT Light" panose="0204060206030A020304" pitchFamily="18" charset="77"/>
              </a:rPr>
              <a:t> raises the fundamental question about language, the difficulty of expressing something about the Dao at all in words. </a:t>
            </a:r>
          </a:p>
          <a:p>
            <a:endParaRPr lang="en-US" sz="1400" dirty="0">
              <a:latin typeface="Footlight MT Light" panose="0204060206030A020304" pitchFamily="18" charset="77"/>
            </a:endParaRPr>
          </a:p>
          <a:p>
            <a:r>
              <a:rPr lang="en-US" sz="1400" dirty="0" err="1">
                <a:latin typeface="Footlight MT Light" panose="0204060206030A020304" pitchFamily="18" charset="77"/>
              </a:rPr>
              <a:t>Saijo</a:t>
            </a:r>
            <a:r>
              <a:rPr lang="en-US" sz="1400" dirty="0">
                <a:latin typeface="Footlight MT Light" panose="0204060206030A020304" pitchFamily="18" charset="77"/>
              </a:rPr>
              <a:t> reflects on this problem with language in this poem.</a:t>
            </a:r>
          </a:p>
        </p:txBody>
      </p:sp>
      <p:pic>
        <p:nvPicPr>
          <p:cNvPr id="3" name="Picture 2" descr="A close up of a newspaper article&#10;&#10;Description automatically generated">
            <a:extLst>
              <a:ext uri="{FF2B5EF4-FFF2-40B4-BE49-F238E27FC236}">
                <a16:creationId xmlns:a16="http://schemas.microsoft.com/office/drawing/2014/main" id="{AA94CC93-C08A-E946-A01C-23DF822EDFEF}"/>
              </a:ext>
            </a:extLst>
          </p:cNvPr>
          <p:cNvPicPr>
            <a:picLocks noChangeAspect="1"/>
          </p:cNvPicPr>
          <p:nvPr/>
        </p:nvPicPr>
        <p:blipFill>
          <a:blip r:embed="rId3"/>
          <a:stretch>
            <a:fillRect/>
          </a:stretch>
        </p:blipFill>
        <p:spPr>
          <a:xfrm>
            <a:off x="7127712" y="247926"/>
            <a:ext cx="4771611" cy="6362148"/>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C442B076-EBE7-5B4D-9100-E402F8A9A7A9}"/>
              </a:ext>
            </a:extLst>
          </p:cNvPr>
          <p:cNvPicPr>
            <a:picLocks noChangeAspect="1"/>
          </p:cNvPicPr>
          <p:nvPr/>
        </p:nvPicPr>
        <p:blipFill>
          <a:blip r:embed="rId4"/>
          <a:stretch>
            <a:fillRect/>
          </a:stretch>
        </p:blipFill>
        <p:spPr>
          <a:xfrm>
            <a:off x="292677" y="576828"/>
            <a:ext cx="3886200" cy="5181600"/>
          </a:xfrm>
          <a:prstGeom prst="rect">
            <a:avLst/>
          </a:prstGeom>
        </p:spPr>
      </p:pic>
    </p:spTree>
    <p:extLst>
      <p:ext uri="{BB962C8B-B14F-4D97-AF65-F5344CB8AC3E}">
        <p14:creationId xmlns:p14="http://schemas.microsoft.com/office/powerpoint/2010/main" val="15651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060174" y="2173356"/>
            <a:ext cx="5035826" cy="1938992"/>
          </a:xfrm>
          <a:prstGeom prst="rect">
            <a:avLst/>
          </a:prstGeom>
          <a:noFill/>
        </p:spPr>
        <p:txBody>
          <a:bodyPr wrap="square" rtlCol="0">
            <a:spAutoFit/>
          </a:bodyPr>
          <a:lstStyle/>
          <a:p>
            <a:r>
              <a:rPr lang="en-US" sz="2000" dirty="0">
                <a:latin typeface="Footlight MT Light" panose="0204060206030A020304" pitchFamily="18" charset="77"/>
              </a:rPr>
              <a:t>Confucius had placed a great emphasis on the proper naming of things, while Laozi emphasizes the nameless (</a:t>
            </a:r>
            <a:r>
              <a:rPr lang="en-US" sz="2000" i="1" dirty="0" err="1">
                <a:latin typeface="Footlight MT Light" panose="0204060206030A020304" pitchFamily="18" charset="77"/>
              </a:rPr>
              <a:t>Wuming</a:t>
            </a:r>
            <a:r>
              <a:rPr lang="en-US" sz="2000" dirty="0">
                <a:latin typeface="Footlight MT Light" panose="0204060206030A020304" pitchFamily="18" charset="77"/>
              </a:rPr>
              <a:t>). </a:t>
            </a:r>
          </a:p>
          <a:p>
            <a:endParaRPr lang="en-US" sz="2000" dirty="0">
              <a:latin typeface="Footlight MT Light" panose="0204060206030A020304" pitchFamily="18" charset="77"/>
            </a:endParaRPr>
          </a:p>
          <a:p>
            <a:r>
              <a:rPr lang="en-US" sz="2000" dirty="0" err="1">
                <a:latin typeface="Footlight MT Light" panose="0204060206030A020304" pitchFamily="18" charset="77"/>
              </a:rPr>
              <a:t>Saijo's</a:t>
            </a:r>
            <a:r>
              <a:rPr lang="en-US" sz="2000" dirty="0">
                <a:latin typeface="Footlight MT Light" panose="0204060206030A020304" pitchFamily="18" charset="77"/>
              </a:rPr>
              <a:t> poem No NAME shows his affinity with Laozi.</a:t>
            </a:r>
          </a:p>
        </p:txBody>
      </p:sp>
      <p:pic>
        <p:nvPicPr>
          <p:cNvPr id="4" name="Picture 3" descr="A close up of text on a white background&#10;&#10;Description automatically generated">
            <a:extLst>
              <a:ext uri="{FF2B5EF4-FFF2-40B4-BE49-F238E27FC236}">
                <a16:creationId xmlns:a16="http://schemas.microsoft.com/office/drawing/2014/main" id="{C1DF22DC-5B22-DC45-98F0-C17C866FF9F4}"/>
              </a:ext>
            </a:extLst>
          </p:cNvPr>
          <p:cNvPicPr>
            <a:picLocks noChangeAspect="1"/>
          </p:cNvPicPr>
          <p:nvPr/>
        </p:nvPicPr>
        <p:blipFill>
          <a:blip r:embed="rId3"/>
          <a:stretch>
            <a:fillRect/>
          </a:stretch>
        </p:blipFill>
        <p:spPr>
          <a:xfrm>
            <a:off x="7067549" y="265043"/>
            <a:ext cx="4661453" cy="6215270"/>
          </a:xfrm>
          <a:prstGeom prst="rect">
            <a:avLst/>
          </a:prstGeom>
        </p:spPr>
      </p:pic>
      <p:sp>
        <p:nvSpPr>
          <p:cNvPr id="5" name="TextBox 4">
            <a:extLst>
              <a:ext uri="{FF2B5EF4-FFF2-40B4-BE49-F238E27FC236}">
                <a16:creationId xmlns:a16="http://schemas.microsoft.com/office/drawing/2014/main" id="{6794FA39-59E4-8145-A3D6-6EE1ADE100AE}"/>
              </a:ext>
            </a:extLst>
          </p:cNvPr>
          <p:cNvSpPr txBox="1"/>
          <p:nvPr/>
        </p:nvSpPr>
        <p:spPr>
          <a:xfrm>
            <a:off x="1179443" y="874643"/>
            <a:ext cx="2782956" cy="646331"/>
          </a:xfrm>
          <a:prstGeom prst="rect">
            <a:avLst/>
          </a:prstGeom>
          <a:noFill/>
        </p:spPr>
        <p:txBody>
          <a:bodyPr wrap="square" rtlCol="0">
            <a:spAutoFit/>
          </a:bodyPr>
          <a:lstStyle/>
          <a:p>
            <a:r>
              <a:rPr lang="ja-JP" altLang="en-US" sz="3600">
                <a:latin typeface="MS PMincho" panose="02020600040205080304" pitchFamily="18" charset="-128"/>
                <a:ea typeface="MS PMincho" panose="02020600040205080304" pitchFamily="18" charset="-128"/>
              </a:rPr>
              <a:t>無名</a:t>
            </a:r>
            <a:r>
              <a:rPr lang="en-US" altLang="ja-JP" sz="3600" dirty="0">
                <a:latin typeface="MS PMincho" panose="02020600040205080304" pitchFamily="18" charset="-128"/>
                <a:ea typeface="MS PMincho" panose="02020600040205080304" pitchFamily="18" charset="-128"/>
              </a:rPr>
              <a:t>  </a:t>
            </a:r>
            <a:r>
              <a:rPr lang="en-US" sz="2400" i="1" dirty="0" err="1">
                <a:latin typeface="Footlight MT Light" panose="0204060206030A020304" pitchFamily="18" charset="77"/>
              </a:rPr>
              <a:t>Wuming</a:t>
            </a:r>
            <a:endParaRPr lang="en-US" sz="2400" i="1" dirty="0"/>
          </a:p>
        </p:txBody>
      </p:sp>
    </p:spTree>
    <p:extLst>
      <p:ext uri="{BB962C8B-B14F-4D97-AF65-F5344CB8AC3E}">
        <p14:creationId xmlns:p14="http://schemas.microsoft.com/office/powerpoint/2010/main" val="2303630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060174" y="2173356"/>
            <a:ext cx="5035826" cy="1015663"/>
          </a:xfrm>
          <a:prstGeom prst="rect">
            <a:avLst/>
          </a:prstGeom>
          <a:noFill/>
        </p:spPr>
        <p:txBody>
          <a:bodyPr wrap="square" rtlCol="0">
            <a:spAutoFit/>
          </a:bodyPr>
          <a:lstStyle/>
          <a:p>
            <a:r>
              <a:rPr lang="en-US" sz="2000" dirty="0">
                <a:latin typeface="Footlight MT Light" panose="0204060206030A020304" pitchFamily="18" charset="77"/>
              </a:rPr>
              <a:t>This affinity with Laozi leads </a:t>
            </a:r>
            <a:r>
              <a:rPr lang="en-US" sz="2000" dirty="0" err="1">
                <a:latin typeface="Footlight MT Light" panose="0204060206030A020304" pitchFamily="18" charset="77"/>
              </a:rPr>
              <a:t>Saijo</a:t>
            </a:r>
            <a:r>
              <a:rPr lang="en-US" sz="2000" dirty="0">
                <a:latin typeface="Footlight MT Light" panose="0204060206030A020304" pitchFamily="18" charset="77"/>
              </a:rPr>
              <a:t> to challenge the English language and write the way that he does.</a:t>
            </a:r>
          </a:p>
        </p:txBody>
      </p:sp>
      <p:pic>
        <p:nvPicPr>
          <p:cNvPr id="3" name="Picture 2" descr="A close up of a newspaper&#10;&#10;Description automatically generated">
            <a:extLst>
              <a:ext uri="{FF2B5EF4-FFF2-40B4-BE49-F238E27FC236}">
                <a16:creationId xmlns:a16="http://schemas.microsoft.com/office/drawing/2014/main" id="{63A1CF11-807D-A84E-BB5D-9B4886AB9EAA}"/>
              </a:ext>
            </a:extLst>
          </p:cNvPr>
          <p:cNvPicPr>
            <a:picLocks noChangeAspect="1"/>
          </p:cNvPicPr>
          <p:nvPr/>
        </p:nvPicPr>
        <p:blipFill>
          <a:blip r:embed="rId3"/>
          <a:stretch>
            <a:fillRect/>
          </a:stretch>
        </p:blipFill>
        <p:spPr>
          <a:xfrm>
            <a:off x="7167998" y="326135"/>
            <a:ext cx="4654298" cy="6205730"/>
          </a:xfrm>
          <a:prstGeom prst="rect">
            <a:avLst/>
          </a:prstGeom>
        </p:spPr>
      </p:pic>
    </p:spTree>
    <p:extLst>
      <p:ext uri="{BB962C8B-B14F-4D97-AF65-F5344CB8AC3E}">
        <p14:creationId xmlns:p14="http://schemas.microsoft.com/office/powerpoint/2010/main" val="3965926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060174" y="2173356"/>
            <a:ext cx="5035826" cy="2246769"/>
          </a:xfrm>
          <a:prstGeom prst="rect">
            <a:avLst/>
          </a:prstGeom>
          <a:noFill/>
        </p:spPr>
        <p:txBody>
          <a:bodyPr wrap="square" rtlCol="0">
            <a:spAutoFit/>
          </a:bodyPr>
          <a:lstStyle/>
          <a:p>
            <a:r>
              <a:rPr lang="en-US" sz="2000" dirty="0">
                <a:latin typeface="Footlight MT Light" panose="0204060206030A020304" pitchFamily="18" charset="77"/>
              </a:rPr>
              <a:t>In </a:t>
            </a:r>
            <a:r>
              <a:rPr lang="en-US" sz="2000" dirty="0" err="1">
                <a:latin typeface="Footlight MT Light" panose="0204060206030A020304" pitchFamily="18" charset="77"/>
              </a:rPr>
              <a:t>writng</a:t>
            </a:r>
            <a:r>
              <a:rPr lang="en-US" sz="2000" dirty="0">
                <a:latin typeface="Footlight MT Light" panose="0204060206030A020304" pitchFamily="18" charset="77"/>
              </a:rPr>
              <a:t> in capitals and reducing punctuation to a dash, </a:t>
            </a:r>
            <a:r>
              <a:rPr lang="en-US" sz="2000" dirty="0" err="1">
                <a:latin typeface="Footlight MT Light" panose="0204060206030A020304" pitchFamily="18" charset="77"/>
              </a:rPr>
              <a:t>Saijo</a:t>
            </a:r>
            <a:r>
              <a:rPr lang="en-US" sz="2000" dirty="0">
                <a:latin typeface="Footlight MT Light" panose="0204060206030A020304" pitchFamily="18" charset="77"/>
              </a:rPr>
              <a:t> seeks a more simplified, spontaneous, child-like communication. </a:t>
            </a:r>
          </a:p>
          <a:p>
            <a:endParaRPr lang="en-US" sz="2000" dirty="0">
              <a:latin typeface="Footlight MT Light" panose="0204060206030A020304" pitchFamily="18" charset="77"/>
            </a:endParaRPr>
          </a:p>
          <a:p>
            <a:r>
              <a:rPr lang="en-US" sz="2000" dirty="0">
                <a:latin typeface="Footlight MT Light" panose="0204060206030A020304" pitchFamily="18" charset="77"/>
              </a:rPr>
              <a:t>He attempts to bend English toward Chinese in writing in a way that is like drawing.</a:t>
            </a:r>
          </a:p>
        </p:txBody>
      </p:sp>
      <p:pic>
        <p:nvPicPr>
          <p:cNvPr id="4" name="Picture 3" descr="A close up of a newspaper&#10;&#10;Description automatically generated">
            <a:extLst>
              <a:ext uri="{FF2B5EF4-FFF2-40B4-BE49-F238E27FC236}">
                <a16:creationId xmlns:a16="http://schemas.microsoft.com/office/drawing/2014/main" id="{051E3103-146A-204F-840D-2D49B6882EE9}"/>
              </a:ext>
            </a:extLst>
          </p:cNvPr>
          <p:cNvPicPr>
            <a:picLocks noChangeAspect="1"/>
          </p:cNvPicPr>
          <p:nvPr/>
        </p:nvPicPr>
        <p:blipFill>
          <a:blip r:embed="rId3"/>
          <a:stretch>
            <a:fillRect/>
          </a:stretch>
        </p:blipFill>
        <p:spPr>
          <a:xfrm>
            <a:off x="6992177" y="200439"/>
            <a:ext cx="4842842" cy="6457122"/>
          </a:xfrm>
          <a:prstGeom prst="rect">
            <a:avLst/>
          </a:prstGeom>
        </p:spPr>
      </p:pic>
    </p:spTree>
    <p:extLst>
      <p:ext uri="{BB962C8B-B14F-4D97-AF65-F5344CB8AC3E}">
        <p14:creationId xmlns:p14="http://schemas.microsoft.com/office/powerpoint/2010/main" val="4039087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385141" y="1301679"/>
            <a:ext cx="1892545" cy="3293209"/>
          </a:xfrm>
          <a:prstGeom prst="rect">
            <a:avLst/>
          </a:prstGeom>
          <a:noFill/>
        </p:spPr>
        <p:txBody>
          <a:bodyPr wrap="square" rtlCol="0">
            <a:spAutoFit/>
          </a:bodyPr>
          <a:lstStyle/>
          <a:p>
            <a:r>
              <a:rPr lang="en-US" sz="1600" dirty="0">
                <a:latin typeface="Footlight MT Light" panose="0204060206030A020304" pitchFamily="18" charset="77"/>
              </a:rPr>
              <a:t>The connection between writing and drawing is what leads to the line that was taken for the title of the art exhibition honoring </a:t>
            </a:r>
            <a:r>
              <a:rPr lang="en-US" sz="1600" dirty="0" err="1">
                <a:latin typeface="Footlight MT Light" panose="0204060206030A020304" pitchFamily="18" charset="77"/>
              </a:rPr>
              <a:t>Saijo's</a:t>
            </a:r>
            <a:r>
              <a:rPr lang="en-US" sz="1600" dirty="0">
                <a:latin typeface="Footlight MT Light" panose="0204060206030A020304" pitchFamily="18" charset="77"/>
              </a:rPr>
              <a:t> work. </a:t>
            </a:r>
          </a:p>
          <a:p>
            <a:endParaRPr lang="en-US" sz="1600" dirty="0">
              <a:latin typeface="Footlight MT Light" panose="0204060206030A020304" pitchFamily="18" charset="77"/>
            </a:endParaRPr>
          </a:p>
          <a:p>
            <a:r>
              <a:rPr lang="en-US" sz="1600" dirty="0">
                <a:latin typeface="Footlight MT Light" panose="0204060206030A020304" pitchFamily="18" charset="77"/>
              </a:rPr>
              <a:t>Great calligraphy, like </a:t>
            </a:r>
            <a:r>
              <a:rPr lang="en-US" sz="1600" dirty="0" err="1">
                <a:latin typeface="Footlight MT Light" panose="0204060206030A020304" pitchFamily="18" charset="77"/>
              </a:rPr>
              <a:t>Ryōkan's</a:t>
            </a:r>
            <a:r>
              <a:rPr lang="en-US" sz="1600" dirty="0">
                <a:latin typeface="Footlight MT Light" panose="0204060206030A020304" pitchFamily="18" charset="77"/>
              </a:rPr>
              <a:t> 1 2 3, makes text looks like what it means.</a:t>
            </a:r>
          </a:p>
        </p:txBody>
      </p:sp>
      <p:pic>
        <p:nvPicPr>
          <p:cNvPr id="3" name="Picture 2" descr="A close up of a newspaper&#10;&#10;Description automatically generated">
            <a:extLst>
              <a:ext uri="{FF2B5EF4-FFF2-40B4-BE49-F238E27FC236}">
                <a16:creationId xmlns:a16="http://schemas.microsoft.com/office/drawing/2014/main" id="{CE973131-2096-4341-9BC8-291DF528E70C}"/>
              </a:ext>
            </a:extLst>
          </p:cNvPr>
          <p:cNvPicPr>
            <a:picLocks noChangeAspect="1"/>
          </p:cNvPicPr>
          <p:nvPr/>
        </p:nvPicPr>
        <p:blipFill>
          <a:blip r:embed="rId3"/>
          <a:stretch>
            <a:fillRect/>
          </a:stretch>
        </p:blipFill>
        <p:spPr>
          <a:xfrm>
            <a:off x="7021166" y="238539"/>
            <a:ext cx="4785692" cy="6380922"/>
          </a:xfrm>
          <a:prstGeom prst="rect">
            <a:avLst/>
          </a:prstGeom>
        </p:spPr>
      </p:pic>
      <p:pic>
        <p:nvPicPr>
          <p:cNvPr id="6" name="Picture 5" descr="A statue of a person&#10;&#10;Description automatically generated">
            <a:extLst>
              <a:ext uri="{FF2B5EF4-FFF2-40B4-BE49-F238E27FC236}">
                <a16:creationId xmlns:a16="http://schemas.microsoft.com/office/drawing/2014/main" id="{A6ED9CCD-DBDD-4A42-96EF-A4C5F08A4ABC}"/>
              </a:ext>
            </a:extLst>
          </p:cNvPr>
          <p:cNvPicPr>
            <a:picLocks noChangeAspect="1"/>
          </p:cNvPicPr>
          <p:nvPr/>
        </p:nvPicPr>
        <p:blipFill>
          <a:blip r:embed="rId4"/>
          <a:stretch>
            <a:fillRect/>
          </a:stretch>
        </p:blipFill>
        <p:spPr>
          <a:xfrm>
            <a:off x="2427316" y="1055350"/>
            <a:ext cx="2966790" cy="3955720"/>
          </a:xfrm>
          <a:prstGeom prst="rect">
            <a:avLst/>
          </a:prstGeom>
        </p:spPr>
      </p:pic>
      <p:sp>
        <p:nvSpPr>
          <p:cNvPr id="7" name="TextBox 6">
            <a:extLst>
              <a:ext uri="{FF2B5EF4-FFF2-40B4-BE49-F238E27FC236}">
                <a16:creationId xmlns:a16="http://schemas.microsoft.com/office/drawing/2014/main" id="{AFDEFF98-1E86-3D40-AE6D-4F7FD51BA2BF}"/>
              </a:ext>
            </a:extLst>
          </p:cNvPr>
          <p:cNvSpPr txBox="1"/>
          <p:nvPr/>
        </p:nvSpPr>
        <p:spPr>
          <a:xfrm>
            <a:off x="385141" y="5187142"/>
            <a:ext cx="5566771" cy="1354217"/>
          </a:xfrm>
          <a:prstGeom prst="rect">
            <a:avLst/>
          </a:prstGeom>
          <a:noFill/>
        </p:spPr>
        <p:txBody>
          <a:bodyPr wrap="square" rtlCol="0">
            <a:spAutoFit/>
          </a:bodyPr>
          <a:lstStyle/>
          <a:p>
            <a:r>
              <a:rPr lang="en-US" sz="1600" dirty="0">
                <a:latin typeface="Footlight MT Light" panose="0204060206030A020304" pitchFamily="18" charset="77"/>
              </a:rPr>
              <a:t>It seems that </a:t>
            </a:r>
            <a:r>
              <a:rPr lang="en-US" sz="1600" dirty="0" err="1">
                <a:latin typeface="Footlight MT Light" panose="0204060206030A020304" pitchFamily="18" charset="77"/>
              </a:rPr>
              <a:t>Saijo</a:t>
            </a:r>
            <a:r>
              <a:rPr lang="en-US" sz="1600" dirty="0">
                <a:latin typeface="Footlight MT Light" panose="0204060206030A020304" pitchFamily="18" charset="77"/>
              </a:rPr>
              <a:t> was perhaps quite like </a:t>
            </a:r>
            <a:r>
              <a:rPr lang="en-US" sz="1600" dirty="0" err="1">
                <a:latin typeface="Footlight MT Light" panose="0204060206030A020304" pitchFamily="18" charset="77"/>
              </a:rPr>
              <a:t>Ryōkan</a:t>
            </a:r>
            <a:r>
              <a:rPr lang="en-US" sz="1600" dirty="0">
                <a:latin typeface="Footlight MT Light" panose="0204060206030A020304" pitchFamily="18" charset="77"/>
              </a:rPr>
              <a:t>, the late 18</a:t>
            </a:r>
            <a:r>
              <a:rPr lang="en-US" sz="1600" baseline="30000" dirty="0">
                <a:latin typeface="Footlight MT Light" panose="0204060206030A020304" pitchFamily="18" charset="77"/>
              </a:rPr>
              <a:t>th</a:t>
            </a:r>
            <a:r>
              <a:rPr lang="en-US" sz="1600" dirty="0">
                <a:latin typeface="Footlight MT Light" panose="0204060206030A020304" pitchFamily="18" charset="77"/>
              </a:rPr>
              <a:t> and early 19</a:t>
            </a:r>
            <a:r>
              <a:rPr lang="en-US" sz="1600" baseline="30000" dirty="0">
                <a:latin typeface="Footlight MT Light" panose="0204060206030A020304" pitchFamily="18" charset="77"/>
              </a:rPr>
              <a:t>th</a:t>
            </a:r>
            <a:r>
              <a:rPr lang="en-US" sz="1600" dirty="0">
                <a:latin typeface="Footlight MT Light" panose="0204060206030A020304" pitchFamily="18" charset="77"/>
              </a:rPr>
              <a:t> century eccentric </a:t>
            </a:r>
            <a:r>
              <a:rPr lang="en-US" sz="1600" dirty="0" err="1">
                <a:latin typeface="Footlight MT Light" panose="0204060206030A020304" pitchFamily="18" charset="77"/>
              </a:rPr>
              <a:t>Sōtō</a:t>
            </a:r>
            <a:r>
              <a:rPr lang="en-US" sz="1600" dirty="0">
                <a:latin typeface="Footlight MT Light" panose="0204060206030A020304" pitchFamily="18" charset="77"/>
              </a:rPr>
              <a:t> Zen Buddhist monk famous for his poetry and calligraphy. Like </a:t>
            </a:r>
            <a:r>
              <a:rPr lang="en-US" sz="1600" dirty="0" err="1">
                <a:latin typeface="Footlight MT Light" panose="0204060206030A020304" pitchFamily="18" charset="77"/>
              </a:rPr>
              <a:t>Ryōkan's</a:t>
            </a:r>
            <a:r>
              <a:rPr lang="en-US" sz="1600" dirty="0">
                <a:latin typeface="Footlight MT Light" panose="0204060206030A020304" pitchFamily="18" charset="77"/>
              </a:rPr>
              <a:t>, </a:t>
            </a:r>
            <a:r>
              <a:rPr lang="en-US" sz="1600" dirty="0" err="1">
                <a:latin typeface="Footlight MT Light" panose="0204060206030A020304" pitchFamily="18" charset="77"/>
              </a:rPr>
              <a:t>Saijo's</a:t>
            </a:r>
            <a:r>
              <a:rPr lang="en-US" sz="1600" dirty="0">
                <a:latin typeface="Footlight MT Light" panose="0204060206030A020304" pitchFamily="18" charset="77"/>
              </a:rPr>
              <a:t> poetry is often very simple and inspired by nature. </a:t>
            </a:r>
          </a:p>
          <a:p>
            <a:endParaRPr lang="en-US" dirty="0"/>
          </a:p>
        </p:txBody>
      </p:sp>
      <p:sp>
        <p:nvSpPr>
          <p:cNvPr id="8" name="TextBox 7">
            <a:extLst>
              <a:ext uri="{FF2B5EF4-FFF2-40B4-BE49-F238E27FC236}">
                <a16:creationId xmlns:a16="http://schemas.microsoft.com/office/drawing/2014/main" id="{63ADFFA3-00E2-604F-9B2B-8640780601CF}"/>
              </a:ext>
            </a:extLst>
          </p:cNvPr>
          <p:cNvSpPr txBox="1"/>
          <p:nvPr/>
        </p:nvSpPr>
        <p:spPr>
          <a:xfrm>
            <a:off x="870484" y="368302"/>
            <a:ext cx="4596084" cy="461665"/>
          </a:xfrm>
          <a:prstGeom prst="rect">
            <a:avLst/>
          </a:prstGeom>
          <a:noFill/>
        </p:spPr>
        <p:txBody>
          <a:bodyPr wrap="square" rtlCol="0">
            <a:spAutoFit/>
          </a:bodyPr>
          <a:lstStyle/>
          <a:p>
            <a:r>
              <a:rPr lang="en-US" sz="2400" dirty="0">
                <a:latin typeface="Footlight MT Light" panose="0204060206030A020304" pitchFamily="18" charset="77"/>
              </a:rPr>
              <a:t>LOOK LIKE WHAT IT MEANS</a:t>
            </a:r>
            <a:endParaRPr lang="en-US" sz="2400" dirty="0"/>
          </a:p>
        </p:txBody>
      </p:sp>
    </p:spTree>
    <p:extLst>
      <p:ext uri="{BB962C8B-B14F-4D97-AF65-F5344CB8AC3E}">
        <p14:creationId xmlns:p14="http://schemas.microsoft.com/office/powerpoint/2010/main" val="311809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living room filled with furniture and a fire place&#10;&#10;Description automatically generated">
            <a:extLst>
              <a:ext uri="{FF2B5EF4-FFF2-40B4-BE49-F238E27FC236}">
                <a16:creationId xmlns:a16="http://schemas.microsoft.com/office/drawing/2014/main" id="{86850188-594B-0944-9BCA-50045985CE6A}"/>
              </a:ext>
            </a:extLst>
          </p:cNvPr>
          <p:cNvPicPr>
            <a:picLocks noChangeAspect="1"/>
          </p:cNvPicPr>
          <p:nvPr/>
        </p:nvPicPr>
        <p:blipFill>
          <a:blip r:embed="rId3"/>
          <a:stretch>
            <a:fillRect/>
          </a:stretch>
        </p:blipFill>
        <p:spPr>
          <a:xfrm>
            <a:off x="500924" y="660083"/>
            <a:ext cx="8306750" cy="5537833"/>
          </a:xfrm>
          <a:prstGeom prst="rect">
            <a:avLst/>
          </a:prstGeom>
        </p:spPr>
      </p:pic>
      <p:sp>
        <p:nvSpPr>
          <p:cNvPr id="11" name="TextBox 10">
            <a:extLst>
              <a:ext uri="{FF2B5EF4-FFF2-40B4-BE49-F238E27FC236}">
                <a16:creationId xmlns:a16="http://schemas.microsoft.com/office/drawing/2014/main" id="{F3E18559-D3B8-F84A-9A43-0D3F5059ABD1}"/>
              </a:ext>
            </a:extLst>
          </p:cNvPr>
          <p:cNvSpPr txBox="1"/>
          <p:nvPr/>
        </p:nvSpPr>
        <p:spPr>
          <a:xfrm>
            <a:off x="9177252" y="1512917"/>
            <a:ext cx="2513824" cy="4524315"/>
          </a:xfrm>
          <a:prstGeom prst="rect">
            <a:avLst/>
          </a:prstGeom>
          <a:noFill/>
        </p:spPr>
        <p:txBody>
          <a:bodyPr wrap="square" rtlCol="0">
            <a:spAutoFit/>
          </a:bodyPr>
          <a:lstStyle/>
          <a:p>
            <a:r>
              <a:rPr lang="en-US" sz="1600" dirty="0">
                <a:latin typeface="Footlight MT Light" panose="0204060206030A020304" pitchFamily="18" charset="77"/>
              </a:rPr>
              <a:t>When I sit here throughout the day I hear not only the song of the </a:t>
            </a:r>
            <a:r>
              <a:rPr lang="en-US" sz="1600" dirty="0" err="1">
                <a:latin typeface="Footlight MT Light" panose="0204060206030A020304" pitchFamily="18" charset="77"/>
              </a:rPr>
              <a:t>apapane</a:t>
            </a:r>
            <a:r>
              <a:rPr lang="en-US" sz="1600" dirty="0">
                <a:latin typeface="Footlight MT Light" panose="0204060206030A020304" pitchFamily="18" charset="77"/>
              </a:rPr>
              <a:t>, but also a little percussive popping—from the metal roof and the wood interior expanding and contracting as the temperature changes. As the metal and the wood pop in different tones, it’s a kind of musical accompaniment to the chorus of </a:t>
            </a:r>
            <a:r>
              <a:rPr lang="en-US" sz="1600" dirty="0" err="1">
                <a:latin typeface="Footlight MT Light" panose="0204060206030A020304" pitchFamily="18" charset="77"/>
              </a:rPr>
              <a:t>apapane</a:t>
            </a:r>
            <a:r>
              <a:rPr lang="en-US" sz="1600" dirty="0">
                <a:latin typeface="Footlight MT Light" panose="0204060206030A020304" pitchFamily="18" charset="77"/>
              </a:rPr>
              <a:t>.  Sometimes it breaks out </a:t>
            </a:r>
          </a:p>
          <a:p>
            <a:r>
              <a:rPr lang="en-US" sz="1600" dirty="0">
                <a:latin typeface="Footlight MT Light" panose="0204060206030A020304" pitchFamily="18" charset="77"/>
              </a:rPr>
              <a:t>like jazz </a:t>
            </a:r>
          </a:p>
          <a:p>
            <a:r>
              <a:rPr lang="en-US" sz="1600" dirty="0">
                <a:latin typeface="Footlight MT Light" panose="0204060206030A020304" pitchFamily="18" charset="77"/>
              </a:rPr>
              <a:t>and I realize that Albert made a house </a:t>
            </a:r>
          </a:p>
          <a:p>
            <a:r>
              <a:rPr lang="en-US" sz="1600" dirty="0">
                <a:latin typeface="Footlight MT Light" panose="0204060206030A020304" pitchFamily="18" charset="77"/>
              </a:rPr>
              <a:t>that sings.</a:t>
            </a:r>
          </a:p>
        </p:txBody>
      </p:sp>
    </p:spTree>
    <p:extLst>
      <p:ext uri="{BB962C8B-B14F-4D97-AF65-F5344CB8AC3E}">
        <p14:creationId xmlns:p14="http://schemas.microsoft.com/office/powerpoint/2010/main" val="487728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44487" y="2160103"/>
            <a:ext cx="3379304" cy="1569660"/>
          </a:xfrm>
          <a:prstGeom prst="rect">
            <a:avLst/>
          </a:prstGeom>
          <a:noFill/>
        </p:spPr>
        <p:txBody>
          <a:bodyPr wrap="square" rtlCol="0">
            <a:spAutoFit/>
          </a:bodyPr>
          <a:lstStyle/>
          <a:p>
            <a:endParaRPr lang="en-US" sz="1600" dirty="0">
              <a:latin typeface="Footlight MT Light" panose="0204060206030A020304" pitchFamily="18" charset="77"/>
            </a:endParaRPr>
          </a:p>
          <a:p>
            <a:r>
              <a:rPr lang="en-US" sz="1600" dirty="0" err="1">
                <a:latin typeface="Footlight MT Light" panose="0204060206030A020304" pitchFamily="18" charset="77"/>
              </a:rPr>
              <a:t>Saijo's</a:t>
            </a:r>
            <a:r>
              <a:rPr lang="en-US" sz="1600" dirty="0">
                <a:latin typeface="Footlight MT Light" panose="0204060206030A020304" pitchFamily="18" charset="77"/>
              </a:rPr>
              <a:t> poetry turns often to basic teachings of Buddhism in addressing the problems in the world today. This poem might be said to be a statement of the Buddha's first noble truth.</a:t>
            </a:r>
          </a:p>
        </p:txBody>
      </p:sp>
      <p:pic>
        <p:nvPicPr>
          <p:cNvPr id="4" name="Picture 3" descr="A close up of a newspaper&#10;&#10;Description automatically generated">
            <a:extLst>
              <a:ext uri="{FF2B5EF4-FFF2-40B4-BE49-F238E27FC236}">
                <a16:creationId xmlns:a16="http://schemas.microsoft.com/office/drawing/2014/main" id="{742B3F02-6409-1E4F-B1D1-779DA0CA6FE9}"/>
              </a:ext>
            </a:extLst>
          </p:cNvPr>
          <p:cNvPicPr>
            <a:picLocks noChangeAspect="1"/>
          </p:cNvPicPr>
          <p:nvPr/>
        </p:nvPicPr>
        <p:blipFill>
          <a:blip r:embed="rId3"/>
          <a:stretch>
            <a:fillRect/>
          </a:stretch>
        </p:blipFill>
        <p:spPr>
          <a:xfrm>
            <a:off x="7011227" y="231913"/>
            <a:ext cx="4795631" cy="6394174"/>
          </a:xfrm>
          <a:prstGeom prst="rect">
            <a:avLst/>
          </a:prstGeom>
        </p:spPr>
      </p:pic>
    </p:spTree>
    <p:extLst>
      <p:ext uri="{BB962C8B-B14F-4D97-AF65-F5344CB8AC3E}">
        <p14:creationId xmlns:p14="http://schemas.microsoft.com/office/powerpoint/2010/main" val="202363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A living room filled with furniture and a large window&#10;&#10;Description automatically generated">
            <a:extLst>
              <a:ext uri="{FF2B5EF4-FFF2-40B4-BE49-F238E27FC236}">
                <a16:creationId xmlns:a16="http://schemas.microsoft.com/office/drawing/2014/main" id="{55D03332-6F78-154C-9931-A2C863B484F6}"/>
              </a:ext>
            </a:extLst>
          </p:cNvPr>
          <p:cNvPicPr>
            <a:picLocks noChangeAspect="1"/>
          </p:cNvPicPr>
          <p:nvPr/>
        </p:nvPicPr>
        <p:blipFill>
          <a:blip r:embed="rId3"/>
          <a:stretch>
            <a:fillRect/>
          </a:stretch>
        </p:blipFill>
        <p:spPr>
          <a:xfrm>
            <a:off x="427855" y="774481"/>
            <a:ext cx="8452887" cy="5309038"/>
          </a:xfrm>
          <a:prstGeom prst="rect">
            <a:avLst/>
          </a:prstGeom>
        </p:spPr>
      </p:pic>
      <p:sp>
        <p:nvSpPr>
          <p:cNvPr id="4" name="TextBox 3">
            <a:extLst>
              <a:ext uri="{FF2B5EF4-FFF2-40B4-BE49-F238E27FC236}">
                <a16:creationId xmlns:a16="http://schemas.microsoft.com/office/drawing/2014/main" id="{09B1D1AD-6A19-C343-992F-CF06D935AF8B}"/>
              </a:ext>
            </a:extLst>
          </p:cNvPr>
          <p:cNvSpPr txBox="1"/>
          <p:nvPr/>
        </p:nvSpPr>
        <p:spPr>
          <a:xfrm>
            <a:off x="9094125" y="814646"/>
            <a:ext cx="2842952" cy="4247317"/>
          </a:xfrm>
          <a:prstGeom prst="rect">
            <a:avLst/>
          </a:prstGeom>
          <a:noFill/>
        </p:spPr>
        <p:txBody>
          <a:bodyPr wrap="square" rtlCol="0">
            <a:spAutoFit/>
          </a:bodyPr>
          <a:lstStyle/>
          <a:p>
            <a:r>
              <a:rPr lang="en-US" dirty="0"/>
              <a:t>I</a:t>
            </a:r>
            <a:r>
              <a:rPr lang="en-US" dirty="0">
                <a:latin typeface="Footlight MT Light" panose="0204060206030A020304" pitchFamily="18" charset="77"/>
              </a:rPr>
              <a:t>t is a strange incongruity—sitting here in this amazing place, listening to the music of the </a:t>
            </a:r>
            <a:r>
              <a:rPr lang="en-US" dirty="0" err="1">
                <a:latin typeface="Footlight MT Light" panose="0204060206030A020304" pitchFamily="18" charset="77"/>
              </a:rPr>
              <a:t>apapane</a:t>
            </a:r>
            <a:r>
              <a:rPr lang="en-US" dirty="0">
                <a:latin typeface="Footlight MT Light" panose="0204060206030A020304" pitchFamily="18" charset="77"/>
              </a:rPr>
              <a:t> and the house, and thinking about all the pain and suffering that so many are now experiencing as a result of the coronavirus.</a:t>
            </a:r>
          </a:p>
          <a:p>
            <a:endParaRPr lang="en-US" dirty="0">
              <a:latin typeface="Footlight MT Light" panose="0204060206030A020304" pitchFamily="18" charset="77"/>
            </a:endParaRPr>
          </a:p>
          <a:p>
            <a:r>
              <a:rPr lang="en-US" dirty="0">
                <a:latin typeface="Footlight MT Light" panose="0204060206030A020304" pitchFamily="18" charset="77"/>
              </a:rPr>
              <a:t>Is there life beyond pain?</a:t>
            </a:r>
          </a:p>
          <a:p>
            <a:endParaRPr lang="en-US" dirty="0">
              <a:latin typeface="Footlight MT Light" panose="0204060206030A020304" pitchFamily="18" charset="77"/>
            </a:endParaRPr>
          </a:p>
          <a:p>
            <a:r>
              <a:rPr lang="en-US" dirty="0">
                <a:latin typeface="Footlight MT Light" panose="0204060206030A020304" pitchFamily="18" charset="77"/>
              </a:rPr>
              <a:t>Are we ready for it,</a:t>
            </a:r>
          </a:p>
          <a:p>
            <a:r>
              <a:rPr lang="en-US" dirty="0">
                <a:latin typeface="Footlight MT Light" panose="0204060206030A020304" pitchFamily="18" charset="77"/>
              </a:rPr>
              <a:t>Are we ready for pain free?</a:t>
            </a:r>
          </a:p>
          <a:p>
            <a:endParaRPr lang="en-US" dirty="0">
              <a:latin typeface="Footlight MT Light" panose="0204060206030A020304" pitchFamily="18" charset="77"/>
            </a:endParaRPr>
          </a:p>
        </p:txBody>
      </p:sp>
    </p:spTree>
    <p:extLst>
      <p:ext uri="{BB962C8B-B14F-4D97-AF65-F5344CB8AC3E}">
        <p14:creationId xmlns:p14="http://schemas.microsoft.com/office/powerpoint/2010/main" val="328180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28754F8F-FCDB-F646-A734-BA90C0C1BD82}"/>
              </a:ext>
            </a:extLst>
          </p:cNvPr>
          <p:cNvSpPr>
            <a:spLocks noGrp="1"/>
          </p:cNvSpPr>
          <p:nvPr>
            <p:ph type="subTitle" idx="1"/>
          </p:nvPr>
        </p:nvSpPr>
        <p:spPr>
          <a:xfrm>
            <a:off x="9016409" y="946298"/>
            <a:ext cx="2721935" cy="5689280"/>
          </a:xfrm>
        </p:spPr>
        <p:txBody>
          <a:bodyPr>
            <a:normAutofit/>
          </a:bodyPr>
          <a:lstStyle/>
          <a:p>
            <a:pPr algn="l"/>
            <a:r>
              <a:rPr lang="en-US" sz="1400" dirty="0">
                <a:latin typeface="Footlight MT Light" panose="0204060206030A020304" pitchFamily="18" charset="77"/>
              </a:rPr>
              <a:t>One of my large pit-fired Volcano Vessels now stands about where Albert was sitting in that photo. </a:t>
            </a:r>
          </a:p>
          <a:p>
            <a:pPr algn="l"/>
            <a:r>
              <a:rPr lang="en-US" sz="1400" dirty="0">
                <a:latin typeface="Footlight MT Light" panose="0204060206030A020304" pitchFamily="18" charset="77"/>
              </a:rPr>
              <a:t>I feel very blessed to have somehow been plopped down by the Great Clod, as Zhuangzi once put it, in this wonderful space created by the poet Albert </a:t>
            </a:r>
            <a:r>
              <a:rPr lang="en-US" sz="1400" dirty="0" err="1">
                <a:latin typeface="Footlight MT Light" panose="0204060206030A020304" pitchFamily="18" charset="77"/>
              </a:rPr>
              <a:t>Saijo</a:t>
            </a:r>
            <a:r>
              <a:rPr lang="en-US" sz="1400" dirty="0">
                <a:latin typeface="Footlight MT Light" panose="0204060206030A020304" pitchFamily="18" charset="77"/>
              </a:rPr>
              <a:t>. Only a poet, and a very good one at that, and one who embodied that Zen appreciation of our interdependence with the natural world, could have built such a house. </a:t>
            </a:r>
          </a:p>
          <a:p>
            <a:pPr algn="l"/>
            <a:r>
              <a:rPr lang="en-US" sz="1400" dirty="0">
                <a:latin typeface="Footlight MT Light" panose="0204060206030A020304" pitchFamily="18" charset="77"/>
              </a:rPr>
              <a:t>I met him only once, at an art opening, an exhibition of work by my friend Kevin </a:t>
            </a:r>
            <a:r>
              <a:rPr lang="en-US" sz="1400" dirty="0" err="1">
                <a:latin typeface="Footlight MT Light" panose="0204060206030A020304" pitchFamily="18" charset="77"/>
              </a:rPr>
              <a:t>Diminyatz</a:t>
            </a:r>
            <a:r>
              <a:rPr lang="en-US" sz="1400" dirty="0">
                <a:latin typeface="Footlight MT Light" panose="0204060206030A020304" pitchFamily="18" charset="77"/>
              </a:rPr>
              <a:t>, who was a good friend of Albert’s. </a:t>
            </a:r>
          </a:p>
          <a:p>
            <a:pPr algn="l"/>
            <a:endParaRPr lang="en-US" dirty="0">
              <a:latin typeface="Footlight MT Light" panose="0204060206030A020304" pitchFamily="18" charset="77"/>
            </a:endParaRPr>
          </a:p>
        </p:txBody>
      </p:sp>
      <p:pic>
        <p:nvPicPr>
          <p:cNvPr id="10" name="Picture 9" descr="A person standing in front of a window&#10;&#10;Description automatically generated">
            <a:extLst>
              <a:ext uri="{FF2B5EF4-FFF2-40B4-BE49-F238E27FC236}">
                <a16:creationId xmlns:a16="http://schemas.microsoft.com/office/drawing/2014/main" id="{B492C405-C539-9F43-A9B9-F07D7327EBBE}"/>
              </a:ext>
            </a:extLst>
          </p:cNvPr>
          <p:cNvPicPr>
            <a:picLocks noChangeAspect="1"/>
          </p:cNvPicPr>
          <p:nvPr/>
        </p:nvPicPr>
        <p:blipFill>
          <a:blip r:embed="rId3"/>
          <a:stretch>
            <a:fillRect/>
          </a:stretch>
        </p:blipFill>
        <p:spPr>
          <a:xfrm>
            <a:off x="556120" y="466971"/>
            <a:ext cx="8260154" cy="5346974"/>
          </a:xfrm>
          <a:prstGeom prst="rect">
            <a:avLst/>
          </a:prstGeom>
        </p:spPr>
      </p:pic>
    </p:spTree>
    <p:extLst>
      <p:ext uri="{BB962C8B-B14F-4D97-AF65-F5344CB8AC3E}">
        <p14:creationId xmlns:p14="http://schemas.microsoft.com/office/powerpoint/2010/main" val="2444168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44487" y="2160103"/>
            <a:ext cx="3379304" cy="1323439"/>
          </a:xfrm>
          <a:prstGeom prst="rect">
            <a:avLst/>
          </a:prstGeom>
          <a:noFill/>
        </p:spPr>
        <p:txBody>
          <a:bodyPr wrap="square" rtlCol="0">
            <a:spAutoFit/>
          </a:bodyPr>
          <a:lstStyle/>
          <a:p>
            <a:endParaRPr lang="en-US" sz="1600" dirty="0">
              <a:latin typeface="Footlight MT Light" panose="0204060206030A020304" pitchFamily="18" charset="77"/>
            </a:endParaRPr>
          </a:p>
          <a:p>
            <a:r>
              <a:rPr lang="en-US" sz="1600" dirty="0">
                <a:latin typeface="Footlight MT Light" panose="0204060206030A020304" pitchFamily="18" charset="77"/>
              </a:rPr>
              <a:t>Many of </a:t>
            </a:r>
            <a:r>
              <a:rPr lang="en-US" sz="1600" dirty="0" err="1">
                <a:latin typeface="Footlight MT Light" panose="0204060206030A020304" pitchFamily="18" charset="77"/>
              </a:rPr>
              <a:t>Saijo's</a:t>
            </a:r>
            <a:r>
              <a:rPr lang="en-US" sz="1600" dirty="0">
                <a:latin typeface="Footlight MT Light" panose="0204060206030A020304" pitchFamily="18" charset="77"/>
              </a:rPr>
              <a:t> poems rage against the madness of our civilization and its tendency to perpetuate pain and suffering. </a:t>
            </a:r>
          </a:p>
        </p:txBody>
      </p:sp>
      <p:pic>
        <p:nvPicPr>
          <p:cNvPr id="3" name="Picture 2" descr="A close up of a newspaper&#10;&#10;Description automatically generated">
            <a:extLst>
              <a:ext uri="{FF2B5EF4-FFF2-40B4-BE49-F238E27FC236}">
                <a16:creationId xmlns:a16="http://schemas.microsoft.com/office/drawing/2014/main" id="{7D3FAC90-B1A6-4F49-B382-6E2DFDE0E284}"/>
              </a:ext>
            </a:extLst>
          </p:cNvPr>
          <p:cNvPicPr>
            <a:picLocks noChangeAspect="1"/>
          </p:cNvPicPr>
          <p:nvPr/>
        </p:nvPicPr>
        <p:blipFill>
          <a:blip r:embed="rId3"/>
          <a:stretch>
            <a:fillRect/>
          </a:stretch>
        </p:blipFill>
        <p:spPr>
          <a:xfrm>
            <a:off x="7184337" y="278295"/>
            <a:ext cx="4591878" cy="6122505"/>
          </a:xfrm>
          <a:prstGeom prst="rect">
            <a:avLst/>
          </a:prstGeom>
        </p:spPr>
      </p:pic>
    </p:spTree>
    <p:extLst>
      <p:ext uri="{BB962C8B-B14F-4D97-AF65-F5344CB8AC3E}">
        <p14:creationId xmlns:p14="http://schemas.microsoft.com/office/powerpoint/2010/main" val="3491173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44487" y="2160103"/>
            <a:ext cx="3975652" cy="1077218"/>
          </a:xfrm>
          <a:prstGeom prst="rect">
            <a:avLst/>
          </a:prstGeom>
          <a:noFill/>
        </p:spPr>
        <p:txBody>
          <a:bodyPr wrap="square" rtlCol="0">
            <a:spAutoFit/>
          </a:bodyPr>
          <a:lstStyle/>
          <a:p>
            <a:endParaRPr lang="en-US" sz="1600" dirty="0">
              <a:latin typeface="Footlight MT Light" panose="0204060206030A020304" pitchFamily="18" charset="77"/>
            </a:endParaRPr>
          </a:p>
          <a:p>
            <a:r>
              <a:rPr lang="en-US" sz="1600" dirty="0">
                <a:latin typeface="Footlight MT Light" panose="0204060206030A020304" pitchFamily="18" charset="77"/>
              </a:rPr>
              <a:t>This poem calls attention to the real potential for the extinction of all life on earth </a:t>
            </a:r>
          </a:p>
          <a:p>
            <a:r>
              <a:rPr lang="en-US" sz="1600" dirty="0">
                <a:latin typeface="Footlight MT Light" panose="0204060206030A020304" pitchFamily="18" charset="77"/>
              </a:rPr>
              <a:t>due to anthropogenic climate change.</a:t>
            </a:r>
          </a:p>
        </p:txBody>
      </p:sp>
      <p:pic>
        <p:nvPicPr>
          <p:cNvPr id="4" name="Picture 3" descr="A close up of text on a white background&#10;&#10;Description automatically generated">
            <a:extLst>
              <a:ext uri="{FF2B5EF4-FFF2-40B4-BE49-F238E27FC236}">
                <a16:creationId xmlns:a16="http://schemas.microsoft.com/office/drawing/2014/main" id="{A40CAE4B-2EBF-554C-A866-47E819E69A96}"/>
              </a:ext>
            </a:extLst>
          </p:cNvPr>
          <p:cNvPicPr>
            <a:picLocks noChangeAspect="1"/>
          </p:cNvPicPr>
          <p:nvPr/>
        </p:nvPicPr>
        <p:blipFill>
          <a:blip r:embed="rId3"/>
          <a:stretch>
            <a:fillRect/>
          </a:stretch>
        </p:blipFill>
        <p:spPr>
          <a:xfrm>
            <a:off x="7061452" y="284921"/>
            <a:ext cx="4716118" cy="6288157"/>
          </a:xfrm>
          <a:prstGeom prst="rect">
            <a:avLst/>
          </a:prstGeom>
        </p:spPr>
      </p:pic>
      <p:sp>
        <p:nvSpPr>
          <p:cNvPr id="5" name="TextBox 4">
            <a:extLst>
              <a:ext uri="{FF2B5EF4-FFF2-40B4-BE49-F238E27FC236}">
                <a16:creationId xmlns:a16="http://schemas.microsoft.com/office/drawing/2014/main" id="{61056306-DA54-094B-A086-C462F22E212A}"/>
              </a:ext>
            </a:extLst>
          </p:cNvPr>
          <p:cNvSpPr txBox="1"/>
          <p:nvPr/>
        </p:nvSpPr>
        <p:spPr>
          <a:xfrm>
            <a:off x="1130531" y="1097280"/>
            <a:ext cx="4514377" cy="523220"/>
          </a:xfrm>
          <a:prstGeom prst="rect">
            <a:avLst/>
          </a:prstGeom>
          <a:noFill/>
        </p:spPr>
        <p:txBody>
          <a:bodyPr wrap="none" rtlCol="0">
            <a:spAutoFit/>
          </a:bodyPr>
          <a:lstStyle/>
          <a:p>
            <a:r>
              <a:rPr lang="en-US" sz="2800" dirty="0">
                <a:latin typeface="Footlight MT Light" panose="0204060206030A020304" pitchFamily="18" charset="77"/>
              </a:rPr>
              <a:t>LIFE DIES IN A GREENHOUSE</a:t>
            </a:r>
          </a:p>
        </p:txBody>
      </p:sp>
    </p:spTree>
    <p:extLst>
      <p:ext uri="{BB962C8B-B14F-4D97-AF65-F5344CB8AC3E}">
        <p14:creationId xmlns:p14="http://schemas.microsoft.com/office/powerpoint/2010/main" val="103750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44487" y="2160103"/>
            <a:ext cx="3975652" cy="1077218"/>
          </a:xfrm>
          <a:prstGeom prst="rect">
            <a:avLst/>
          </a:prstGeom>
          <a:noFill/>
        </p:spPr>
        <p:txBody>
          <a:bodyPr wrap="square" rtlCol="0">
            <a:spAutoFit/>
          </a:bodyPr>
          <a:lstStyle/>
          <a:p>
            <a:endParaRPr lang="en-US" sz="1600" dirty="0">
              <a:latin typeface="Footlight MT Light" panose="0204060206030A020304" pitchFamily="18" charset="77"/>
            </a:endParaRPr>
          </a:p>
          <a:p>
            <a:endParaRPr lang="en-US" sz="1600" dirty="0">
              <a:latin typeface="Footlight MT Light" panose="0204060206030A020304" pitchFamily="18" charset="77"/>
            </a:endParaRPr>
          </a:p>
          <a:p>
            <a:r>
              <a:rPr lang="en-US" sz="1600" dirty="0">
                <a:latin typeface="Footlight MT Light" panose="0204060206030A020304" pitchFamily="18" charset="77"/>
              </a:rPr>
              <a:t>An indictment of humanity for having gone totally psychotic:</a:t>
            </a:r>
          </a:p>
        </p:txBody>
      </p:sp>
      <p:pic>
        <p:nvPicPr>
          <p:cNvPr id="3" name="Picture 2" descr="A close up of text on a white background&#10;&#10;Description automatically generated">
            <a:extLst>
              <a:ext uri="{FF2B5EF4-FFF2-40B4-BE49-F238E27FC236}">
                <a16:creationId xmlns:a16="http://schemas.microsoft.com/office/drawing/2014/main" id="{341AB66B-BF5C-024A-9870-D1EED7839115}"/>
              </a:ext>
            </a:extLst>
          </p:cNvPr>
          <p:cNvPicPr>
            <a:picLocks noChangeAspect="1"/>
          </p:cNvPicPr>
          <p:nvPr/>
        </p:nvPicPr>
        <p:blipFill>
          <a:blip r:embed="rId3"/>
          <a:stretch>
            <a:fillRect/>
          </a:stretch>
        </p:blipFill>
        <p:spPr>
          <a:xfrm>
            <a:off x="6943301" y="254865"/>
            <a:ext cx="4761202" cy="6348269"/>
          </a:xfrm>
          <a:prstGeom prst="rect">
            <a:avLst/>
          </a:prstGeom>
        </p:spPr>
      </p:pic>
    </p:spTree>
    <p:extLst>
      <p:ext uri="{BB962C8B-B14F-4D97-AF65-F5344CB8AC3E}">
        <p14:creationId xmlns:p14="http://schemas.microsoft.com/office/powerpoint/2010/main" val="3911168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living room with a fireplace and a large window&#10;&#10;Description automatically generated">
            <a:extLst>
              <a:ext uri="{FF2B5EF4-FFF2-40B4-BE49-F238E27FC236}">
                <a16:creationId xmlns:a16="http://schemas.microsoft.com/office/drawing/2014/main" id="{D65F1007-622D-2E42-B0BB-B518F2F22603}"/>
              </a:ext>
            </a:extLst>
          </p:cNvPr>
          <p:cNvPicPr>
            <a:picLocks noChangeAspect="1"/>
          </p:cNvPicPr>
          <p:nvPr/>
        </p:nvPicPr>
        <p:blipFill>
          <a:blip r:embed="rId3"/>
          <a:stretch>
            <a:fillRect/>
          </a:stretch>
        </p:blipFill>
        <p:spPr>
          <a:xfrm>
            <a:off x="412648" y="269363"/>
            <a:ext cx="9124950" cy="6083300"/>
          </a:xfrm>
          <a:prstGeom prst="rect">
            <a:avLst/>
          </a:prstGeom>
        </p:spPr>
      </p:pic>
      <p:sp>
        <p:nvSpPr>
          <p:cNvPr id="5" name="TextBox 4">
            <a:extLst>
              <a:ext uri="{FF2B5EF4-FFF2-40B4-BE49-F238E27FC236}">
                <a16:creationId xmlns:a16="http://schemas.microsoft.com/office/drawing/2014/main" id="{6675F288-4071-994E-A519-7BF7F66BDCF6}"/>
              </a:ext>
            </a:extLst>
          </p:cNvPr>
          <p:cNvSpPr txBox="1"/>
          <p:nvPr/>
        </p:nvSpPr>
        <p:spPr>
          <a:xfrm>
            <a:off x="9750056" y="1913860"/>
            <a:ext cx="2105246" cy="3046988"/>
          </a:xfrm>
          <a:prstGeom prst="rect">
            <a:avLst/>
          </a:prstGeom>
          <a:noFill/>
        </p:spPr>
        <p:txBody>
          <a:bodyPr wrap="square" rtlCol="0">
            <a:spAutoFit/>
          </a:bodyPr>
          <a:lstStyle/>
          <a:p>
            <a:r>
              <a:rPr lang="en-US" sz="1600" dirty="0">
                <a:latin typeface="Footlight MT Light" panose="0204060206030A020304" pitchFamily="18" charset="77"/>
              </a:rPr>
              <a:t>A replica of a famous Greek sculpture of </a:t>
            </a:r>
            <a:r>
              <a:rPr lang="en-US" sz="1600" dirty="0" err="1">
                <a:latin typeface="Footlight MT Light" panose="0204060206030A020304" pitchFamily="18" charset="77"/>
              </a:rPr>
              <a:t>Hygieia</a:t>
            </a:r>
            <a:r>
              <a:rPr lang="en-US" sz="1600" dirty="0">
                <a:latin typeface="Footlight MT Light" panose="0204060206030A020304" pitchFamily="18" charset="77"/>
              </a:rPr>
              <a:t>, </a:t>
            </a:r>
          </a:p>
          <a:p>
            <a:r>
              <a:rPr lang="en-US" sz="1600" dirty="0">
                <a:latin typeface="Footlight MT Light" panose="0204060206030A020304" pitchFamily="18" charset="77"/>
              </a:rPr>
              <a:t>the goddess of healing, looks on beside </a:t>
            </a:r>
          </a:p>
          <a:p>
            <a:r>
              <a:rPr lang="en-US" sz="1600" dirty="0">
                <a:latin typeface="Footlight MT Light" panose="0204060206030A020304" pitchFamily="18" charset="77"/>
              </a:rPr>
              <a:t>my desk as I write.</a:t>
            </a:r>
          </a:p>
          <a:p>
            <a:endParaRPr lang="en-US" sz="1600" dirty="0">
              <a:latin typeface="Footlight MT Light" panose="0204060206030A020304" pitchFamily="18" charset="77"/>
            </a:endParaRPr>
          </a:p>
          <a:p>
            <a:r>
              <a:rPr lang="en-US" sz="1600" dirty="0">
                <a:latin typeface="Footlight MT Light" panose="0204060206030A020304" pitchFamily="18" charset="77"/>
              </a:rPr>
              <a:t>Are we ready for healing?</a:t>
            </a:r>
          </a:p>
          <a:p>
            <a:endParaRPr lang="en-US" sz="1600" dirty="0">
              <a:latin typeface="Footlight MT Light" panose="0204060206030A020304" pitchFamily="18" charset="77"/>
            </a:endParaRPr>
          </a:p>
          <a:p>
            <a:r>
              <a:rPr lang="en-US" sz="1600" dirty="0">
                <a:latin typeface="Footlight MT Light" panose="0204060206030A020304" pitchFamily="18" charset="77"/>
              </a:rPr>
              <a:t>Are we ready for pain free?</a:t>
            </a:r>
          </a:p>
        </p:txBody>
      </p:sp>
    </p:spTree>
    <p:extLst>
      <p:ext uri="{BB962C8B-B14F-4D97-AF65-F5344CB8AC3E}">
        <p14:creationId xmlns:p14="http://schemas.microsoft.com/office/powerpoint/2010/main" val="2894996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44487" y="2160103"/>
            <a:ext cx="3975652" cy="2062103"/>
          </a:xfrm>
          <a:prstGeom prst="rect">
            <a:avLst/>
          </a:prstGeom>
          <a:noFill/>
        </p:spPr>
        <p:txBody>
          <a:bodyPr wrap="square" rtlCol="0">
            <a:spAutoFit/>
          </a:bodyPr>
          <a:lstStyle/>
          <a:p>
            <a:endParaRPr lang="en-US" sz="1600" dirty="0">
              <a:latin typeface="Footlight MT Light" panose="0204060206030A020304" pitchFamily="18" charset="77"/>
            </a:endParaRPr>
          </a:p>
          <a:p>
            <a:r>
              <a:rPr lang="en-US" sz="1600" dirty="0">
                <a:latin typeface="Footlight MT Light" panose="0204060206030A020304" pitchFamily="18" charset="77"/>
              </a:rPr>
              <a:t>Against the madness of our civilization brought on by a way of thinking that reduces all of nature to a mere resource and by a science that has become mostly a means of calculation in the service of this need, </a:t>
            </a:r>
            <a:r>
              <a:rPr lang="en-US" sz="1600" dirty="0" err="1">
                <a:latin typeface="Footlight MT Light" panose="0204060206030A020304" pitchFamily="18" charset="77"/>
              </a:rPr>
              <a:t>Saijo</a:t>
            </a:r>
            <a:r>
              <a:rPr lang="en-US" sz="1600" dirty="0">
                <a:latin typeface="Footlight MT Light" panose="0204060206030A020304" pitchFamily="18" charset="77"/>
              </a:rPr>
              <a:t> suggests a different kind of science, something more like Buddhist Tantric art.</a:t>
            </a:r>
          </a:p>
        </p:txBody>
      </p:sp>
      <p:pic>
        <p:nvPicPr>
          <p:cNvPr id="4" name="Picture 3" descr="A close up of a newspaper&#10;&#10;Description automatically generated">
            <a:extLst>
              <a:ext uri="{FF2B5EF4-FFF2-40B4-BE49-F238E27FC236}">
                <a16:creationId xmlns:a16="http://schemas.microsoft.com/office/drawing/2014/main" id="{279BC012-A0E1-CB48-8D4B-A915738FB9F5}"/>
              </a:ext>
            </a:extLst>
          </p:cNvPr>
          <p:cNvPicPr>
            <a:picLocks noChangeAspect="1"/>
          </p:cNvPicPr>
          <p:nvPr/>
        </p:nvPicPr>
        <p:blipFill>
          <a:blip r:embed="rId3"/>
          <a:stretch>
            <a:fillRect/>
          </a:stretch>
        </p:blipFill>
        <p:spPr>
          <a:xfrm>
            <a:off x="7073342" y="263560"/>
            <a:ext cx="4748159" cy="6330879"/>
          </a:xfrm>
          <a:prstGeom prst="rect">
            <a:avLst/>
          </a:prstGeom>
        </p:spPr>
      </p:pic>
    </p:spTree>
    <p:extLst>
      <p:ext uri="{BB962C8B-B14F-4D97-AF65-F5344CB8AC3E}">
        <p14:creationId xmlns:p14="http://schemas.microsoft.com/office/powerpoint/2010/main" val="1886635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44487" y="2160103"/>
            <a:ext cx="3975652" cy="3046988"/>
          </a:xfrm>
          <a:prstGeom prst="rect">
            <a:avLst/>
          </a:prstGeom>
          <a:noFill/>
        </p:spPr>
        <p:txBody>
          <a:bodyPr wrap="square" rtlCol="0">
            <a:spAutoFit/>
          </a:bodyPr>
          <a:lstStyle/>
          <a:p>
            <a:endParaRPr lang="en-US" sz="1600" dirty="0">
              <a:latin typeface="Footlight MT Light" panose="0204060206030A020304" pitchFamily="18" charset="77"/>
            </a:endParaRPr>
          </a:p>
          <a:p>
            <a:endParaRPr lang="en-US" sz="1600" dirty="0">
              <a:latin typeface="Footlight MT Light" panose="0204060206030A020304" pitchFamily="18" charset="77"/>
            </a:endParaRPr>
          </a:p>
          <a:p>
            <a:r>
              <a:rPr lang="en-US" sz="1600" dirty="0" err="1">
                <a:latin typeface="Footlight MT Light" panose="0204060206030A020304" pitchFamily="18" charset="77"/>
              </a:rPr>
              <a:t>Saij's</a:t>
            </a:r>
            <a:r>
              <a:rPr lang="en-US" sz="1600" dirty="0">
                <a:latin typeface="Footlight MT Light" panose="0204060206030A020304" pitchFamily="18" charset="77"/>
              </a:rPr>
              <a:t> poems also frequently turn to his immediate experience living here near the summit of </a:t>
            </a:r>
            <a:r>
              <a:rPr lang="en-US" sz="1600" dirty="0" err="1">
                <a:latin typeface="Footlight MT Light" panose="0204060206030A020304" pitchFamily="18" charset="77"/>
              </a:rPr>
              <a:t>Kīlauea</a:t>
            </a:r>
            <a:r>
              <a:rPr lang="en-US" sz="1600" dirty="0">
                <a:latin typeface="Footlight MT Light" panose="0204060206030A020304" pitchFamily="18" charset="77"/>
              </a:rPr>
              <a:t>. We can all relate to what he says here about the </a:t>
            </a:r>
            <a:r>
              <a:rPr lang="en-US" sz="1600" dirty="0" err="1">
                <a:latin typeface="Footlight MT Light" panose="0204060206030A020304" pitchFamily="18" charset="77"/>
              </a:rPr>
              <a:t>vog</a:t>
            </a:r>
            <a:r>
              <a:rPr lang="en-US" sz="1600" dirty="0">
                <a:latin typeface="Footlight MT Light" panose="0204060206030A020304" pitchFamily="18" charset="77"/>
              </a:rPr>
              <a:t> and an experience of a little earthquake. Yet he turns his reflection toward what we might learn from the </a:t>
            </a:r>
            <a:r>
              <a:rPr lang="en-US" sz="1600" dirty="0" err="1">
                <a:latin typeface="Footlight MT Light" panose="0204060206030A020304" pitchFamily="18" charset="77"/>
              </a:rPr>
              <a:t>Kōlea</a:t>
            </a:r>
            <a:r>
              <a:rPr lang="en-US" sz="1600" dirty="0">
                <a:latin typeface="Footlight MT Light" panose="0204060206030A020304" pitchFamily="18" charset="77"/>
              </a:rPr>
              <a:t> birds, a kind of animal civility more civil than human civilization. </a:t>
            </a:r>
          </a:p>
          <a:p>
            <a:endParaRPr lang="en-US" sz="1600" dirty="0">
              <a:latin typeface="Footlight MT Light" panose="0204060206030A020304" pitchFamily="18" charset="77"/>
            </a:endParaRPr>
          </a:p>
          <a:p>
            <a:endParaRPr lang="en-US" sz="1600" dirty="0">
              <a:latin typeface="Footlight MT Light" panose="0204060206030A020304" pitchFamily="18" charset="77"/>
            </a:endParaRPr>
          </a:p>
        </p:txBody>
      </p:sp>
      <p:pic>
        <p:nvPicPr>
          <p:cNvPr id="3" name="Picture 2" descr="A close up of a newspaper&#10;&#10;Description automatically generated">
            <a:extLst>
              <a:ext uri="{FF2B5EF4-FFF2-40B4-BE49-F238E27FC236}">
                <a16:creationId xmlns:a16="http://schemas.microsoft.com/office/drawing/2014/main" id="{89290EDA-82CF-D24E-9522-8E75A65C37C7}"/>
              </a:ext>
            </a:extLst>
          </p:cNvPr>
          <p:cNvPicPr>
            <a:picLocks noChangeAspect="1"/>
          </p:cNvPicPr>
          <p:nvPr/>
        </p:nvPicPr>
        <p:blipFill>
          <a:blip r:embed="rId3"/>
          <a:stretch>
            <a:fillRect/>
          </a:stretch>
        </p:blipFill>
        <p:spPr>
          <a:xfrm>
            <a:off x="7017489" y="241765"/>
            <a:ext cx="4794714" cy="6392952"/>
          </a:xfrm>
          <a:prstGeom prst="rect">
            <a:avLst/>
          </a:prstGeom>
        </p:spPr>
      </p:pic>
      <p:sp>
        <p:nvSpPr>
          <p:cNvPr id="5" name="TextBox 4">
            <a:extLst>
              <a:ext uri="{FF2B5EF4-FFF2-40B4-BE49-F238E27FC236}">
                <a16:creationId xmlns:a16="http://schemas.microsoft.com/office/drawing/2014/main" id="{BCB8C50F-ABAD-EB47-A56D-EC531C0B23E1}"/>
              </a:ext>
            </a:extLst>
          </p:cNvPr>
          <p:cNvSpPr txBox="1"/>
          <p:nvPr/>
        </p:nvSpPr>
        <p:spPr>
          <a:xfrm>
            <a:off x="185924" y="978514"/>
            <a:ext cx="6437905" cy="646331"/>
          </a:xfrm>
          <a:prstGeom prst="rect">
            <a:avLst/>
          </a:prstGeom>
          <a:noFill/>
        </p:spPr>
        <p:txBody>
          <a:bodyPr wrap="square" rtlCol="0">
            <a:spAutoFit/>
          </a:bodyPr>
          <a:lstStyle/>
          <a:p>
            <a:pPr algn="ctr"/>
            <a:r>
              <a:rPr lang="en-US" dirty="0"/>
              <a:t>HUMANS GOTTA CHANGE </a:t>
            </a:r>
          </a:p>
          <a:p>
            <a:pPr algn="ctr"/>
            <a:r>
              <a:rPr lang="en-US" dirty="0"/>
              <a:t>THE WAY THEY ARE IN NATURE</a:t>
            </a:r>
          </a:p>
        </p:txBody>
      </p:sp>
    </p:spTree>
    <p:extLst>
      <p:ext uri="{BB962C8B-B14F-4D97-AF65-F5344CB8AC3E}">
        <p14:creationId xmlns:p14="http://schemas.microsoft.com/office/powerpoint/2010/main" val="4024990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89586" y="1784555"/>
            <a:ext cx="4218039" cy="4770537"/>
          </a:xfrm>
          <a:prstGeom prst="rect">
            <a:avLst/>
          </a:prstGeom>
          <a:noFill/>
        </p:spPr>
        <p:txBody>
          <a:bodyPr wrap="square" rtlCol="0">
            <a:spAutoFit/>
          </a:bodyPr>
          <a:lstStyle/>
          <a:p>
            <a:endParaRPr lang="en-US" sz="1600" dirty="0">
              <a:latin typeface="Footlight MT Light" panose="0204060206030A020304" pitchFamily="18" charset="77"/>
            </a:endParaRPr>
          </a:p>
          <a:p>
            <a:r>
              <a:rPr lang="en-US" sz="1600" dirty="0">
                <a:latin typeface="Footlight MT Light" panose="0204060206030A020304" pitchFamily="18" charset="77"/>
              </a:rPr>
              <a:t>One of </a:t>
            </a:r>
            <a:r>
              <a:rPr lang="en-US" sz="1600" dirty="0" err="1">
                <a:latin typeface="Footlight MT Light" panose="0204060206030A020304" pitchFamily="18" charset="77"/>
              </a:rPr>
              <a:t>Saijo's</a:t>
            </a:r>
            <a:r>
              <a:rPr lang="en-US" sz="1600" dirty="0">
                <a:latin typeface="Footlight MT Light" panose="0204060206030A020304" pitchFamily="18" charset="77"/>
              </a:rPr>
              <a:t> main themes is that we need to find a different way of dwelling in nature. </a:t>
            </a:r>
          </a:p>
          <a:p>
            <a:endParaRPr lang="en-US" sz="1600" dirty="0">
              <a:latin typeface="Footlight MT Light" panose="0204060206030A020304" pitchFamily="18" charset="77"/>
            </a:endParaRPr>
          </a:p>
          <a:p>
            <a:r>
              <a:rPr lang="en-US" sz="1600" dirty="0">
                <a:latin typeface="Footlight MT Light" panose="0204060206030A020304" pitchFamily="18" charset="77"/>
              </a:rPr>
              <a:t>In this poem he offers what might be the key to that change. The poem might be said to state the 2nd and 3rd noble truths of the Buddha. </a:t>
            </a:r>
          </a:p>
          <a:p>
            <a:endParaRPr lang="en-US" sz="1600" dirty="0">
              <a:latin typeface="Footlight MT Light" panose="0204060206030A020304" pitchFamily="18" charset="77"/>
            </a:endParaRPr>
          </a:p>
          <a:p>
            <a:r>
              <a:rPr lang="en-US" sz="1600" dirty="0">
                <a:latin typeface="Footlight MT Light" panose="0204060206030A020304" pitchFamily="18" charset="77"/>
              </a:rPr>
              <a:t>If the 1st truth is the problem of pain and suffering, the sickness of the machine eating up everything, the 2nd truth is the diagnosis of the cause of this pain and the sickness of modern civilization – and that is desire. </a:t>
            </a:r>
          </a:p>
          <a:p>
            <a:endParaRPr lang="en-US" sz="1600" dirty="0">
              <a:latin typeface="Footlight MT Light" panose="0204060206030A020304" pitchFamily="18" charset="77"/>
            </a:endParaRPr>
          </a:p>
          <a:p>
            <a:r>
              <a:rPr lang="en-US" sz="1600" dirty="0">
                <a:latin typeface="Footlight MT Light" panose="0204060206030A020304" pitchFamily="18" charset="77"/>
              </a:rPr>
              <a:t>The 3rd noble truth is the prognosis, and the Buddha's teaching was that there is a cure to this condition, and that is to turn off desire.</a:t>
            </a:r>
          </a:p>
          <a:p>
            <a:endParaRPr lang="en-US" sz="1600" dirty="0">
              <a:latin typeface="Footlight MT Light" panose="0204060206030A020304" pitchFamily="18" charset="77"/>
            </a:endParaRPr>
          </a:p>
          <a:p>
            <a:endParaRPr lang="en-US" sz="1600" dirty="0">
              <a:latin typeface="Footlight MT Light" panose="0204060206030A020304" pitchFamily="18" charset="77"/>
            </a:endParaRPr>
          </a:p>
        </p:txBody>
      </p:sp>
      <p:pic>
        <p:nvPicPr>
          <p:cNvPr id="4" name="Picture 3" descr="A close up of a newspaper&#10;&#10;Description automatically generated">
            <a:extLst>
              <a:ext uri="{FF2B5EF4-FFF2-40B4-BE49-F238E27FC236}">
                <a16:creationId xmlns:a16="http://schemas.microsoft.com/office/drawing/2014/main" id="{BB2D5DC7-AD89-7442-9B52-1EF16E4A6F28}"/>
              </a:ext>
            </a:extLst>
          </p:cNvPr>
          <p:cNvPicPr>
            <a:picLocks noChangeAspect="1"/>
          </p:cNvPicPr>
          <p:nvPr/>
        </p:nvPicPr>
        <p:blipFill>
          <a:blip r:embed="rId3"/>
          <a:stretch>
            <a:fillRect/>
          </a:stretch>
        </p:blipFill>
        <p:spPr>
          <a:xfrm>
            <a:off x="6997494" y="280219"/>
            <a:ext cx="4723171" cy="6297561"/>
          </a:xfrm>
          <a:prstGeom prst="rect">
            <a:avLst/>
          </a:prstGeom>
        </p:spPr>
      </p:pic>
      <p:sp>
        <p:nvSpPr>
          <p:cNvPr id="8" name="TextBox 7">
            <a:extLst>
              <a:ext uri="{FF2B5EF4-FFF2-40B4-BE49-F238E27FC236}">
                <a16:creationId xmlns:a16="http://schemas.microsoft.com/office/drawing/2014/main" id="{2F195B83-97AB-F24B-940C-79AA890C054B}"/>
              </a:ext>
            </a:extLst>
          </p:cNvPr>
          <p:cNvSpPr txBox="1"/>
          <p:nvPr/>
        </p:nvSpPr>
        <p:spPr>
          <a:xfrm>
            <a:off x="185924" y="978514"/>
            <a:ext cx="6437905" cy="646331"/>
          </a:xfrm>
          <a:prstGeom prst="rect">
            <a:avLst/>
          </a:prstGeom>
          <a:noFill/>
        </p:spPr>
        <p:txBody>
          <a:bodyPr wrap="square" rtlCol="0">
            <a:spAutoFit/>
          </a:bodyPr>
          <a:lstStyle/>
          <a:p>
            <a:pPr algn="ctr"/>
            <a:r>
              <a:rPr lang="en-US" dirty="0"/>
              <a:t>HUMANS GOTTA CHANGE </a:t>
            </a:r>
          </a:p>
          <a:p>
            <a:pPr algn="ctr"/>
            <a:r>
              <a:rPr lang="en-US" dirty="0"/>
              <a:t>THE WAY THEY ARE IN NATURE</a:t>
            </a:r>
          </a:p>
        </p:txBody>
      </p:sp>
    </p:spTree>
    <p:extLst>
      <p:ext uri="{BB962C8B-B14F-4D97-AF65-F5344CB8AC3E}">
        <p14:creationId xmlns:p14="http://schemas.microsoft.com/office/powerpoint/2010/main" val="2911384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89586" y="1784555"/>
            <a:ext cx="4218039" cy="3293209"/>
          </a:xfrm>
          <a:prstGeom prst="rect">
            <a:avLst/>
          </a:prstGeom>
          <a:noFill/>
        </p:spPr>
        <p:txBody>
          <a:bodyPr wrap="square" rtlCol="0">
            <a:spAutoFit/>
          </a:bodyPr>
          <a:lstStyle/>
          <a:p>
            <a:endParaRPr lang="en-US" sz="1600" dirty="0">
              <a:latin typeface="Footlight MT Light" panose="0204060206030A020304" pitchFamily="18" charset="77"/>
            </a:endParaRPr>
          </a:p>
          <a:p>
            <a:r>
              <a:rPr lang="en-US" sz="1600" dirty="0">
                <a:latin typeface="Footlight MT Light" panose="0204060206030A020304" pitchFamily="18" charset="77"/>
              </a:rPr>
              <a:t>One of the most discussed Buddhist teachings is the statement that was surely shocking at the time when it was written, by the 2nd century C.E. Indian philosopher </a:t>
            </a:r>
            <a:r>
              <a:rPr lang="en-US" sz="1600" dirty="0" err="1">
                <a:latin typeface="Footlight MT Light" panose="0204060206030A020304" pitchFamily="18" charset="77"/>
              </a:rPr>
              <a:t>Nāgārjuna</a:t>
            </a:r>
            <a:r>
              <a:rPr lang="en-US" sz="1600" dirty="0">
                <a:latin typeface="Footlight MT Light" panose="0204060206030A020304" pitchFamily="18" charset="77"/>
              </a:rPr>
              <a:t>, that there is fundamentally no difference between samsara and nirvana. </a:t>
            </a:r>
          </a:p>
          <a:p>
            <a:endParaRPr lang="en-US" sz="1600" dirty="0">
              <a:latin typeface="Footlight MT Light" panose="0204060206030A020304" pitchFamily="18" charset="77"/>
            </a:endParaRPr>
          </a:p>
          <a:p>
            <a:r>
              <a:rPr lang="en-US" sz="1600" dirty="0" err="1">
                <a:latin typeface="Footlight MT Light" panose="0204060206030A020304" pitchFamily="18" charset="77"/>
              </a:rPr>
              <a:t>Saijo</a:t>
            </a:r>
            <a:r>
              <a:rPr lang="en-US" sz="1600" dirty="0">
                <a:latin typeface="Footlight MT Light" panose="0204060206030A020304" pitchFamily="18" charset="77"/>
              </a:rPr>
              <a:t> offers here the insight here that samsara and nirvana are just two different ways of being here and living in time.</a:t>
            </a:r>
          </a:p>
          <a:p>
            <a:endParaRPr lang="en-US" sz="1600" dirty="0">
              <a:latin typeface="Footlight MT Light" panose="0204060206030A020304" pitchFamily="18" charset="77"/>
            </a:endParaRPr>
          </a:p>
          <a:p>
            <a:endParaRPr lang="en-US" sz="1600" dirty="0">
              <a:latin typeface="Footlight MT Light" panose="0204060206030A020304" pitchFamily="18" charset="77"/>
            </a:endParaRPr>
          </a:p>
        </p:txBody>
      </p:sp>
      <p:pic>
        <p:nvPicPr>
          <p:cNvPr id="3" name="Picture 2" descr="A close up of text on a white background&#10;&#10;Description automatically generated">
            <a:extLst>
              <a:ext uri="{FF2B5EF4-FFF2-40B4-BE49-F238E27FC236}">
                <a16:creationId xmlns:a16="http://schemas.microsoft.com/office/drawing/2014/main" id="{B70AF3AC-71CC-0242-8614-A389EC4C2259}"/>
              </a:ext>
            </a:extLst>
          </p:cNvPr>
          <p:cNvPicPr>
            <a:picLocks noChangeAspect="1"/>
          </p:cNvPicPr>
          <p:nvPr/>
        </p:nvPicPr>
        <p:blipFill>
          <a:blip r:embed="rId3"/>
          <a:stretch>
            <a:fillRect/>
          </a:stretch>
        </p:blipFill>
        <p:spPr>
          <a:xfrm>
            <a:off x="7064711" y="169606"/>
            <a:ext cx="4889090" cy="6518787"/>
          </a:xfrm>
          <a:prstGeom prst="rect">
            <a:avLst/>
          </a:prstGeom>
        </p:spPr>
      </p:pic>
    </p:spTree>
    <p:extLst>
      <p:ext uri="{BB962C8B-B14F-4D97-AF65-F5344CB8AC3E}">
        <p14:creationId xmlns:p14="http://schemas.microsoft.com/office/powerpoint/2010/main" val="3944880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28754F8F-FCDB-F646-A734-BA90C0C1BD82}"/>
              </a:ext>
            </a:extLst>
          </p:cNvPr>
          <p:cNvSpPr>
            <a:spLocks noGrp="1"/>
          </p:cNvSpPr>
          <p:nvPr>
            <p:ph type="subTitle" idx="1"/>
          </p:nvPr>
        </p:nvSpPr>
        <p:spPr>
          <a:xfrm>
            <a:off x="9934832" y="1680519"/>
            <a:ext cx="2051221" cy="4572000"/>
          </a:xfrm>
        </p:spPr>
        <p:txBody>
          <a:bodyPr>
            <a:normAutofit/>
          </a:bodyPr>
          <a:lstStyle/>
          <a:p>
            <a:pPr algn="l"/>
            <a:r>
              <a:rPr lang="en-US" sz="1600" dirty="0">
                <a:latin typeface="Footlight MT Light" panose="0204060206030A020304" pitchFamily="18" charset="77"/>
              </a:rPr>
              <a:t>These pit-fired ceramic vessels are made from a deep sense of gratitude for being alive at all on this earth, as perilous as it often is, an attempt to honor that fiery elemental force, perhaps what Hawaiians know as Pele, the volcano goddess whose home is so very close by.</a:t>
            </a:r>
          </a:p>
        </p:txBody>
      </p:sp>
      <p:pic>
        <p:nvPicPr>
          <p:cNvPr id="3" name="Picture 2" descr="A kitchen with a fireplace and a large window&#10;&#10;Description automatically generated">
            <a:extLst>
              <a:ext uri="{FF2B5EF4-FFF2-40B4-BE49-F238E27FC236}">
                <a16:creationId xmlns:a16="http://schemas.microsoft.com/office/drawing/2014/main" id="{FA8B3559-B33D-2247-A7F4-D46D04729A3B}"/>
              </a:ext>
            </a:extLst>
          </p:cNvPr>
          <p:cNvPicPr>
            <a:picLocks noChangeAspect="1"/>
          </p:cNvPicPr>
          <p:nvPr/>
        </p:nvPicPr>
        <p:blipFill>
          <a:blip r:embed="rId3"/>
          <a:stretch>
            <a:fillRect/>
          </a:stretch>
        </p:blipFill>
        <p:spPr>
          <a:xfrm>
            <a:off x="205947" y="275624"/>
            <a:ext cx="9460127" cy="6306751"/>
          </a:xfrm>
          <a:prstGeom prst="rect">
            <a:avLst/>
          </a:prstGeom>
        </p:spPr>
      </p:pic>
    </p:spTree>
    <p:extLst>
      <p:ext uri="{BB962C8B-B14F-4D97-AF65-F5344CB8AC3E}">
        <p14:creationId xmlns:p14="http://schemas.microsoft.com/office/powerpoint/2010/main" val="760397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220430" y="1460090"/>
            <a:ext cx="4678926" cy="3046988"/>
          </a:xfrm>
          <a:prstGeom prst="rect">
            <a:avLst/>
          </a:prstGeom>
          <a:noFill/>
        </p:spPr>
        <p:txBody>
          <a:bodyPr wrap="square" rtlCol="0">
            <a:spAutoFit/>
          </a:bodyPr>
          <a:lstStyle/>
          <a:p>
            <a:endParaRPr lang="en-US" sz="1600" dirty="0">
              <a:latin typeface="Footlight MT Light" panose="0204060206030A020304" pitchFamily="18" charset="77"/>
            </a:endParaRPr>
          </a:p>
          <a:p>
            <a:endParaRPr lang="en-US" sz="1600" dirty="0">
              <a:latin typeface="Footlight MT Light" panose="0204060206030A020304" pitchFamily="18" charset="77"/>
            </a:endParaRPr>
          </a:p>
          <a:p>
            <a:r>
              <a:rPr lang="en-US" sz="1600" dirty="0">
                <a:latin typeface="Footlight MT Light" panose="0204060206030A020304" pitchFamily="18" charset="77"/>
              </a:rPr>
              <a:t>The text where we find </a:t>
            </a:r>
            <a:r>
              <a:rPr lang="en-US" sz="1600" dirty="0" err="1">
                <a:latin typeface="Footlight MT Light" panose="0204060206030A020304" pitchFamily="18" charset="77"/>
              </a:rPr>
              <a:t>Nāgārjuna</a:t>
            </a:r>
            <a:r>
              <a:rPr lang="en-US" sz="1600" dirty="0">
                <a:latin typeface="Footlight MT Light" panose="0204060206030A020304" pitchFamily="18" charset="77"/>
              </a:rPr>
              <a:t> 's surprising declaration is primarily concerned with explaining the fundamental teaching of </a:t>
            </a:r>
            <a:r>
              <a:rPr lang="en-US" sz="1600" i="1" dirty="0">
                <a:latin typeface="Footlight MT Light" panose="0204060206030A020304" pitchFamily="18" charset="77"/>
              </a:rPr>
              <a:t>The Heart Sutra</a:t>
            </a:r>
            <a:r>
              <a:rPr lang="en-US" sz="1600" dirty="0">
                <a:latin typeface="Footlight MT Light" panose="0204060206030A020304" pitchFamily="18" charset="77"/>
              </a:rPr>
              <a:t>, the notion of </a:t>
            </a:r>
            <a:r>
              <a:rPr lang="en-US" sz="1600" i="1" dirty="0" err="1">
                <a:latin typeface="Footlight MT Light" panose="0204060206030A020304" pitchFamily="18" charset="77"/>
              </a:rPr>
              <a:t>Śūnyatā</a:t>
            </a:r>
            <a:r>
              <a:rPr lang="en-US" sz="1600" dirty="0">
                <a:latin typeface="Footlight MT Light" panose="0204060206030A020304" pitchFamily="18" charset="77"/>
              </a:rPr>
              <a:t> or emptiness. </a:t>
            </a:r>
          </a:p>
          <a:p>
            <a:endParaRPr lang="en-US" sz="1600" dirty="0">
              <a:latin typeface="Footlight MT Light" panose="0204060206030A020304" pitchFamily="18" charset="77"/>
            </a:endParaRPr>
          </a:p>
          <a:p>
            <a:r>
              <a:rPr lang="en-US" sz="1600" dirty="0">
                <a:latin typeface="Footlight MT Light" panose="0204060206030A020304" pitchFamily="18" charset="77"/>
              </a:rPr>
              <a:t>The most well-known line of the text is the statement “Form is emptiness; emptiness is form.” </a:t>
            </a:r>
            <a:r>
              <a:rPr lang="en-US" sz="1600" dirty="0" err="1">
                <a:latin typeface="Footlight MT Light" panose="0204060206030A020304" pitchFamily="18" charset="77"/>
              </a:rPr>
              <a:t>Saijo</a:t>
            </a:r>
            <a:r>
              <a:rPr lang="en-US" sz="1600" dirty="0">
                <a:latin typeface="Footlight MT Light" panose="0204060206030A020304" pitchFamily="18" charset="77"/>
              </a:rPr>
              <a:t> reflects here on this “</a:t>
            </a:r>
            <a:r>
              <a:rPr lang="en-US" sz="1600" dirty="0" err="1">
                <a:latin typeface="Footlight MT Light" panose="0204060206030A020304" pitchFamily="18" charset="77"/>
              </a:rPr>
              <a:t>parodoxical</a:t>
            </a:r>
            <a:r>
              <a:rPr lang="en-US" sz="1600" dirty="0">
                <a:latin typeface="Footlight MT Light" panose="0204060206030A020304" pitchFamily="18" charset="77"/>
              </a:rPr>
              <a:t> oxymoronic statement.”</a:t>
            </a:r>
          </a:p>
          <a:p>
            <a:endParaRPr lang="en-US" sz="1600" dirty="0">
              <a:latin typeface="Footlight MT Light" panose="0204060206030A020304" pitchFamily="18" charset="77"/>
            </a:endParaRPr>
          </a:p>
          <a:p>
            <a:endParaRPr lang="en-US" sz="1600" dirty="0">
              <a:latin typeface="Footlight MT Light" panose="0204060206030A020304" pitchFamily="18" charset="77"/>
            </a:endParaRPr>
          </a:p>
        </p:txBody>
      </p:sp>
      <p:pic>
        <p:nvPicPr>
          <p:cNvPr id="4" name="Picture 3" descr="A close up of a newspaper&#10;&#10;Description automatically generated">
            <a:extLst>
              <a:ext uri="{FF2B5EF4-FFF2-40B4-BE49-F238E27FC236}">
                <a16:creationId xmlns:a16="http://schemas.microsoft.com/office/drawing/2014/main" id="{E3265348-43AC-ED49-A7CD-2E02B736E6B2}"/>
              </a:ext>
            </a:extLst>
          </p:cNvPr>
          <p:cNvPicPr>
            <a:picLocks noChangeAspect="1"/>
          </p:cNvPicPr>
          <p:nvPr/>
        </p:nvPicPr>
        <p:blipFill>
          <a:blip r:embed="rId3"/>
          <a:stretch>
            <a:fillRect/>
          </a:stretch>
        </p:blipFill>
        <p:spPr>
          <a:xfrm>
            <a:off x="6967998" y="309716"/>
            <a:ext cx="4678926" cy="6238568"/>
          </a:xfrm>
          <a:prstGeom prst="rect">
            <a:avLst/>
          </a:prstGeom>
        </p:spPr>
      </p:pic>
    </p:spTree>
    <p:extLst>
      <p:ext uri="{BB962C8B-B14F-4D97-AF65-F5344CB8AC3E}">
        <p14:creationId xmlns:p14="http://schemas.microsoft.com/office/powerpoint/2010/main" val="3580006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28754F8F-FCDB-F646-A734-BA90C0C1BD82}"/>
              </a:ext>
            </a:extLst>
          </p:cNvPr>
          <p:cNvSpPr>
            <a:spLocks noGrp="1"/>
          </p:cNvSpPr>
          <p:nvPr>
            <p:ph type="subTitle" idx="1"/>
          </p:nvPr>
        </p:nvSpPr>
        <p:spPr>
          <a:xfrm>
            <a:off x="7933038" y="1655805"/>
            <a:ext cx="3731740" cy="4596714"/>
          </a:xfrm>
        </p:spPr>
        <p:txBody>
          <a:bodyPr>
            <a:normAutofit/>
          </a:bodyPr>
          <a:lstStyle/>
          <a:p>
            <a:pPr algn="l"/>
            <a:r>
              <a:rPr lang="en-US" sz="1600" dirty="0">
                <a:latin typeface="Footlight MT Light" panose="0204060206030A020304" pitchFamily="18" charset="77"/>
              </a:rPr>
              <a:t>The house is nestled in a beautiful, almost pristine native Hawaiian forest. The enchanting songs of the scarlet </a:t>
            </a:r>
            <a:r>
              <a:rPr lang="en-US" sz="1600" dirty="0" err="1">
                <a:latin typeface="Footlight MT Light" panose="0204060206030A020304" pitchFamily="18" charset="77"/>
              </a:rPr>
              <a:t>apapane</a:t>
            </a:r>
            <a:r>
              <a:rPr lang="en-US" sz="1600" dirty="0">
                <a:latin typeface="Footlight MT Light" panose="0204060206030A020304" pitchFamily="18" charset="77"/>
              </a:rPr>
              <a:t>, which are abundant here, resound all the day long. Although I have only just moved to the </a:t>
            </a:r>
            <a:r>
              <a:rPr lang="en-US" sz="1600" dirty="0" err="1">
                <a:latin typeface="Footlight MT Light" panose="0204060206030A020304" pitchFamily="18" charset="77"/>
              </a:rPr>
              <a:t>Saijo</a:t>
            </a:r>
            <a:r>
              <a:rPr lang="en-US" sz="1600" dirty="0">
                <a:latin typeface="Footlight MT Light" panose="0204060206030A020304" pitchFamily="18" charset="77"/>
              </a:rPr>
              <a:t> house, I have lived in this area for many years. I have always loved living in this amazing forest, and now this very simple, but wonderful house, is my most favorite place I have ever lived. </a:t>
            </a:r>
          </a:p>
        </p:txBody>
      </p:sp>
      <p:pic>
        <p:nvPicPr>
          <p:cNvPr id="3" name="Picture 2" descr="A flat screen tv sitting in front of a window&#10;&#10;Description automatically generated">
            <a:extLst>
              <a:ext uri="{FF2B5EF4-FFF2-40B4-BE49-F238E27FC236}">
                <a16:creationId xmlns:a16="http://schemas.microsoft.com/office/drawing/2014/main" id="{2399045E-8F01-8F4A-83FE-445218214D3D}"/>
              </a:ext>
            </a:extLst>
          </p:cNvPr>
          <p:cNvPicPr>
            <a:picLocks noChangeAspect="1"/>
          </p:cNvPicPr>
          <p:nvPr/>
        </p:nvPicPr>
        <p:blipFill>
          <a:blip r:embed="rId3"/>
          <a:stretch>
            <a:fillRect/>
          </a:stretch>
        </p:blipFill>
        <p:spPr>
          <a:xfrm>
            <a:off x="205948" y="349175"/>
            <a:ext cx="6150018" cy="5830897"/>
          </a:xfrm>
          <a:prstGeom prst="rect">
            <a:avLst/>
          </a:prstGeom>
        </p:spPr>
      </p:pic>
    </p:spTree>
    <p:extLst>
      <p:ext uri="{BB962C8B-B14F-4D97-AF65-F5344CB8AC3E}">
        <p14:creationId xmlns:p14="http://schemas.microsoft.com/office/powerpoint/2010/main" val="2240414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6943059" y="404860"/>
            <a:ext cx="5103629" cy="6586418"/>
          </a:xfrm>
          <a:prstGeom prst="rect">
            <a:avLst/>
          </a:prstGeom>
          <a:noFill/>
        </p:spPr>
        <p:txBody>
          <a:bodyPr wrap="square" rtlCol="0">
            <a:spAutoFit/>
          </a:bodyPr>
          <a:lstStyle/>
          <a:p>
            <a:r>
              <a:rPr lang="en-US" sz="1400" dirty="0">
                <a:latin typeface="Footlight MT Light" panose="0204060206030A020304" pitchFamily="18" charset="77"/>
              </a:rPr>
              <a:t>The main point emphasized by </a:t>
            </a:r>
            <a:r>
              <a:rPr lang="en-US" sz="1400" i="1" dirty="0">
                <a:latin typeface="Footlight MT Light" panose="0204060206030A020304" pitchFamily="18" charset="77"/>
              </a:rPr>
              <a:t>The Heart Sutra </a:t>
            </a:r>
            <a:r>
              <a:rPr lang="en-US" sz="1400" dirty="0">
                <a:latin typeface="Footlight MT Light" panose="0204060206030A020304" pitchFamily="18" charset="77"/>
              </a:rPr>
              <a:t>is that wisdom (</a:t>
            </a:r>
            <a:r>
              <a:rPr lang="en-US" sz="1400" i="1" dirty="0" err="1">
                <a:latin typeface="Footlight MT Light" panose="0204060206030A020304" pitchFamily="18" charset="77"/>
              </a:rPr>
              <a:t>prajñā</a:t>
            </a:r>
            <a:r>
              <a:rPr lang="en-US" sz="1400" dirty="0">
                <a:latin typeface="Footlight MT Light" panose="0204060206030A020304" pitchFamily="18" charset="77"/>
              </a:rPr>
              <a:t>) leads to compassion (</a:t>
            </a:r>
            <a:r>
              <a:rPr lang="en-US" sz="1400" i="1" dirty="0">
                <a:latin typeface="Footlight MT Light" panose="0204060206030A020304" pitchFamily="18" charset="77"/>
              </a:rPr>
              <a:t>karuna</a:t>
            </a:r>
            <a:r>
              <a:rPr lang="en-US" sz="1400" dirty="0">
                <a:latin typeface="Footlight MT Light" panose="0204060206030A020304" pitchFamily="18" charset="77"/>
              </a:rPr>
              <a:t>). The wisdom of </a:t>
            </a:r>
            <a:r>
              <a:rPr lang="en-US" sz="1400" i="1" dirty="0">
                <a:latin typeface="Footlight MT Light" panose="0204060206030A020304" pitchFamily="18" charset="77"/>
              </a:rPr>
              <a:t>The Heart Sutra </a:t>
            </a:r>
            <a:r>
              <a:rPr lang="en-US" sz="1400" dirty="0">
                <a:latin typeface="Footlight MT Light" panose="0204060206030A020304" pitchFamily="18" charset="77"/>
              </a:rPr>
              <a:t>is the teaching of </a:t>
            </a:r>
            <a:r>
              <a:rPr lang="en-US" sz="1400" i="1" dirty="0" err="1">
                <a:latin typeface="Footlight MT Light" panose="0204060206030A020304" pitchFamily="18" charset="77"/>
              </a:rPr>
              <a:t>Śūnyatā</a:t>
            </a:r>
            <a:r>
              <a:rPr lang="en-US" sz="1400" dirty="0">
                <a:latin typeface="Footlight MT Light" panose="0204060206030A020304" pitchFamily="18" charset="77"/>
              </a:rPr>
              <a:t>, emptiness. Is it really such a “</a:t>
            </a:r>
            <a:r>
              <a:rPr lang="en-US" sz="1400" dirty="0" err="1">
                <a:latin typeface="Footlight MT Light" panose="0204060206030A020304" pitchFamily="18" charset="77"/>
              </a:rPr>
              <a:t>parodoxical</a:t>
            </a:r>
            <a:r>
              <a:rPr lang="en-US" sz="1400" dirty="0">
                <a:latin typeface="Footlight MT Light" panose="0204060206030A020304" pitchFamily="18" charset="77"/>
              </a:rPr>
              <a:t> oxymoronic statement” when the Bodhisattva </a:t>
            </a:r>
            <a:r>
              <a:rPr lang="en-US" sz="1400" dirty="0" err="1">
                <a:latin typeface="Footlight MT Light" panose="0204060206030A020304" pitchFamily="18" charset="77"/>
              </a:rPr>
              <a:t>Avalokiteśvara</a:t>
            </a:r>
            <a:r>
              <a:rPr lang="en-US" sz="1400" dirty="0">
                <a:latin typeface="Footlight MT Light" panose="0204060206030A020304" pitchFamily="18" charset="77"/>
              </a:rPr>
              <a:t> says that “Form is emptiness; emptiness is form”?  Sometimes I wonder if the East Asian understanding of this line as paradoxical simply reflects the difference between the Sanskrit and Chinese texts.</a:t>
            </a:r>
          </a:p>
          <a:p>
            <a:endParaRPr lang="en-US" sz="1400" dirty="0">
              <a:latin typeface="Footlight MT Light" panose="0204060206030A020304" pitchFamily="18" charset="77"/>
            </a:endParaRPr>
          </a:p>
          <a:p>
            <a:r>
              <a:rPr lang="en-US" sz="1400" dirty="0">
                <a:latin typeface="Footlight MT Light" panose="0204060206030A020304" pitchFamily="18" charset="77"/>
              </a:rPr>
              <a:t>When the Bodhisattva initially explains this profound perfection of wisdom that is emptiness, the Sanskrit text clearly says that the “five skandhas (parts of the self) are empty of inherent existence (</a:t>
            </a:r>
            <a:r>
              <a:rPr lang="en-US" sz="1400" i="1" dirty="0" err="1">
                <a:latin typeface="Footlight MT Light" panose="0204060206030A020304" pitchFamily="18" charset="77"/>
              </a:rPr>
              <a:t>svābhava</a:t>
            </a:r>
            <a:r>
              <a:rPr lang="en-US" sz="1400" dirty="0">
                <a:latin typeface="Footlight MT Light" panose="0204060206030A020304" pitchFamily="18" charset="77"/>
              </a:rPr>
              <a:t>), whereas the Chinese text simply says that they are empty.</a:t>
            </a:r>
          </a:p>
          <a:p>
            <a:endParaRPr lang="en-US" sz="1400" dirty="0">
              <a:latin typeface="Footlight MT Light" panose="0204060206030A020304" pitchFamily="18" charset="77"/>
            </a:endParaRPr>
          </a:p>
          <a:p>
            <a:r>
              <a:rPr lang="en-US" sz="1400" dirty="0">
                <a:latin typeface="Footlight MT Light" panose="0204060206030A020304" pitchFamily="18" charset="77"/>
              </a:rPr>
              <a:t>When the Bodhisattva goes on to explain that “form (</a:t>
            </a:r>
            <a:r>
              <a:rPr lang="en-US" sz="1400" i="1" dirty="0" err="1">
                <a:latin typeface="Footlight MT Light" panose="0204060206030A020304" pitchFamily="18" charset="77"/>
              </a:rPr>
              <a:t>rūpa</a:t>
            </a:r>
            <a:r>
              <a:rPr lang="en-US" sz="1400" dirty="0">
                <a:latin typeface="Footlight MT Light" panose="0204060206030A020304" pitchFamily="18" charset="77"/>
              </a:rPr>
              <a:t>) is emptiness, emptiness is form” he is really talking about the body, as </a:t>
            </a:r>
            <a:r>
              <a:rPr lang="en-US" sz="1400" i="1" dirty="0" err="1">
                <a:latin typeface="Footlight MT Light" panose="0204060206030A020304" pitchFamily="18" charset="77"/>
              </a:rPr>
              <a:t>rūpa</a:t>
            </a:r>
            <a:r>
              <a:rPr lang="en-US" sz="1400" dirty="0">
                <a:latin typeface="Footlight MT Light" panose="0204060206030A020304" pitchFamily="18" charset="77"/>
              </a:rPr>
              <a:t> as the first of the skandhas, is the body. And if one understand this, then the statement is not really paradoxical at all as the body is most obviously empty of inherent or independent existence. If we think about all that we have taken in to produce the body that we have today, all the nourishment, and all that helped produce what we take in, from plants, animals, worms, bees, as well as all the human beings that produced that food, from farmers to cooks, store clerks  and waitresses, then we realize the profound teaching of interdependence.</a:t>
            </a:r>
          </a:p>
          <a:p>
            <a:endParaRPr lang="en-US" sz="1400" dirty="0">
              <a:latin typeface="Footlight MT Light" panose="0204060206030A020304" pitchFamily="18" charset="77"/>
            </a:endParaRPr>
          </a:p>
          <a:p>
            <a:endParaRPr lang="en-US" sz="1400" dirty="0">
              <a:latin typeface="Footlight MT Light" panose="0204060206030A020304" pitchFamily="18" charset="77"/>
            </a:endParaRPr>
          </a:p>
          <a:p>
            <a:endParaRPr lang="en-US" sz="1600" dirty="0">
              <a:latin typeface="Footlight MT Light" panose="0204060206030A020304" pitchFamily="18" charset="77"/>
            </a:endParaRPr>
          </a:p>
        </p:txBody>
      </p:sp>
      <p:pic>
        <p:nvPicPr>
          <p:cNvPr id="7" name="Picture 6" descr="A picture containing outdoor, standing, couple, group&#10;&#10;Description automatically generated">
            <a:extLst>
              <a:ext uri="{FF2B5EF4-FFF2-40B4-BE49-F238E27FC236}">
                <a16:creationId xmlns:a16="http://schemas.microsoft.com/office/drawing/2014/main" id="{C7F390DE-31AA-7A44-86F8-72548D262986}"/>
              </a:ext>
            </a:extLst>
          </p:cNvPr>
          <p:cNvPicPr>
            <a:picLocks noChangeAspect="1"/>
          </p:cNvPicPr>
          <p:nvPr/>
        </p:nvPicPr>
        <p:blipFill>
          <a:blip r:embed="rId3"/>
          <a:stretch>
            <a:fillRect/>
          </a:stretch>
        </p:blipFill>
        <p:spPr>
          <a:xfrm>
            <a:off x="507620" y="404860"/>
            <a:ext cx="3809200" cy="5078934"/>
          </a:xfrm>
          <a:prstGeom prst="rect">
            <a:avLst/>
          </a:prstGeom>
        </p:spPr>
      </p:pic>
      <p:pic>
        <p:nvPicPr>
          <p:cNvPr id="9" name="Picture 2">
            <a:extLst>
              <a:ext uri="{FF2B5EF4-FFF2-40B4-BE49-F238E27FC236}">
                <a16:creationId xmlns:a16="http://schemas.microsoft.com/office/drawing/2014/main" id="{AD5BBF93-23D5-4B42-AD9C-E385C3F938D8}"/>
              </a:ext>
            </a:extLst>
          </p:cNvPr>
          <p:cNvPicPr>
            <a:picLocks noChangeAspect="1" noChangeArrowheads="1"/>
          </p:cNvPicPr>
          <p:nvPr/>
        </p:nvPicPr>
        <p:blipFill>
          <a:blip r:embed="rId4"/>
          <a:srcRect/>
          <a:stretch>
            <a:fillRect/>
          </a:stretch>
        </p:blipFill>
        <p:spPr bwMode="auto">
          <a:xfrm>
            <a:off x="433191" y="5538765"/>
            <a:ext cx="3883629" cy="575935"/>
          </a:xfrm>
          <a:prstGeom prst="rect">
            <a:avLst/>
          </a:prstGeom>
          <a:noFill/>
          <a:ln w="9525">
            <a:noFill/>
            <a:miter lim="800000"/>
            <a:headEnd/>
            <a:tailEnd/>
          </a:ln>
          <a:effectLst/>
        </p:spPr>
      </p:pic>
      <p:pic>
        <p:nvPicPr>
          <p:cNvPr id="12" name="Picture 11" descr="A close up of a sign&#10;&#10;Description automatically generated">
            <a:extLst>
              <a:ext uri="{FF2B5EF4-FFF2-40B4-BE49-F238E27FC236}">
                <a16:creationId xmlns:a16="http://schemas.microsoft.com/office/drawing/2014/main" id="{06199F49-4EBC-5D45-A461-20DBC8D3107A}"/>
              </a:ext>
            </a:extLst>
          </p:cNvPr>
          <p:cNvPicPr>
            <a:picLocks noChangeAspect="1"/>
          </p:cNvPicPr>
          <p:nvPr/>
        </p:nvPicPr>
        <p:blipFill>
          <a:blip r:embed="rId5"/>
          <a:stretch>
            <a:fillRect/>
          </a:stretch>
        </p:blipFill>
        <p:spPr>
          <a:xfrm>
            <a:off x="4517282" y="404860"/>
            <a:ext cx="2337724" cy="5709840"/>
          </a:xfrm>
          <a:prstGeom prst="rect">
            <a:avLst/>
          </a:prstGeom>
        </p:spPr>
      </p:pic>
    </p:spTree>
    <p:extLst>
      <p:ext uri="{BB962C8B-B14F-4D97-AF65-F5344CB8AC3E}">
        <p14:creationId xmlns:p14="http://schemas.microsoft.com/office/powerpoint/2010/main" val="432652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7612913" y="846182"/>
            <a:ext cx="4104662" cy="4770537"/>
          </a:xfrm>
          <a:prstGeom prst="rect">
            <a:avLst/>
          </a:prstGeom>
          <a:noFill/>
        </p:spPr>
        <p:txBody>
          <a:bodyPr wrap="square" rtlCol="0">
            <a:spAutoFit/>
          </a:bodyPr>
          <a:lstStyle/>
          <a:p>
            <a:r>
              <a:rPr lang="en-US" sz="1600" dirty="0">
                <a:latin typeface="Footlight MT Light" panose="0204060206030A020304" pitchFamily="18" charset="77"/>
              </a:rPr>
              <a:t>If nothing else, this global crisis brought on by the virus should make clear this Buddhist teaching of interdependence. We really are all in this together. We can no longer ignore that our actions can affect everyone. If we get the wisdom of </a:t>
            </a:r>
            <a:r>
              <a:rPr lang="en-US" sz="1600" i="1" dirty="0">
                <a:latin typeface="Footlight MT Light" panose="0204060206030A020304" pitchFamily="18" charset="77"/>
              </a:rPr>
              <a:t>The Heart Sutra</a:t>
            </a:r>
            <a:r>
              <a:rPr lang="en-US" sz="1600" dirty="0">
                <a:latin typeface="Footlight MT Light" panose="0204060206030A020304" pitchFamily="18" charset="77"/>
              </a:rPr>
              <a:t>, then compassion should follow. </a:t>
            </a:r>
          </a:p>
          <a:p>
            <a:endParaRPr lang="en-US" sz="1600" dirty="0">
              <a:latin typeface="Footlight MT Light" panose="0204060206030A020304" pitchFamily="18" charset="77"/>
            </a:endParaRPr>
          </a:p>
          <a:p>
            <a:r>
              <a:rPr lang="en-US" sz="1600" dirty="0">
                <a:latin typeface="Footlight MT Light" panose="0204060206030A020304" pitchFamily="18" charset="77"/>
              </a:rPr>
              <a:t>It should be no surprise then, if one gets this, why the notion of the Bodhisattva is emphasized in </a:t>
            </a:r>
            <a:r>
              <a:rPr lang="en-US" sz="1600" i="1" dirty="0">
                <a:latin typeface="Footlight MT Light" panose="0204060206030A020304" pitchFamily="18" charset="77"/>
              </a:rPr>
              <a:t>The Heart Sutra</a:t>
            </a:r>
            <a:r>
              <a:rPr lang="en-US" sz="1600" dirty="0">
                <a:latin typeface="Footlight MT Light" panose="0204060206030A020304" pitchFamily="18" charset="77"/>
              </a:rPr>
              <a:t>, for the Bodhisattva is the one who surrenders being concerned only with his/her enlightenment, and is thus the one who vows to come back again to this life again and again as long as there is life in order to help all beings overcome pain and suffering and realize nirvana. </a:t>
            </a:r>
          </a:p>
          <a:p>
            <a:endParaRPr lang="en-US" sz="1600" dirty="0">
              <a:latin typeface="Footlight MT Light" panose="0204060206030A020304" pitchFamily="18" charset="77"/>
            </a:endParaRPr>
          </a:p>
        </p:txBody>
      </p:sp>
      <p:pic>
        <p:nvPicPr>
          <p:cNvPr id="3" name="Picture 2" descr="A tree in a forest&#10;&#10;Description automatically generated">
            <a:extLst>
              <a:ext uri="{FF2B5EF4-FFF2-40B4-BE49-F238E27FC236}">
                <a16:creationId xmlns:a16="http://schemas.microsoft.com/office/drawing/2014/main" id="{218631A3-6673-9546-884A-E830214FA35B}"/>
              </a:ext>
            </a:extLst>
          </p:cNvPr>
          <p:cNvPicPr>
            <a:picLocks noChangeAspect="1"/>
          </p:cNvPicPr>
          <p:nvPr/>
        </p:nvPicPr>
        <p:blipFill>
          <a:blip r:embed="rId3"/>
          <a:stretch>
            <a:fillRect/>
          </a:stretch>
        </p:blipFill>
        <p:spPr>
          <a:xfrm>
            <a:off x="409399" y="756390"/>
            <a:ext cx="7024104" cy="5345220"/>
          </a:xfrm>
          <a:prstGeom prst="rect">
            <a:avLst/>
          </a:prstGeom>
        </p:spPr>
      </p:pic>
    </p:spTree>
    <p:extLst>
      <p:ext uri="{BB962C8B-B14F-4D97-AF65-F5344CB8AC3E}">
        <p14:creationId xmlns:p14="http://schemas.microsoft.com/office/powerpoint/2010/main" val="2270215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882502" y="382772"/>
            <a:ext cx="5858540" cy="2677656"/>
          </a:xfrm>
          <a:prstGeom prst="rect">
            <a:avLst/>
          </a:prstGeom>
          <a:noFill/>
        </p:spPr>
        <p:txBody>
          <a:bodyPr wrap="square" rtlCol="0">
            <a:spAutoFit/>
          </a:bodyPr>
          <a:lstStyle/>
          <a:p>
            <a:r>
              <a:rPr lang="en-US" sz="1400" dirty="0">
                <a:latin typeface="Footlight MT Light" panose="0204060206030A020304" pitchFamily="18" charset="77"/>
              </a:rPr>
              <a:t>In this poem we find </a:t>
            </a:r>
            <a:r>
              <a:rPr lang="en-US" sz="1400" dirty="0" err="1">
                <a:latin typeface="Footlight MT Light" panose="0204060206030A020304" pitchFamily="18" charset="77"/>
              </a:rPr>
              <a:t>Saijo's</a:t>
            </a:r>
            <a:r>
              <a:rPr lang="en-US" sz="1400" dirty="0">
                <a:latin typeface="Footlight MT Light" panose="0204060206030A020304" pitchFamily="18" charset="77"/>
              </a:rPr>
              <a:t> reflection on these Bodhisattva vows.</a:t>
            </a:r>
          </a:p>
          <a:p>
            <a:endParaRPr lang="en-US" sz="1400" dirty="0">
              <a:latin typeface="Footlight MT Light" panose="0204060206030A020304" pitchFamily="18" charset="77"/>
            </a:endParaRPr>
          </a:p>
          <a:p>
            <a:r>
              <a:rPr lang="en-US" sz="1400" dirty="0" err="1">
                <a:latin typeface="Footlight MT Light" panose="0204060206030A020304" pitchFamily="18" charset="77"/>
              </a:rPr>
              <a:t>Saijo’s</a:t>
            </a:r>
            <a:r>
              <a:rPr lang="en-US" sz="1400" dirty="0">
                <a:latin typeface="Footlight MT Light" panose="0204060206030A020304" pitchFamily="18" charset="77"/>
              </a:rPr>
              <a:t> reflection seems perhaps even more relevant today. As bad as the pandemic is, it is still not nearly as threatening as the climate crisis. If we pass the tipping point of climate change, then the mortality rate will be 100%. If we understand this, then it becomes obvious that we are all on the Titanic now, except that there really are no lifeboats to save us. How do we exist in this profound time of worldwide crisis? </a:t>
            </a:r>
          </a:p>
          <a:p>
            <a:endParaRPr lang="en-US" sz="1400" dirty="0">
              <a:latin typeface="Footlight MT Light" panose="0204060206030A020304" pitchFamily="18" charset="77"/>
            </a:endParaRPr>
          </a:p>
          <a:p>
            <a:r>
              <a:rPr lang="en-US" sz="1400" dirty="0">
                <a:latin typeface="Footlight MT Light" panose="0204060206030A020304" pitchFamily="18" charset="77"/>
              </a:rPr>
              <a:t>To take the Bodhisattva vows we have to be the last one off the sinking ship and remain cheerful to the end, doing our best to help others, even as we sink.</a:t>
            </a:r>
          </a:p>
        </p:txBody>
      </p:sp>
      <p:pic>
        <p:nvPicPr>
          <p:cNvPr id="5" name="Picture 4">
            <a:extLst>
              <a:ext uri="{FF2B5EF4-FFF2-40B4-BE49-F238E27FC236}">
                <a16:creationId xmlns:a16="http://schemas.microsoft.com/office/drawing/2014/main" id="{884918CC-955F-AF40-A6AB-D790CEEA9972}"/>
              </a:ext>
            </a:extLst>
          </p:cNvPr>
          <p:cNvPicPr>
            <a:picLocks noChangeAspect="1"/>
          </p:cNvPicPr>
          <p:nvPr/>
        </p:nvPicPr>
        <p:blipFill>
          <a:blip r:embed="rId3"/>
          <a:stretch>
            <a:fillRect/>
          </a:stretch>
        </p:blipFill>
        <p:spPr>
          <a:xfrm>
            <a:off x="948576" y="3060428"/>
            <a:ext cx="5542050" cy="3362176"/>
          </a:xfrm>
          <a:prstGeom prst="rect">
            <a:avLst/>
          </a:prstGeom>
        </p:spPr>
      </p:pic>
      <p:pic>
        <p:nvPicPr>
          <p:cNvPr id="4" name="Picture 3" descr="Text, letter&#10;&#10;Description automatically generated">
            <a:extLst>
              <a:ext uri="{FF2B5EF4-FFF2-40B4-BE49-F238E27FC236}">
                <a16:creationId xmlns:a16="http://schemas.microsoft.com/office/drawing/2014/main" id="{925CFAD1-BBDB-7541-8FEE-ACD5BCE2D1BD}"/>
              </a:ext>
            </a:extLst>
          </p:cNvPr>
          <p:cNvPicPr>
            <a:picLocks noChangeAspect="1"/>
          </p:cNvPicPr>
          <p:nvPr/>
        </p:nvPicPr>
        <p:blipFill>
          <a:blip r:embed="rId4"/>
          <a:stretch>
            <a:fillRect/>
          </a:stretch>
        </p:blipFill>
        <p:spPr>
          <a:xfrm>
            <a:off x="6938544" y="348286"/>
            <a:ext cx="4561030" cy="6074318"/>
          </a:xfrm>
          <a:prstGeom prst="rect">
            <a:avLst/>
          </a:prstGeom>
        </p:spPr>
      </p:pic>
    </p:spTree>
    <p:extLst>
      <p:ext uri="{BB962C8B-B14F-4D97-AF65-F5344CB8AC3E}">
        <p14:creationId xmlns:p14="http://schemas.microsoft.com/office/powerpoint/2010/main" val="2105695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988142" y="796413"/>
            <a:ext cx="4911214" cy="584775"/>
          </a:xfrm>
          <a:prstGeom prst="rect">
            <a:avLst/>
          </a:prstGeom>
          <a:noFill/>
        </p:spPr>
        <p:txBody>
          <a:bodyPr wrap="square" rtlCol="0">
            <a:spAutoFit/>
          </a:bodyPr>
          <a:lstStyle/>
          <a:p>
            <a:endParaRPr lang="en-US" sz="1600" dirty="0">
              <a:latin typeface="Footlight MT Light" panose="0204060206030A020304" pitchFamily="18" charset="77"/>
            </a:endParaRPr>
          </a:p>
          <a:p>
            <a:endParaRPr lang="en-US" sz="1600" dirty="0">
              <a:latin typeface="Footlight MT Light" panose="0204060206030A020304" pitchFamily="18" charset="77"/>
            </a:endParaRPr>
          </a:p>
        </p:txBody>
      </p:sp>
      <p:pic>
        <p:nvPicPr>
          <p:cNvPr id="4" name="Picture 3" descr="A close up of a newspaper&#10;&#10;Description automatically generated">
            <a:extLst>
              <a:ext uri="{FF2B5EF4-FFF2-40B4-BE49-F238E27FC236}">
                <a16:creationId xmlns:a16="http://schemas.microsoft.com/office/drawing/2014/main" id="{BBF6236C-88BC-3D42-9718-636CB1C41970}"/>
              </a:ext>
            </a:extLst>
          </p:cNvPr>
          <p:cNvPicPr>
            <a:picLocks noChangeAspect="1"/>
          </p:cNvPicPr>
          <p:nvPr/>
        </p:nvPicPr>
        <p:blipFill>
          <a:blip r:embed="rId3"/>
          <a:stretch>
            <a:fillRect/>
          </a:stretch>
        </p:blipFill>
        <p:spPr>
          <a:xfrm>
            <a:off x="6872751" y="326134"/>
            <a:ext cx="4654298" cy="6205731"/>
          </a:xfrm>
          <a:prstGeom prst="rect">
            <a:avLst/>
          </a:prstGeom>
        </p:spPr>
      </p:pic>
      <p:pic>
        <p:nvPicPr>
          <p:cNvPr id="6" name="Picture 5" descr="A person wearing a suit and glasses&#10;&#10;Description automatically generated">
            <a:extLst>
              <a:ext uri="{FF2B5EF4-FFF2-40B4-BE49-F238E27FC236}">
                <a16:creationId xmlns:a16="http://schemas.microsoft.com/office/drawing/2014/main" id="{2E8EF997-807A-BA4D-B077-1531AF6F03D8}"/>
              </a:ext>
            </a:extLst>
          </p:cNvPr>
          <p:cNvPicPr>
            <a:picLocks noChangeAspect="1"/>
          </p:cNvPicPr>
          <p:nvPr/>
        </p:nvPicPr>
        <p:blipFill>
          <a:blip r:embed="rId4"/>
          <a:stretch>
            <a:fillRect/>
          </a:stretch>
        </p:blipFill>
        <p:spPr>
          <a:xfrm>
            <a:off x="2971890" y="783004"/>
            <a:ext cx="3320756" cy="4981134"/>
          </a:xfrm>
          <a:prstGeom prst="rect">
            <a:avLst/>
          </a:prstGeom>
        </p:spPr>
      </p:pic>
      <p:sp>
        <p:nvSpPr>
          <p:cNvPr id="7" name="TextBox 6">
            <a:extLst>
              <a:ext uri="{FF2B5EF4-FFF2-40B4-BE49-F238E27FC236}">
                <a16:creationId xmlns:a16="http://schemas.microsoft.com/office/drawing/2014/main" id="{CCC236FF-B200-9843-8A84-8A66A6CD41C3}"/>
              </a:ext>
            </a:extLst>
          </p:cNvPr>
          <p:cNvSpPr txBox="1"/>
          <p:nvPr/>
        </p:nvSpPr>
        <p:spPr>
          <a:xfrm>
            <a:off x="427702" y="1381188"/>
            <a:ext cx="2150897" cy="4247317"/>
          </a:xfrm>
          <a:prstGeom prst="rect">
            <a:avLst/>
          </a:prstGeom>
          <a:noFill/>
        </p:spPr>
        <p:txBody>
          <a:bodyPr wrap="square" rtlCol="0">
            <a:spAutoFit/>
          </a:bodyPr>
          <a:lstStyle/>
          <a:p>
            <a:r>
              <a:rPr lang="en-US" dirty="0">
                <a:latin typeface="Footlight MT Light" panose="0204060206030A020304" pitchFamily="18" charset="77"/>
              </a:rPr>
              <a:t>Albert </a:t>
            </a:r>
            <a:r>
              <a:rPr lang="en-US" dirty="0" err="1">
                <a:latin typeface="Footlight MT Light" panose="0204060206030A020304" pitchFamily="18" charset="77"/>
              </a:rPr>
              <a:t>Saijo</a:t>
            </a:r>
            <a:r>
              <a:rPr lang="en-US" dirty="0">
                <a:latin typeface="Footlight MT Light" panose="0204060206030A020304" pitchFamily="18" charset="77"/>
              </a:rPr>
              <a:t> and Robert Aitken were longtime friends. They had both experienced incarceration during World War II, Aitken as a prisoner of war in a Japanese prison camp, while </a:t>
            </a:r>
            <a:r>
              <a:rPr lang="en-US" dirty="0" err="1">
                <a:latin typeface="Footlight MT Light" panose="0204060206030A020304" pitchFamily="18" charset="77"/>
              </a:rPr>
              <a:t>Saijo</a:t>
            </a:r>
            <a:r>
              <a:rPr lang="en-US" dirty="0">
                <a:latin typeface="Footlight MT Light" panose="0204060206030A020304" pitchFamily="18" charset="77"/>
              </a:rPr>
              <a:t> was interned by the U.S. government as so many Japanese-Americans had been.</a:t>
            </a:r>
          </a:p>
        </p:txBody>
      </p:sp>
    </p:spTree>
    <p:extLst>
      <p:ext uri="{BB962C8B-B14F-4D97-AF65-F5344CB8AC3E}">
        <p14:creationId xmlns:p14="http://schemas.microsoft.com/office/powerpoint/2010/main" val="2586872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3B28B778-B018-E64F-A159-05349A07D7D0}"/>
              </a:ext>
            </a:extLst>
          </p:cNvPr>
          <p:cNvSpPr txBox="1"/>
          <p:nvPr/>
        </p:nvSpPr>
        <p:spPr>
          <a:xfrm>
            <a:off x="1406012" y="1902542"/>
            <a:ext cx="4689988" cy="1569660"/>
          </a:xfrm>
          <a:prstGeom prst="rect">
            <a:avLst/>
          </a:prstGeom>
          <a:noFill/>
        </p:spPr>
        <p:txBody>
          <a:bodyPr wrap="square" rtlCol="0">
            <a:spAutoFit/>
          </a:bodyPr>
          <a:lstStyle/>
          <a:p>
            <a:endParaRPr lang="en-US" sz="1600" dirty="0">
              <a:latin typeface="Footlight MT Light" panose="0204060206030A020304" pitchFamily="18" charset="77"/>
            </a:endParaRPr>
          </a:p>
          <a:p>
            <a:r>
              <a:rPr lang="en-US" sz="1600" dirty="0">
                <a:latin typeface="Footlight MT Light" panose="0204060206030A020304" pitchFamily="18" charset="77"/>
              </a:rPr>
              <a:t>In the end, one might say that </a:t>
            </a:r>
            <a:r>
              <a:rPr lang="en-US" sz="1600" dirty="0" err="1">
                <a:latin typeface="Footlight MT Light" panose="0204060206030A020304" pitchFamily="18" charset="77"/>
              </a:rPr>
              <a:t>Saijo's</a:t>
            </a:r>
            <a:r>
              <a:rPr lang="en-US" sz="1600" dirty="0">
                <a:latin typeface="Footlight MT Light" panose="0204060206030A020304" pitchFamily="18" charset="77"/>
              </a:rPr>
              <a:t> poetry takes up the Bodhisattva vows. The aim of his poetry is perhaps revealed in this poem. Let’s try to open the eye of compassion.</a:t>
            </a:r>
          </a:p>
          <a:p>
            <a:endParaRPr lang="en-US" sz="1600" dirty="0">
              <a:latin typeface="Footlight MT Light" panose="0204060206030A020304" pitchFamily="18" charset="77"/>
            </a:endParaRPr>
          </a:p>
        </p:txBody>
      </p:sp>
      <p:pic>
        <p:nvPicPr>
          <p:cNvPr id="4" name="Picture 3" descr="A close up of text on a white background&#10;&#10;Description automatically generated">
            <a:extLst>
              <a:ext uri="{FF2B5EF4-FFF2-40B4-BE49-F238E27FC236}">
                <a16:creationId xmlns:a16="http://schemas.microsoft.com/office/drawing/2014/main" id="{B064CB78-0B4B-8046-8AE6-21E1D8975D65}"/>
              </a:ext>
            </a:extLst>
          </p:cNvPr>
          <p:cNvPicPr>
            <a:picLocks noChangeAspect="1"/>
          </p:cNvPicPr>
          <p:nvPr/>
        </p:nvPicPr>
        <p:blipFill>
          <a:blip r:embed="rId3"/>
          <a:stretch>
            <a:fillRect/>
          </a:stretch>
        </p:blipFill>
        <p:spPr>
          <a:xfrm>
            <a:off x="6956936" y="191729"/>
            <a:ext cx="4689987" cy="6253316"/>
          </a:xfrm>
          <a:prstGeom prst="rect">
            <a:avLst/>
          </a:prstGeom>
        </p:spPr>
      </p:pic>
    </p:spTree>
    <p:extLst>
      <p:ext uri="{BB962C8B-B14F-4D97-AF65-F5344CB8AC3E}">
        <p14:creationId xmlns:p14="http://schemas.microsoft.com/office/powerpoint/2010/main" val="386286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28754F8F-FCDB-F646-A734-BA90C0C1BD82}"/>
              </a:ext>
            </a:extLst>
          </p:cNvPr>
          <p:cNvSpPr>
            <a:spLocks noGrp="1"/>
          </p:cNvSpPr>
          <p:nvPr>
            <p:ph type="subTitle" idx="1"/>
          </p:nvPr>
        </p:nvSpPr>
        <p:spPr>
          <a:xfrm>
            <a:off x="8699156" y="1301679"/>
            <a:ext cx="2965621" cy="4950840"/>
          </a:xfrm>
        </p:spPr>
        <p:txBody>
          <a:bodyPr>
            <a:normAutofit/>
          </a:bodyPr>
          <a:lstStyle/>
          <a:p>
            <a:pPr algn="l"/>
            <a:r>
              <a:rPr lang="en-US" sz="1600" dirty="0">
                <a:latin typeface="Footlight MT Light" panose="0204060206030A020304" pitchFamily="18" charset="77"/>
              </a:rPr>
              <a:t>What makes the house so special is not only the fine skill of Albert’s carpentry, but the way he brought light, and the surrounding forest, into the house. It is a simple rectangle; but he has put windows in all around, and plenty skylights too.</a:t>
            </a:r>
          </a:p>
          <a:p>
            <a:pPr algn="l"/>
            <a:r>
              <a:rPr lang="en-US" sz="1600" dirty="0">
                <a:latin typeface="Footlight MT Light" panose="0204060206030A020304" pitchFamily="18" charset="77"/>
              </a:rPr>
              <a:t> </a:t>
            </a:r>
          </a:p>
          <a:p>
            <a:pPr algn="l"/>
            <a:r>
              <a:rPr lang="en-US" sz="1600" dirty="0">
                <a:latin typeface="Footlight MT Light" panose="0204060206030A020304" pitchFamily="18" charset="77"/>
              </a:rPr>
              <a:t>I am astonished when I consider that he didn’t start building this house until he was 70 years old, and then made every cut carefully by hand.</a:t>
            </a:r>
          </a:p>
          <a:p>
            <a:pPr algn="l"/>
            <a:endParaRPr lang="en-US" dirty="0">
              <a:latin typeface="Footlight MT Light" panose="0204060206030A020304" pitchFamily="18" charset="77"/>
            </a:endParaRPr>
          </a:p>
          <a:p>
            <a:pPr algn="l"/>
            <a:endParaRPr lang="en-US" dirty="0">
              <a:latin typeface="Footlight MT Light" panose="0204060206030A020304" pitchFamily="18" charset="77"/>
            </a:endParaRPr>
          </a:p>
        </p:txBody>
      </p:sp>
      <p:pic>
        <p:nvPicPr>
          <p:cNvPr id="4" name="Picture 3" descr="A living room filled with furniture and a large window&#10;&#10;Description automatically generated">
            <a:extLst>
              <a:ext uri="{FF2B5EF4-FFF2-40B4-BE49-F238E27FC236}">
                <a16:creationId xmlns:a16="http://schemas.microsoft.com/office/drawing/2014/main" id="{738FF430-C60A-8148-9105-1008B0E453FB}"/>
              </a:ext>
            </a:extLst>
          </p:cNvPr>
          <p:cNvPicPr>
            <a:picLocks noChangeAspect="1"/>
          </p:cNvPicPr>
          <p:nvPr/>
        </p:nvPicPr>
        <p:blipFill>
          <a:blip r:embed="rId3"/>
          <a:stretch>
            <a:fillRect/>
          </a:stretch>
        </p:blipFill>
        <p:spPr>
          <a:xfrm>
            <a:off x="297873" y="572327"/>
            <a:ext cx="8172127" cy="5128054"/>
          </a:xfrm>
          <a:prstGeom prst="rect">
            <a:avLst/>
          </a:prstGeom>
        </p:spPr>
      </p:pic>
    </p:spTree>
    <p:extLst>
      <p:ext uri="{BB962C8B-B14F-4D97-AF65-F5344CB8AC3E}">
        <p14:creationId xmlns:p14="http://schemas.microsoft.com/office/powerpoint/2010/main" val="87852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group of people in a room&#10;&#10;Description automatically generated">
            <a:extLst>
              <a:ext uri="{FF2B5EF4-FFF2-40B4-BE49-F238E27FC236}">
                <a16:creationId xmlns:a16="http://schemas.microsoft.com/office/drawing/2014/main" id="{75B72113-0EA1-E847-8554-D5978291EB67}"/>
              </a:ext>
            </a:extLst>
          </p:cNvPr>
          <p:cNvPicPr>
            <a:picLocks noChangeAspect="1"/>
          </p:cNvPicPr>
          <p:nvPr/>
        </p:nvPicPr>
        <p:blipFill>
          <a:blip r:embed="rId3"/>
          <a:stretch>
            <a:fillRect/>
          </a:stretch>
        </p:blipFill>
        <p:spPr>
          <a:xfrm>
            <a:off x="518779" y="217093"/>
            <a:ext cx="10911222" cy="6423814"/>
          </a:xfrm>
          <a:prstGeom prst="rect">
            <a:avLst/>
          </a:prstGeom>
        </p:spPr>
      </p:pic>
    </p:spTree>
    <p:extLst>
      <p:ext uri="{BB962C8B-B14F-4D97-AF65-F5344CB8AC3E}">
        <p14:creationId xmlns:p14="http://schemas.microsoft.com/office/powerpoint/2010/main" val="3455298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A living room filled with furniture and a large window&#10;&#10;Description automatically generated">
            <a:extLst>
              <a:ext uri="{FF2B5EF4-FFF2-40B4-BE49-F238E27FC236}">
                <a16:creationId xmlns:a16="http://schemas.microsoft.com/office/drawing/2014/main" id="{3B5B5406-4194-0B41-89D2-358A22BC5E1F}"/>
              </a:ext>
            </a:extLst>
          </p:cNvPr>
          <p:cNvPicPr>
            <a:picLocks noChangeAspect="1"/>
          </p:cNvPicPr>
          <p:nvPr/>
        </p:nvPicPr>
        <p:blipFill>
          <a:blip r:embed="rId3"/>
          <a:stretch>
            <a:fillRect/>
          </a:stretch>
        </p:blipFill>
        <p:spPr>
          <a:xfrm>
            <a:off x="378861" y="566352"/>
            <a:ext cx="8288295" cy="5525530"/>
          </a:xfrm>
          <a:prstGeom prst="rect">
            <a:avLst/>
          </a:prstGeom>
        </p:spPr>
      </p:pic>
      <p:sp>
        <p:nvSpPr>
          <p:cNvPr id="6" name="Subtitle 7">
            <a:extLst>
              <a:ext uri="{FF2B5EF4-FFF2-40B4-BE49-F238E27FC236}">
                <a16:creationId xmlns:a16="http://schemas.microsoft.com/office/drawing/2014/main" id="{9547DA05-E028-2841-9C39-3A5246DF930B}"/>
              </a:ext>
            </a:extLst>
          </p:cNvPr>
          <p:cNvSpPr>
            <a:spLocks noGrp="1"/>
          </p:cNvSpPr>
          <p:nvPr>
            <p:ph type="subTitle" idx="1"/>
          </p:nvPr>
        </p:nvSpPr>
        <p:spPr>
          <a:xfrm>
            <a:off x="8847438" y="1062681"/>
            <a:ext cx="2817339" cy="5189837"/>
          </a:xfrm>
        </p:spPr>
        <p:txBody>
          <a:bodyPr>
            <a:normAutofit/>
          </a:bodyPr>
          <a:lstStyle/>
          <a:p>
            <a:pPr algn="l"/>
            <a:r>
              <a:rPr lang="en-US" sz="1400" dirty="0">
                <a:latin typeface="Footlight MT Light" panose="0204060206030A020304" pitchFamily="18" charset="77"/>
              </a:rPr>
              <a:t>I would like to think that Albert would appreciate the art that I have brought into the space he created, my own ceramic work and the work of a few mutual friends. The wood sculpture here in the center is one of Randy Takaki’s guardian figures. Randy was inspired by a medieval Japanese Zen monk who carved thousands of Buddhas, leaving them wherever he travelled in his wanderings throughout Japan. I’m pretty sure Albert and Randy must have been good friends and that Albert would be happy to see this here.</a:t>
            </a:r>
          </a:p>
          <a:p>
            <a:pPr algn="l"/>
            <a:endParaRPr lang="en-US" sz="1400" dirty="0">
              <a:latin typeface="Footlight MT Light" panose="0204060206030A020304" pitchFamily="18" charset="77"/>
            </a:endParaRPr>
          </a:p>
          <a:p>
            <a:pPr algn="l"/>
            <a:endParaRPr lang="en-US" sz="1400" dirty="0">
              <a:latin typeface="Footlight MT Light" panose="0204060206030A020304" pitchFamily="18" charset="77"/>
            </a:endParaRPr>
          </a:p>
          <a:p>
            <a:pPr algn="l"/>
            <a:r>
              <a:rPr lang="en-US" sz="1400" dirty="0">
                <a:latin typeface="Footlight MT Light" panose="0204060206030A020304" pitchFamily="18" charset="77"/>
              </a:rPr>
              <a:t>But what now of Albert’s Zen?</a:t>
            </a:r>
          </a:p>
        </p:txBody>
      </p:sp>
    </p:spTree>
    <p:extLst>
      <p:ext uri="{BB962C8B-B14F-4D97-AF65-F5344CB8AC3E}">
        <p14:creationId xmlns:p14="http://schemas.microsoft.com/office/powerpoint/2010/main" val="116387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group of people sitting at a table&#10;&#10;Description automatically generated">
            <a:extLst>
              <a:ext uri="{FF2B5EF4-FFF2-40B4-BE49-F238E27FC236}">
                <a16:creationId xmlns:a16="http://schemas.microsoft.com/office/drawing/2014/main" id="{4C15DA1E-9899-BA4E-8766-8101932130A7}"/>
              </a:ext>
            </a:extLst>
          </p:cNvPr>
          <p:cNvPicPr>
            <a:picLocks noChangeAspect="1"/>
          </p:cNvPicPr>
          <p:nvPr/>
        </p:nvPicPr>
        <p:blipFill>
          <a:blip r:embed="rId3"/>
          <a:stretch>
            <a:fillRect/>
          </a:stretch>
        </p:blipFill>
        <p:spPr>
          <a:xfrm>
            <a:off x="254000" y="321276"/>
            <a:ext cx="5842000" cy="5829300"/>
          </a:xfrm>
          <a:prstGeom prst="rect">
            <a:avLst/>
          </a:prstGeom>
        </p:spPr>
      </p:pic>
      <p:sp>
        <p:nvSpPr>
          <p:cNvPr id="8" name="Subtitle 7">
            <a:extLst>
              <a:ext uri="{FF2B5EF4-FFF2-40B4-BE49-F238E27FC236}">
                <a16:creationId xmlns:a16="http://schemas.microsoft.com/office/drawing/2014/main" id="{79C6FCC1-4761-1C44-A286-AA9361C46487}"/>
              </a:ext>
            </a:extLst>
          </p:cNvPr>
          <p:cNvSpPr>
            <a:spLocks noGrp="1"/>
          </p:cNvSpPr>
          <p:nvPr>
            <p:ph type="subTitle" idx="1"/>
          </p:nvPr>
        </p:nvSpPr>
        <p:spPr>
          <a:xfrm>
            <a:off x="6474942" y="572327"/>
            <a:ext cx="5189836" cy="5680192"/>
          </a:xfrm>
        </p:spPr>
        <p:txBody>
          <a:bodyPr>
            <a:normAutofit/>
          </a:bodyPr>
          <a:lstStyle/>
          <a:p>
            <a:pPr algn="l"/>
            <a:r>
              <a:rPr lang="en-US" sz="1800" dirty="0">
                <a:latin typeface="Footlight MT Light" panose="0204060206030A020304" pitchFamily="18" charset="77"/>
              </a:rPr>
              <a:t>Albert Fairchild </a:t>
            </a:r>
            <a:r>
              <a:rPr lang="en-US" sz="1800" dirty="0" err="1">
                <a:latin typeface="Footlight MT Light" panose="0204060206030A020304" pitchFamily="18" charset="77"/>
              </a:rPr>
              <a:t>Saijo</a:t>
            </a:r>
            <a:r>
              <a:rPr lang="en-US" sz="1800" dirty="0">
                <a:latin typeface="Footlight MT Light" panose="0204060206030A020304" pitchFamily="18" charset="77"/>
              </a:rPr>
              <a:t> (1926-2011) was one of the poets associated with the ‘Beat’ movement that developed in the San Francisco Bay area in the 1950s. </a:t>
            </a:r>
          </a:p>
          <a:p>
            <a:pPr algn="l"/>
            <a:r>
              <a:rPr lang="en-US" sz="1800" dirty="0">
                <a:latin typeface="Footlight MT Light" panose="0204060206030A020304" pitchFamily="18" charset="77"/>
              </a:rPr>
              <a:t>In an influential essay in the mid 1960s, historian Lynn White Jr. traces the roots of our ecological crisis back to the separation between humans and the natural world that is part of the legacy of Christianity. There he praises the ‘beatniks’ for their affinity for Zen in which there is a very different understanding of that relationship. </a:t>
            </a:r>
          </a:p>
          <a:p>
            <a:pPr algn="l"/>
            <a:r>
              <a:rPr lang="en-US" sz="1800" dirty="0">
                <a:latin typeface="Footlight MT Light" panose="0204060206030A020304" pitchFamily="18" charset="77"/>
              </a:rPr>
              <a:t>During World War II, Albert was imprisoned along with the rest of his family at the Heart Mountain Relocation Center in Wyoming. He was the editor of the camp newspaper. In the camp Albert was introduced to Zen by Rinzai Zen monk </a:t>
            </a:r>
            <a:r>
              <a:rPr lang="en-US" sz="1800" dirty="0" err="1">
                <a:latin typeface="Footlight MT Light" panose="0204060206030A020304" pitchFamily="18" charset="77"/>
              </a:rPr>
              <a:t>Nyogen</a:t>
            </a:r>
            <a:r>
              <a:rPr lang="en-US" sz="1800" dirty="0">
                <a:latin typeface="Footlight MT Light" panose="0204060206030A020304" pitchFamily="18" charset="77"/>
              </a:rPr>
              <a:t> </a:t>
            </a:r>
            <a:r>
              <a:rPr lang="en-US" sz="1800" dirty="0" err="1">
                <a:latin typeface="Footlight MT Light" panose="0204060206030A020304" pitchFamily="18" charset="77"/>
              </a:rPr>
              <a:t>Senzaki</a:t>
            </a:r>
            <a:r>
              <a:rPr lang="en-US" sz="1800" dirty="0">
                <a:latin typeface="Footlight MT Light" panose="0204060206030A020304" pitchFamily="18" charset="77"/>
              </a:rPr>
              <a:t> who lectured and led zazen sessions.</a:t>
            </a:r>
          </a:p>
        </p:txBody>
      </p:sp>
    </p:spTree>
    <p:extLst>
      <p:ext uri="{BB962C8B-B14F-4D97-AF65-F5344CB8AC3E}">
        <p14:creationId xmlns:p14="http://schemas.microsoft.com/office/powerpoint/2010/main" val="3154857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79C6FCC1-4761-1C44-A286-AA9361C46487}"/>
              </a:ext>
            </a:extLst>
          </p:cNvPr>
          <p:cNvSpPr>
            <a:spLocks noGrp="1"/>
          </p:cNvSpPr>
          <p:nvPr>
            <p:ph type="subTitle" idx="1"/>
          </p:nvPr>
        </p:nvSpPr>
        <p:spPr>
          <a:xfrm>
            <a:off x="6796216" y="827903"/>
            <a:ext cx="4868562" cy="5424616"/>
          </a:xfrm>
        </p:spPr>
        <p:txBody>
          <a:bodyPr>
            <a:normAutofit fontScale="92500"/>
          </a:bodyPr>
          <a:lstStyle/>
          <a:p>
            <a:pPr algn="l"/>
            <a:r>
              <a:rPr lang="en-US" sz="1800" dirty="0">
                <a:latin typeface="Footlight MT Light" panose="0204060206030A020304" pitchFamily="18" charset="77"/>
              </a:rPr>
              <a:t>After completing high school at Heart Mountain, Albert fought in Italy with the 442nd Regimental Combat Team. After the war he lived in Los Angeles and continued his zazen practice with </a:t>
            </a:r>
            <a:r>
              <a:rPr lang="en-US" sz="1800" dirty="0" err="1">
                <a:latin typeface="Footlight MT Light" panose="0204060206030A020304" pitchFamily="18" charset="77"/>
              </a:rPr>
              <a:t>Nyogen</a:t>
            </a:r>
            <a:r>
              <a:rPr lang="en-US" sz="1800" dirty="0">
                <a:latin typeface="Footlight MT Light" panose="0204060206030A020304" pitchFamily="18" charset="77"/>
              </a:rPr>
              <a:t> </a:t>
            </a:r>
            <a:r>
              <a:rPr lang="en-US" sz="1800" dirty="0" err="1">
                <a:latin typeface="Footlight MT Light" panose="0204060206030A020304" pitchFamily="18" charset="77"/>
              </a:rPr>
              <a:t>Senzaki</a:t>
            </a:r>
            <a:r>
              <a:rPr lang="en-US" sz="1800" dirty="0">
                <a:latin typeface="Footlight MT Light" panose="0204060206030A020304" pitchFamily="18" charset="77"/>
              </a:rPr>
              <a:t>. By the mid 50s he was in San Francisco and in the heart of the Beat movement. Although the others were aware of Zen through Alan Watts, it is likely that Albert was at least to some extent personally responsible for the beat writer’s affinity for Zen. Many Americans, including myself, were first introduced to Zen through Jack Kerouac’s novel </a:t>
            </a:r>
            <a:r>
              <a:rPr lang="en-US" sz="1800" i="1" dirty="0">
                <a:latin typeface="Footlight MT Light" panose="0204060206030A020304" pitchFamily="18" charset="77"/>
              </a:rPr>
              <a:t>Dharma Bums</a:t>
            </a:r>
            <a:r>
              <a:rPr lang="en-US" sz="1800" dirty="0">
                <a:latin typeface="Footlight MT Light" panose="0204060206030A020304" pitchFamily="18" charset="77"/>
              </a:rPr>
              <a:t>. This photo shows </a:t>
            </a:r>
            <a:r>
              <a:rPr lang="en-US" sz="1800" dirty="0" err="1">
                <a:latin typeface="Footlight MT Light" panose="0204060206030A020304" pitchFamily="18" charset="77"/>
              </a:rPr>
              <a:t>Saijo</a:t>
            </a:r>
            <a:r>
              <a:rPr lang="en-US" sz="1800" dirty="0">
                <a:latin typeface="Footlight MT Light" panose="0204060206030A020304" pitchFamily="18" charset="77"/>
              </a:rPr>
              <a:t> with Kerouac and Lew Welch after their famous trip across country.  Kerouac later memorialized the trip in his novel </a:t>
            </a:r>
            <a:r>
              <a:rPr lang="en-US" sz="1800" i="1" dirty="0">
                <a:latin typeface="Footlight MT Light" panose="0204060206030A020304" pitchFamily="18" charset="77"/>
              </a:rPr>
              <a:t>Big Sur, </a:t>
            </a:r>
            <a:r>
              <a:rPr lang="en-US" sz="1800" dirty="0">
                <a:latin typeface="Footlight MT Light" panose="0204060206030A020304" pitchFamily="18" charset="77"/>
              </a:rPr>
              <a:t>and the character George </a:t>
            </a:r>
            <a:r>
              <a:rPr lang="en-US" sz="1800" dirty="0" err="1">
                <a:latin typeface="Footlight MT Light" panose="0204060206030A020304" pitchFamily="18" charset="77"/>
              </a:rPr>
              <a:t>Baso</a:t>
            </a:r>
            <a:r>
              <a:rPr lang="en-US" sz="1800" dirty="0">
                <a:latin typeface="Footlight MT Light" panose="0204060206030A020304" pitchFamily="18" charset="77"/>
              </a:rPr>
              <a:t>, based on </a:t>
            </a:r>
            <a:r>
              <a:rPr lang="en-US" sz="1800" dirty="0" err="1">
                <a:latin typeface="Footlight MT Light" panose="0204060206030A020304" pitchFamily="18" charset="77"/>
              </a:rPr>
              <a:t>Saijo</a:t>
            </a:r>
            <a:r>
              <a:rPr lang="en-US" sz="1800" dirty="0">
                <a:latin typeface="Footlight MT Light" panose="0204060206030A020304" pitchFamily="18" charset="77"/>
              </a:rPr>
              <a:t>, is described as “the little Japanese Zen master </a:t>
            </a:r>
            <a:r>
              <a:rPr lang="en-US" sz="1800" dirty="0" err="1">
                <a:latin typeface="Footlight MT Light" panose="0204060206030A020304" pitchFamily="18" charset="77"/>
              </a:rPr>
              <a:t>hepcat</a:t>
            </a:r>
            <a:r>
              <a:rPr lang="en-US" sz="1800" dirty="0">
                <a:latin typeface="Footlight MT Light" panose="0204060206030A020304" pitchFamily="18" charset="77"/>
              </a:rPr>
              <a:t> sitting </a:t>
            </a:r>
            <a:r>
              <a:rPr lang="en-US" sz="1800" dirty="0" err="1">
                <a:latin typeface="Footlight MT Light" panose="0204060206030A020304" pitchFamily="18" charset="77"/>
              </a:rPr>
              <a:t>crosslegged</a:t>
            </a:r>
            <a:r>
              <a:rPr lang="en-US" sz="1800" dirty="0">
                <a:latin typeface="Footlight MT Light" panose="0204060206030A020304" pitchFamily="18" charset="77"/>
              </a:rPr>
              <a:t> in the back of Dave’s [Lew’s] </a:t>
            </a:r>
            <a:r>
              <a:rPr lang="en-US" sz="1800" dirty="0" err="1">
                <a:latin typeface="Footlight MT Light" panose="0204060206030A020304" pitchFamily="18" charset="77"/>
              </a:rPr>
              <a:t>jeepster</a:t>
            </a:r>
            <a:r>
              <a:rPr lang="en-US" sz="1800" dirty="0">
                <a:latin typeface="Footlight MT Light" panose="0204060206030A020304" pitchFamily="18" charset="77"/>
              </a:rPr>
              <a:t>.”</a:t>
            </a:r>
          </a:p>
          <a:p>
            <a:pPr algn="l"/>
            <a:endParaRPr lang="en-US" sz="1600" dirty="0">
              <a:latin typeface="Footlight MT Light" panose="0204060206030A020304" pitchFamily="18" charset="77"/>
            </a:endParaRPr>
          </a:p>
          <a:p>
            <a:pPr algn="l"/>
            <a:r>
              <a:rPr lang="en-US" sz="1400" dirty="0">
                <a:latin typeface="Footlight MT Light" panose="0204060206030A020304" pitchFamily="18" charset="77"/>
              </a:rPr>
              <a:t>See </a:t>
            </a:r>
            <a:r>
              <a:rPr lang="en-US" sz="1400" dirty="0">
                <a:solidFill>
                  <a:srgbClr val="0070C0"/>
                </a:solidFill>
                <a:latin typeface="Footlight MT Light" panose="0204060206030A020304" pitchFamily="18" charset="77"/>
                <a:hlinkClick r:id="rId3">
                  <a:extLst>
                    <a:ext uri="{A12FA001-AC4F-418D-AE19-62706E023703}">
                      <ahyp:hlinkClr xmlns:ahyp="http://schemas.microsoft.com/office/drawing/2018/hyperlinkcolor" val="tx"/>
                    </a:ext>
                  </a:extLst>
                </a:hlinkClick>
              </a:rPr>
              <a:t>“Albert </a:t>
            </a:r>
            <a:r>
              <a:rPr lang="en-US" sz="1400" dirty="0" err="1">
                <a:solidFill>
                  <a:srgbClr val="0070C0"/>
                </a:solidFill>
                <a:latin typeface="Footlight MT Light" panose="0204060206030A020304" pitchFamily="18" charset="77"/>
                <a:hlinkClick r:id="rId3">
                  <a:extLst>
                    <a:ext uri="{A12FA001-AC4F-418D-AE19-62706E023703}">
                      <ahyp:hlinkClr xmlns:ahyp="http://schemas.microsoft.com/office/drawing/2018/hyperlinkcolor" val="tx"/>
                    </a:ext>
                  </a:extLst>
                </a:hlinkClick>
              </a:rPr>
              <a:t>Saijo</a:t>
            </a:r>
            <a:r>
              <a:rPr lang="en-US" sz="1400" dirty="0">
                <a:solidFill>
                  <a:srgbClr val="0070C0"/>
                </a:solidFill>
                <a:latin typeface="Footlight MT Light" panose="0204060206030A020304" pitchFamily="18" charset="77"/>
                <a:hlinkClick r:id="rId3">
                  <a:extLst>
                    <a:ext uri="{A12FA001-AC4F-418D-AE19-62706E023703}">
                      <ahyp:hlinkClr xmlns:ahyp="http://schemas.microsoft.com/office/drawing/2018/hyperlinkcolor" val="tx"/>
                    </a:ext>
                  </a:extLst>
                </a:hlinkClick>
              </a:rPr>
              <a:t>: Karmic Heart” by Patricia </a:t>
            </a:r>
            <a:r>
              <a:rPr lang="en-US" sz="1400" dirty="0" err="1">
                <a:solidFill>
                  <a:srgbClr val="0070C0"/>
                </a:solidFill>
                <a:latin typeface="Footlight MT Light" panose="0204060206030A020304" pitchFamily="18" charset="77"/>
                <a:hlinkClick r:id="rId3">
                  <a:extLst>
                    <a:ext uri="{A12FA001-AC4F-418D-AE19-62706E023703}">
                      <ahyp:hlinkClr xmlns:ahyp="http://schemas.microsoft.com/office/drawing/2018/hyperlinkcolor" val="tx"/>
                    </a:ext>
                  </a:extLst>
                </a:hlinkClick>
              </a:rPr>
              <a:t>Wakida</a:t>
            </a:r>
            <a:endParaRPr lang="en-US" sz="1400" dirty="0">
              <a:solidFill>
                <a:srgbClr val="0070C0"/>
              </a:solidFill>
              <a:latin typeface="Footlight MT Light" panose="0204060206030A020304" pitchFamily="18" charset="77"/>
            </a:endParaRPr>
          </a:p>
        </p:txBody>
      </p:sp>
      <p:pic>
        <p:nvPicPr>
          <p:cNvPr id="5" name="Picture 4" descr="A group of people posing for a photo&#10;&#10;Description automatically generated">
            <a:extLst>
              <a:ext uri="{FF2B5EF4-FFF2-40B4-BE49-F238E27FC236}">
                <a16:creationId xmlns:a16="http://schemas.microsoft.com/office/drawing/2014/main" id="{E0DE8BA8-5BE8-D843-90E1-AE6B5B6C9C7A}"/>
              </a:ext>
            </a:extLst>
          </p:cNvPr>
          <p:cNvPicPr>
            <a:picLocks noChangeAspect="1"/>
          </p:cNvPicPr>
          <p:nvPr/>
        </p:nvPicPr>
        <p:blipFill>
          <a:blip r:embed="rId4"/>
          <a:stretch>
            <a:fillRect/>
          </a:stretch>
        </p:blipFill>
        <p:spPr>
          <a:xfrm>
            <a:off x="375124" y="307889"/>
            <a:ext cx="6235700" cy="4826000"/>
          </a:xfrm>
          <a:prstGeom prst="rect">
            <a:avLst/>
          </a:prstGeom>
        </p:spPr>
      </p:pic>
      <p:sp>
        <p:nvSpPr>
          <p:cNvPr id="7" name="TextBox 6">
            <a:extLst>
              <a:ext uri="{FF2B5EF4-FFF2-40B4-BE49-F238E27FC236}">
                <a16:creationId xmlns:a16="http://schemas.microsoft.com/office/drawing/2014/main" id="{FACA4EAC-5735-BE4B-8088-57656FBB43A3}"/>
              </a:ext>
            </a:extLst>
          </p:cNvPr>
          <p:cNvSpPr txBox="1"/>
          <p:nvPr/>
        </p:nvSpPr>
        <p:spPr>
          <a:xfrm>
            <a:off x="407775" y="5133890"/>
            <a:ext cx="6091879" cy="1323439"/>
          </a:xfrm>
          <a:prstGeom prst="rect">
            <a:avLst/>
          </a:prstGeom>
          <a:noFill/>
        </p:spPr>
        <p:txBody>
          <a:bodyPr wrap="square" rtlCol="0">
            <a:spAutoFit/>
          </a:bodyPr>
          <a:lstStyle/>
          <a:p>
            <a:pPr algn="just"/>
            <a:r>
              <a:rPr lang="en-US" sz="1000" dirty="0">
                <a:latin typeface="Footlight MT Light" panose="0204060206030A020304" pitchFamily="18" charset="77"/>
              </a:rPr>
              <a:t>Beats Dine Out</a:t>
            </a:r>
          </a:p>
          <a:p>
            <a:pPr algn="just"/>
            <a:r>
              <a:rPr lang="en-US" sz="1000" dirty="0">
                <a:latin typeface="Footlight MT Light" panose="0204060206030A020304" pitchFamily="18" charset="77"/>
              </a:rPr>
              <a:t>American writers Albert </a:t>
            </a:r>
            <a:r>
              <a:rPr lang="en-US" sz="1000" dirty="0" err="1">
                <a:latin typeface="Footlight MT Light" panose="0204060206030A020304" pitchFamily="18" charset="77"/>
              </a:rPr>
              <a:t>Saijo</a:t>
            </a:r>
            <a:r>
              <a:rPr lang="en-US" sz="1000" dirty="0">
                <a:latin typeface="Footlight MT Light" panose="0204060206030A020304" pitchFamily="18" charset="77"/>
              </a:rPr>
              <a:t> (left, with scarf), Jack Kerouac (1922 - 1969) (center, with rose in his mouth), and Lew Welch (1926 - 1971) (second right) sit with soon-to-be married couple Gloria </a:t>
            </a:r>
            <a:r>
              <a:rPr lang="en-US" sz="1000" dirty="0" err="1">
                <a:latin typeface="Footlight MT Light" panose="0204060206030A020304" pitchFamily="18" charset="77"/>
              </a:rPr>
              <a:t>Schoffel</a:t>
            </a:r>
            <a:r>
              <a:rPr lang="en-US" sz="1000" dirty="0">
                <a:latin typeface="Footlight MT Light" panose="0204060206030A020304" pitchFamily="18" charset="77"/>
              </a:rPr>
              <a:t> (second left) and photographer Fred </a:t>
            </a:r>
            <a:r>
              <a:rPr lang="en-US" sz="1000" dirty="0" err="1">
                <a:latin typeface="Footlight MT Light" panose="0204060206030A020304" pitchFamily="18" charset="77"/>
              </a:rPr>
              <a:t>McDarrah</a:t>
            </a:r>
            <a:r>
              <a:rPr lang="en-US" sz="1000" dirty="0">
                <a:latin typeface="Footlight MT Light" panose="0204060206030A020304" pitchFamily="18" charset="77"/>
              </a:rPr>
              <a:t> (right) at a table at the Egyptian Gardens restaurant (301 W. 29th St.), New York, New York, December 10, 1959. They celebrate the completion of 'This is a Poem by Albert </a:t>
            </a:r>
            <a:r>
              <a:rPr lang="en-US" sz="1000" dirty="0" err="1">
                <a:latin typeface="Footlight MT Light" panose="0204060206030A020304" pitchFamily="18" charset="77"/>
              </a:rPr>
              <a:t>Saijo</a:t>
            </a:r>
            <a:r>
              <a:rPr lang="en-US" sz="1000" dirty="0">
                <a:latin typeface="Footlight MT Light" panose="0204060206030A020304" pitchFamily="18" charset="77"/>
              </a:rPr>
              <a:t>, Lew Welch, and Jack Kerouac' (later published as 'Trip Trap'), and was based on the trio's journey from San Francisco to New York in Welch's car and had been written that day at </a:t>
            </a:r>
            <a:r>
              <a:rPr lang="en-US" sz="1000" dirty="0" err="1">
                <a:latin typeface="Footlight MT Light" panose="0204060206030A020304" pitchFamily="18" charset="77"/>
              </a:rPr>
              <a:t>Schoffel</a:t>
            </a:r>
            <a:r>
              <a:rPr lang="en-US" sz="1000" dirty="0">
                <a:latin typeface="Footlight MT Light" panose="0204060206030A020304" pitchFamily="18" charset="77"/>
              </a:rPr>
              <a:t> and </a:t>
            </a:r>
            <a:r>
              <a:rPr lang="en-US" sz="1000" dirty="0" err="1">
                <a:latin typeface="Footlight MT Light" panose="0204060206030A020304" pitchFamily="18" charset="77"/>
              </a:rPr>
              <a:t>McDarrah's</a:t>
            </a:r>
            <a:r>
              <a:rPr lang="en-US" sz="1000" dirty="0">
                <a:latin typeface="Footlight MT Light" panose="0204060206030A020304" pitchFamily="18" charset="77"/>
              </a:rPr>
              <a:t> apartment. </a:t>
            </a:r>
            <a:r>
              <a:rPr lang="en-US" sz="1000" dirty="0">
                <a:solidFill>
                  <a:srgbClr val="0070C0"/>
                </a:solidFill>
                <a:latin typeface="Footlight MT Light" panose="0204060206030A020304" pitchFamily="18" charset="77"/>
                <a:hlinkClick r:id="rId5">
                  <a:extLst>
                    <a:ext uri="{A12FA001-AC4F-418D-AE19-62706E023703}">
                      <ahyp:hlinkClr xmlns:ahyp="http://schemas.microsoft.com/office/drawing/2018/hyperlinkcolor" val="tx"/>
                    </a:ext>
                  </a:extLst>
                </a:hlinkClick>
              </a:rPr>
              <a:t>(Photo by Fred W. </a:t>
            </a:r>
            <a:r>
              <a:rPr lang="en-US" sz="1000" dirty="0" err="1">
                <a:solidFill>
                  <a:srgbClr val="0070C0"/>
                </a:solidFill>
                <a:latin typeface="Footlight MT Light" panose="0204060206030A020304" pitchFamily="18" charset="77"/>
                <a:hlinkClick r:id="rId5">
                  <a:extLst>
                    <a:ext uri="{A12FA001-AC4F-418D-AE19-62706E023703}">
                      <ahyp:hlinkClr xmlns:ahyp="http://schemas.microsoft.com/office/drawing/2018/hyperlinkcolor" val="tx"/>
                    </a:ext>
                  </a:extLst>
                </a:hlinkClick>
              </a:rPr>
              <a:t>McDarrah</a:t>
            </a:r>
            <a:r>
              <a:rPr lang="en-US" sz="1000" dirty="0">
                <a:solidFill>
                  <a:srgbClr val="0070C0"/>
                </a:solidFill>
                <a:latin typeface="Footlight MT Light" panose="0204060206030A020304" pitchFamily="18" charset="77"/>
                <a:hlinkClick r:id="rId5">
                  <a:extLst>
                    <a:ext uri="{A12FA001-AC4F-418D-AE19-62706E023703}">
                      <ahyp:hlinkClr xmlns:ahyp="http://schemas.microsoft.com/office/drawing/2018/hyperlinkcolor" val="tx"/>
                    </a:ext>
                  </a:extLst>
                </a:hlinkClick>
              </a:rPr>
              <a:t>/Getty Images</a:t>
            </a:r>
            <a:r>
              <a:rPr lang="en-US" sz="1000" dirty="0">
                <a:solidFill>
                  <a:srgbClr val="0070C0"/>
                </a:solidFill>
                <a:latin typeface="Footlight MT Light" panose="0204060206030A020304" pitchFamily="18" charset="77"/>
              </a:rPr>
              <a:t>)</a:t>
            </a:r>
          </a:p>
        </p:txBody>
      </p:sp>
    </p:spTree>
    <p:extLst>
      <p:ext uri="{BB962C8B-B14F-4D97-AF65-F5344CB8AC3E}">
        <p14:creationId xmlns:p14="http://schemas.microsoft.com/office/powerpoint/2010/main" val="35815911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Grayscale">
      <a:dk1>
        <a:srgbClr val="000000"/>
      </a:dk1>
      <a:lt1>
        <a:srgbClr val="FFFFFF"/>
      </a:lt1>
      <a:dk2>
        <a:srgbClr val="000000"/>
      </a:dk2>
      <a:lt2>
        <a:srgbClr val="FFFFFF"/>
      </a:lt2>
      <a:accent1>
        <a:srgbClr val="B5B5B5"/>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late">
      <a:maj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1535</TotalTime>
  <Words>4050</Words>
  <Application>Microsoft Macintosh PowerPoint</Application>
  <PresentationFormat>Widescreen</PresentationFormat>
  <Paragraphs>155</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MS PMincho</vt:lpstr>
      <vt:lpstr>Footlight MT Light</vt:lpstr>
      <vt:lpstr>Gill Sans MT</vt:lpstr>
      <vt:lpstr>Times New Roman</vt:lpstr>
      <vt:lpstr>Wingdings 2</vt:lpstr>
      <vt:lpstr>SlateVTI</vt:lpstr>
      <vt:lpstr>IT’S ZENSATIONAL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ZENSATIONAL</dc:title>
  <dc:creator>Microsoft Office User</dc:creator>
  <cp:lastModifiedBy>Microsoft Office User</cp:lastModifiedBy>
  <cp:revision>76</cp:revision>
  <dcterms:created xsi:type="dcterms:W3CDTF">2020-04-21T22:46:08Z</dcterms:created>
  <dcterms:modified xsi:type="dcterms:W3CDTF">2022-02-01T22:16:42Z</dcterms:modified>
</cp:coreProperties>
</file>