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93" r:id="rId3"/>
    <p:sldId id="295" r:id="rId4"/>
    <p:sldId id="292" r:id="rId5"/>
    <p:sldId id="291" r:id="rId6"/>
    <p:sldId id="29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3"/>
    <p:restoredTop sz="94648"/>
  </p:normalViewPr>
  <p:slideViewPr>
    <p:cSldViewPr snapToGrid="0" snapToObjects="1">
      <p:cViewPr varScale="1">
        <p:scale>
          <a:sx n="128" d="100"/>
          <a:sy n="128" d="100"/>
        </p:scale>
        <p:origin x="3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1/24/22</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62709">
            <a:alpha val="92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1/24/22</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FCCBD-FB7B-B94E-9A45-60AF2E0D50E7}"/>
              </a:ext>
            </a:extLst>
          </p:cNvPr>
          <p:cNvSpPr txBox="1"/>
          <p:nvPr/>
        </p:nvSpPr>
        <p:spPr>
          <a:xfrm>
            <a:off x="380999" y="5627913"/>
            <a:ext cx="1117963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Plato’s philosophy is suggested in the famous Renaissance painting, </a:t>
            </a:r>
            <a:r>
              <a:rPr lang="en-US" i="1" dirty="0">
                <a:latin typeface="Times New Roman" panose="02020603050405020304" pitchFamily="18" charset="0"/>
                <a:cs typeface="Times New Roman" panose="02020603050405020304" pitchFamily="18" charset="0"/>
              </a:rPr>
              <a:t>The School of Athens</a:t>
            </a:r>
            <a:r>
              <a:rPr lang="en-US" dirty="0">
                <a:latin typeface="Times New Roman" panose="02020603050405020304" pitchFamily="18" charset="0"/>
                <a:cs typeface="Times New Roman" panose="02020603050405020304" pitchFamily="18" charset="0"/>
              </a:rPr>
              <a:t>. Plato is pictured in the center, standing next to his pupil Aristotle. Plato points upward, signifying that the real world is the upper world, not the visible world we know through the senses, but the intelligible world of the Forms or Ideas, knowable only through pure reason.</a:t>
            </a:r>
          </a:p>
        </p:txBody>
      </p:sp>
      <p:pic>
        <p:nvPicPr>
          <p:cNvPr id="6" name="Picture 5" descr="A group of people posing for a photo&#10;&#10;Description automatically generated">
            <a:extLst>
              <a:ext uri="{FF2B5EF4-FFF2-40B4-BE49-F238E27FC236}">
                <a16:creationId xmlns:a16="http://schemas.microsoft.com/office/drawing/2014/main" id="{8E52F8CF-06F3-4A4D-BFBA-DE539AF57A34}"/>
              </a:ext>
            </a:extLst>
          </p:cNvPr>
          <p:cNvPicPr>
            <a:picLocks noChangeAspect="1"/>
          </p:cNvPicPr>
          <p:nvPr/>
        </p:nvPicPr>
        <p:blipFill>
          <a:blip r:embed="rId2"/>
          <a:stretch>
            <a:fillRect/>
          </a:stretch>
        </p:blipFill>
        <p:spPr>
          <a:xfrm>
            <a:off x="380999" y="998226"/>
            <a:ext cx="5753423" cy="3955479"/>
          </a:xfrm>
          <a:prstGeom prst="rect">
            <a:avLst/>
          </a:prstGeom>
        </p:spPr>
      </p:pic>
      <p:pic>
        <p:nvPicPr>
          <p:cNvPr id="8" name="Picture 7" descr="A picture containing sitting, group, person, standing&#10;&#10;Description automatically generated">
            <a:extLst>
              <a:ext uri="{FF2B5EF4-FFF2-40B4-BE49-F238E27FC236}">
                <a16:creationId xmlns:a16="http://schemas.microsoft.com/office/drawing/2014/main" id="{37FFBDF7-D814-464B-B337-71F35FACA576}"/>
              </a:ext>
            </a:extLst>
          </p:cNvPr>
          <p:cNvPicPr>
            <a:picLocks noChangeAspect="1"/>
          </p:cNvPicPr>
          <p:nvPr/>
        </p:nvPicPr>
        <p:blipFill>
          <a:blip r:embed="rId3"/>
          <a:stretch>
            <a:fillRect/>
          </a:stretch>
        </p:blipFill>
        <p:spPr>
          <a:xfrm>
            <a:off x="6391069" y="998225"/>
            <a:ext cx="5289303" cy="3955479"/>
          </a:xfrm>
          <a:prstGeom prst="rect">
            <a:avLst/>
          </a:prstGeom>
        </p:spPr>
      </p:pic>
      <p:sp>
        <p:nvSpPr>
          <p:cNvPr id="9" name="TextBox 8">
            <a:extLst>
              <a:ext uri="{FF2B5EF4-FFF2-40B4-BE49-F238E27FC236}">
                <a16:creationId xmlns:a16="http://schemas.microsoft.com/office/drawing/2014/main" id="{02BBDAA2-5992-8F4D-BD61-0EE212F6544C}"/>
              </a:ext>
            </a:extLst>
          </p:cNvPr>
          <p:cNvSpPr txBox="1"/>
          <p:nvPr/>
        </p:nvSpPr>
        <p:spPr>
          <a:xfrm>
            <a:off x="381001" y="5029199"/>
            <a:ext cx="3614056"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The School of Athens</a:t>
            </a:r>
            <a:r>
              <a:rPr lang="en-US" sz="1400" dirty="0">
                <a:latin typeface="Times New Roman" panose="02020603050405020304" pitchFamily="18" charset="0"/>
                <a:cs typeface="Times New Roman" panose="02020603050405020304" pitchFamily="18" charset="0"/>
              </a:rPr>
              <a:t>, fresco, Raphael, 1509-11</a:t>
            </a:r>
          </a:p>
          <a:p>
            <a:r>
              <a:rPr lang="en-US" sz="1400" dirty="0">
                <a:latin typeface="Times New Roman" panose="02020603050405020304" pitchFamily="18" charset="0"/>
                <a:cs typeface="Times New Roman" panose="02020603050405020304" pitchFamily="18" charset="0"/>
              </a:rPr>
              <a:t>Apostolic Palace, Vatican City</a:t>
            </a:r>
          </a:p>
        </p:txBody>
      </p:sp>
      <p:sp>
        <p:nvSpPr>
          <p:cNvPr id="3" name="TextBox 2">
            <a:extLst>
              <a:ext uri="{FF2B5EF4-FFF2-40B4-BE49-F238E27FC236}">
                <a16:creationId xmlns:a16="http://schemas.microsoft.com/office/drawing/2014/main" id="{A691C455-FB08-FC4C-8531-E6A943AC1B11}"/>
              </a:ext>
            </a:extLst>
          </p:cNvPr>
          <p:cNvSpPr txBox="1"/>
          <p:nvPr/>
        </p:nvSpPr>
        <p:spPr>
          <a:xfrm>
            <a:off x="1" y="108857"/>
            <a:ext cx="12191999" cy="707886"/>
          </a:xfrm>
          <a:prstGeom prst="rect">
            <a:avLst/>
          </a:prstGeom>
          <a:noFill/>
        </p:spPr>
        <p:txBody>
          <a:bodyPr wrap="square" rtlCol="0">
            <a:spAutoFit/>
          </a:bodyPr>
          <a:lstStyle/>
          <a:p>
            <a:pPr algn="ctr"/>
            <a:r>
              <a:rPr lang="en-US" sz="4000" dirty="0">
                <a:latin typeface="Engravers MT" panose="02090707080505020304" pitchFamily="18" charset="77"/>
              </a:rPr>
              <a:t>Plato’s Philosophy</a:t>
            </a:r>
          </a:p>
        </p:txBody>
      </p:sp>
    </p:spTree>
    <p:extLst>
      <p:ext uri="{BB962C8B-B14F-4D97-AF65-F5344CB8AC3E}">
        <p14:creationId xmlns:p14="http://schemas.microsoft.com/office/powerpoint/2010/main" val="274211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FCCBD-FB7B-B94E-9A45-60AF2E0D50E7}"/>
              </a:ext>
            </a:extLst>
          </p:cNvPr>
          <p:cNvSpPr txBox="1"/>
          <p:nvPr/>
        </p:nvSpPr>
        <p:spPr>
          <a:xfrm>
            <a:off x="8955156" y="1451113"/>
            <a:ext cx="3021495" cy="2585323"/>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Plato’s philosophy is also suggested in this painting, </a:t>
            </a:r>
            <a:r>
              <a:rPr lang="en-US" i="1" dirty="0">
                <a:latin typeface="Times New Roman" panose="02020603050405020304" pitchFamily="18" charset="0"/>
                <a:cs typeface="Times New Roman" panose="02020603050405020304" pitchFamily="18" charset="0"/>
              </a:rPr>
              <a:t>The Death of Socrates</a:t>
            </a:r>
            <a:r>
              <a:rPr lang="en-US" dirty="0">
                <a:latin typeface="Times New Roman" panose="02020603050405020304" pitchFamily="18" charset="0"/>
                <a:cs typeface="Times New Roman" panose="02020603050405020304" pitchFamily="18" charset="0"/>
              </a:rPr>
              <a:t>. Like Plato in The School of Athens, Socrates is pointing upward, to the real world. He is also calm and composed in the face of death, while all of his friends are overcome with emotion.</a:t>
            </a:r>
          </a:p>
        </p:txBody>
      </p:sp>
      <p:sp>
        <p:nvSpPr>
          <p:cNvPr id="9" name="TextBox 8">
            <a:extLst>
              <a:ext uri="{FF2B5EF4-FFF2-40B4-BE49-F238E27FC236}">
                <a16:creationId xmlns:a16="http://schemas.microsoft.com/office/drawing/2014/main" id="{02BBDAA2-5992-8F4D-BD61-0EE212F6544C}"/>
              </a:ext>
            </a:extLst>
          </p:cNvPr>
          <p:cNvSpPr txBox="1"/>
          <p:nvPr/>
        </p:nvSpPr>
        <p:spPr>
          <a:xfrm>
            <a:off x="526774" y="6124870"/>
            <a:ext cx="8311995"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The Death of Socrates</a:t>
            </a:r>
            <a:r>
              <a:rPr lang="en-US" sz="1400" dirty="0">
                <a:latin typeface="Times New Roman" panose="02020603050405020304" pitchFamily="18" charset="0"/>
                <a:cs typeface="Times New Roman" panose="02020603050405020304" pitchFamily="18" charset="0"/>
              </a:rPr>
              <a:t>, oil on canvas, Jacques Louis David, 1787.</a:t>
            </a:r>
          </a:p>
          <a:p>
            <a:r>
              <a:rPr lang="en-US" sz="1400" dirty="0">
                <a:latin typeface="Times New Roman" panose="02020603050405020304" pitchFamily="18" charset="0"/>
                <a:cs typeface="Times New Roman" panose="02020603050405020304" pitchFamily="18" charset="0"/>
              </a:rPr>
              <a:t>The </a:t>
            </a:r>
            <a:r>
              <a:rPr lang="en-US" sz="1400" dirty="0" err="1">
                <a:latin typeface="Times New Roman" panose="02020603050405020304" pitchFamily="18" charset="0"/>
                <a:cs typeface="Times New Roman" panose="02020603050405020304" pitchFamily="18" charset="0"/>
              </a:rPr>
              <a:t>Metropolitican</a:t>
            </a:r>
            <a:r>
              <a:rPr lang="en-US" sz="1400" dirty="0">
                <a:latin typeface="Times New Roman" panose="02020603050405020304" pitchFamily="18" charset="0"/>
                <a:cs typeface="Times New Roman" panose="02020603050405020304" pitchFamily="18" charset="0"/>
              </a:rPr>
              <a:t> Museum of Art, New York</a:t>
            </a:r>
          </a:p>
        </p:txBody>
      </p:sp>
      <p:pic>
        <p:nvPicPr>
          <p:cNvPr id="5" name="Picture 4">
            <a:extLst>
              <a:ext uri="{FF2B5EF4-FFF2-40B4-BE49-F238E27FC236}">
                <a16:creationId xmlns:a16="http://schemas.microsoft.com/office/drawing/2014/main" id="{0DFBC0A1-C90D-AE4A-83C9-67E7C6835692}"/>
              </a:ext>
            </a:extLst>
          </p:cNvPr>
          <p:cNvPicPr>
            <a:picLocks noChangeAspect="1"/>
          </p:cNvPicPr>
          <p:nvPr/>
        </p:nvPicPr>
        <p:blipFill>
          <a:blip r:embed="rId2"/>
          <a:stretch>
            <a:fillRect/>
          </a:stretch>
        </p:blipFill>
        <p:spPr>
          <a:xfrm>
            <a:off x="526774" y="496957"/>
            <a:ext cx="8311995" cy="5627913"/>
          </a:xfrm>
          <a:prstGeom prst="rect">
            <a:avLst/>
          </a:prstGeom>
        </p:spPr>
      </p:pic>
    </p:spTree>
    <p:extLst>
      <p:ext uri="{BB962C8B-B14F-4D97-AF65-F5344CB8AC3E}">
        <p14:creationId xmlns:p14="http://schemas.microsoft.com/office/powerpoint/2010/main" val="25565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FCCBD-FB7B-B94E-9A45-60AF2E0D50E7}"/>
              </a:ext>
            </a:extLst>
          </p:cNvPr>
          <p:cNvSpPr txBox="1"/>
          <p:nvPr/>
        </p:nvSpPr>
        <p:spPr>
          <a:xfrm>
            <a:off x="8103429" y="1451113"/>
            <a:ext cx="387322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Plato’s epistemology, or theory of knowledge, is Rationalism, the view that knowledge comes not from the senses but from pure thinking, reason.</a:t>
            </a:r>
          </a:p>
        </p:txBody>
      </p:sp>
      <p:sp>
        <p:nvSpPr>
          <p:cNvPr id="9" name="TextBox 8">
            <a:extLst>
              <a:ext uri="{FF2B5EF4-FFF2-40B4-BE49-F238E27FC236}">
                <a16:creationId xmlns:a16="http://schemas.microsoft.com/office/drawing/2014/main" id="{02BBDAA2-5992-8F4D-BD61-0EE212F6544C}"/>
              </a:ext>
            </a:extLst>
          </p:cNvPr>
          <p:cNvSpPr txBox="1"/>
          <p:nvPr/>
        </p:nvSpPr>
        <p:spPr>
          <a:xfrm>
            <a:off x="8103429" y="5098774"/>
            <a:ext cx="373711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Plato</a:t>
            </a:r>
            <a:r>
              <a:rPr lang="en-US" sz="1400" i="1" dirty="0">
                <a:latin typeface="Times New Roman" panose="02020603050405020304" pitchFamily="18" charset="0"/>
                <a:cs typeface="Times New Roman" panose="02020603050405020304" pitchFamily="18" charset="0"/>
              </a:rPr>
              <a:t>, The Phaedo</a:t>
            </a:r>
            <a:r>
              <a:rPr lang="en-US" sz="1400" dirty="0">
                <a:latin typeface="Times New Roman" panose="02020603050405020304" pitchFamily="18" charset="0"/>
                <a:cs typeface="Times New Roman" panose="02020603050405020304" pitchFamily="18" charset="0"/>
              </a:rPr>
              <a:t>, 64e-65c </a:t>
            </a:r>
          </a:p>
        </p:txBody>
      </p:sp>
      <p:pic>
        <p:nvPicPr>
          <p:cNvPr id="4" name="Picture 3" descr="Text, letter&#10;&#10;Description automatically generated">
            <a:extLst>
              <a:ext uri="{FF2B5EF4-FFF2-40B4-BE49-F238E27FC236}">
                <a16:creationId xmlns:a16="http://schemas.microsoft.com/office/drawing/2014/main" id="{76163272-AA87-F54D-ADB5-54CAB88C3F20}"/>
              </a:ext>
            </a:extLst>
          </p:cNvPr>
          <p:cNvPicPr>
            <a:picLocks noChangeAspect="1"/>
          </p:cNvPicPr>
          <p:nvPr/>
        </p:nvPicPr>
        <p:blipFill>
          <a:blip r:embed="rId2"/>
          <a:stretch>
            <a:fillRect/>
          </a:stretch>
        </p:blipFill>
        <p:spPr>
          <a:xfrm>
            <a:off x="215349" y="892470"/>
            <a:ext cx="7632700" cy="5689600"/>
          </a:xfrm>
          <a:prstGeom prst="rect">
            <a:avLst/>
          </a:prstGeom>
        </p:spPr>
      </p:pic>
      <p:sp>
        <p:nvSpPr>
          <p:cNvPr id="6" name="TextBox 5">
            <a:extLst>
              <a:ext uri="{FF2B5EF4-FFF2-40B4-BE49-F238E27FC236}">
                <a16:creationId xmlns:a16="http://schemas.microsoft.com/office/drawing/2014/main" id="{8C666ABA-073E-ED48-86BD-062DA012E10A}"/>
              </a:ext>
            </a:extLst>
          </p:cNvPr>
          <p:cNvSpPr txBox="1"/>
          <p:nvPr/>
        </p:nvSpPr>
        <p:spPr>
          <a:xfrm>
            <a:off x="0" y="109330"/>
            <a:ext cx="11976651" cy="523220"/>
          </a:xfrm>
          <a:prstGeom prst="rect">
            <a:avLst/>
          </a:prstGeom>
          <a:noFill/>
        </p:spPr>
        <p:txBody>
          <a:bodyPr wrap="square" rtlCol="0">
            <a:spAutoFit/>
          </a:bodyPr>
          <a:lstStyle/>
          <a:p>
            <a:pPr algn="ctr"/>
            <a:r>
              <a:rPr lang="en-US" sz="2800" dirty="0">
                <a:latin typeface="Big Caslon Medium" panose="02000603090000020003" pitchFamily="2" charset="-79"/>
                <a:cs typeface="Big Caslon Medium" panose="02000603090000020003" pitchFamily="2" charset="-79"/>
              </a:rPr>
              <a:t>Plato’s Epistemology: Rationalism</a:t>
            </a:r>
            <a:endParaRPr lang="en-US" sz="2800"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140790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370703" y="308113"/>
            <a:ext cx="10812162" cy="834887"/>
          </a:xfrm>
        </p:spPr>
        <p:txBody>
          <a:bodyPr>
            <a:noAutofit/>
          </a:bodyPr>
          <a:lstStyle/>
          <a:p>
            <a:r>
              <a:rPr lang="en-US" sz="4000" b="1" dirty="0">
                <a:latin typeface="Times New Roman" panose="02020603050405020304" pitchFamily="18" charset="0"/>
                <a:cs typeface="Times New Roman" panose="02020603050405020304" pitchFamily="18" charset="0"/>
              </a:rPr>
              <a:t>Plato’s Philosophy</a:t>
            </a:r>
          </a:p>
        </p:txBody>
      </p:sp>
      <p:sp>
        <p:nvSpPr>
          <p:cNvPr id="3" name="Subtitle 2">
            <a:extLst>
              <a:ext uri="{FF2B5EF4-FFF2-40B4-BE49-F238E27FC236}">
                <a16:creationId xmlns:a16="http://schemas.microsoft.com/office/drawing/2014/main" id="{5F5D4ACF-FF54-8749-8984-7E5DFC9710CB}"/>
              </a:ext>
            </a:extLst>
          </p:cNvPr>
          <p:cNvSpPr>
            <a:spLocks noGrp="1"/>
          </p:cNvSpPr>
          <p:nvPr>
            <p:ph type="subTitle" idx="1"/>
          </p:nvPr>
        </p:nvSpPr>
        <p:spPr>
          <a:xfrm>
            <a:off x="874643" y="1342663"/>
            <a:ext cx="4553884" cy="5207225"/>
          </a:xfrm>
        </p:spPr>
        <p:txBody>
          <a:bodyPr>
            <a:normAutofit/>
          </a:bodyPr>
          <a:lstStyle/>
          <a:p>
            <a:r>
              <a:rPr lang="en-US" sz="2800" dirty="0">
                <a:latin typeface="Times New Roman" panose="02020603050405020304" pitchFamily="18" charset="0"/>
                <a:cs typeface="Times New Roman" panose="02020603050405020304" pitchFamily="18" charset="0"/>
              </a:rPr>
              <a:t>Appearance </a:t>
            </a:r>
          </a:p>
          <a:p>
            <a:r>
              <a:rPr lang="en-US" sz="2800" u="sng" dirty="0">
                <a:latin typeface="Times New Roman" panose="02020603050405020304" pitchFamily="18" charset="0"/>
                <a:cs typeface="Times New Roman" panose="02020603050405020304" pitchFamily="18" charset="0"/>
              </a:rPr>
              <a:t>(The Visible World)</a:t>
            </a:r>
          </a:p>
          <a:p>
            <a:r>
              <a:rPr lang="en-US" sz="1800" i="1" dirty="0">
                <a:latin typeface="Times New Roman" panose="02020603050405020304" pitchFamily="18" charset="0"/>
                <a:cs typeface="Times New Roman" panose="02020603050405020304" pitchFamily="18" charset="0"/>
              </a:rPr>
              <a:t>The Dreamworld</a:t>
            </a:r>
          </a:p>
          <a:p>
            <a:r>
              <a:rPr lang="en-US" sz="1800" i="1" dirty="0">
                <a:latin typeface="Times New Roman" panose="02020603050405020304" pitchFamily="18" charset="0"/>
                <a:cs typeface="Times New Roman" panose="02020603050405020304" pitchFamily="18" charset="0"/>
              </a:rPr>
              <a:t>Particular things</a:t>
            </a:r>
          </a:p>
          <a:p>
            <a:r>
              <a:rPr lang="en-US" sz="1800" i="1" dirty="0">
                <a:latin typeface="Times New Roman" panose="02020603050405020304" pitchFamily="18" charset="0"/>
                <a:cs typeface="Times New Roman" panose="02020603050405020304" pitchFamily="18" charset="0"/>
              </a:rPr>
              <a:t>Changing</a:t>
            </a:r>
          </a:p>
          <a:p>
            <a:r>
              <a:rPr lang="en-US" sz="1800" i="1" dirty="0">
                <a:latin typeface="Times New Roman" panose="02020603050405020304" pitchFamily="18" charset="0"/>
                <a:cs typeface="Times New Roman" panose="02020603050405020304" pitchFamily="18" charset="0"/>
              </a:rPr>
              <a:t>Senses</a:t>
            </a:r>
          </a:p>
          <a:p>
            <a:r>
              <a:rPr lang="en-US" sz="1800" i="1" dirty="0">
                <a:latin typeface="Times New Roman" panose="02020603050405020304" pitchFamily="18" charset="0"/>
                <a:cs typeface="Times New Roman" panose="02020603050405020304" pitchFamily="18" charset="0"/>
              </a:rPr>
              <a:t>The body</a:t>
            </a:r>
          </a:p>
          <a:p>
            <a:r>
              <a:rPr lang="en-US" sz="1800" i="1" dirty="0">
                <a:latin typeface="Times New Roman" panose="02020603050405020304" pitchFamily="18" charset="0"/>
                <a:cs typeface="Times New Roman" panose="02020603050405020304" pitchFamily="18" charset="0"/>
              </a:rPr>
              <a:t>Lies, illusion, fiction</a:t>
            </a:r>
          </a:p>
          <a:p>
            <a:r>
              <a:rPr lang="en-US" sz="1800" i="1" dirty="0">
                <a:latin typeface="Times New Roman" panose="02020603050405020304" pitchFamily="18" charset="0"/>
                <a:cs typeface="Times New Roman" panose="02020603050405020304" pitchFamily="18" charset="0"/>
              </a:rPr>
              <a:t>Art</a:t>
            </a:r>
          </a:p>
          <a:p>
            <a:r>
              <a:rPr lang="en-US" sz="1800" i="1" dirty="0">
                <a:latin typeface="Times New Roman" panose="02020603050405020304" pitchFamily="18" charset="0"/>
                <a:cs typeface="Times New Roman" panose="02020603050405020304" pitchFamily="18" charset="0"/>
              </a:rPr>
              <a:t>Writing</a:t>
            </a:r>
          </a:p>
          <a:p>
            <a:r>
              <a:rPr lang="en-US" sz="1800" i="1" dirty="0">
                <a:latin typeface="Times New Roman" panose="02020603050405020304" pitchFamily="18" charset="0"/>
                <a:cs typeface="Times New Roman" panose="02020603050405020304" pitchFamily="18" charset="0"/>
              </a:rPr>
              <a:t>Painting</a:t>
            </a:r>
          </a:p>
          <a:p>
            <a:r>
              <a:rPr lang="en-US" sz="1800" i="1" dirty="0">
                <a:latin typeface="Times New Roman" panose="02020603050405020304" pitchFamily="18" charset="0"/>
                <a:cs typeface="Times New Roman" panose="02020603050405020304" pitchFamily="18" charset="0"/>
              </a:rPr>
              <a:t>Woman</a:t>
            </a:r>
          </a:p>
          <a:p>
            <a:endParaRPr lang="en-US" sz="1800" dirty="0">
              <a:latin typeface="Times New Roman" panose="02020603050405020304" pitchFamily="18" charset="0"/>
              <a:cs typeface="Times New Roman" panose="02020603050405020304" pitchFamily="18" charset="0"/>
            </a:endParaRPr>
          </a:p>
          <a:p>
            <a:endParaRPr lang="en-US" dirty="0"/>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5636871" y="1342663"/>
            <a:ext cx="5610911" cy="5111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Times New Roman" panose="02020603050405020304" pitchFamily="18" charset="0"/>
                <a:cs typeface="Times New Roman" panose="02020603050405020304" pitchFamily="18" charset="0"/>
              </a:rPr>
              <a:t>Reality </a:t>
            </a:r>
          </a:p>
          <a:p>
            <a:r>
              <a:rPr lang="en-US" sz="2800" u="sng" dirty="0">
                <a:latin typeface="Times New Roman" panose="02020603050405020304" pitchFamily="18" charset="0"/>
                <a:cs typeface="Times New Roman" panose="02020603050405020304" pitchFamily="18" charset="0"/>
              </a:rPr>
              <a:t>(The Intelligible World)</a:t>
            </a:r>
          </a:p>
          <a:p>
            <a:r>
              <a:rPr lang="en-US" sz="1800" i="1" dirty="0">
                <a:latin typeface="Times New Roman" panose="02020603050405020304" pitchFamily="18" charset="0"/>
                <a:cs typeface="Times New Roman" panose="02020603050405020304" pitchFamily="18" charset="0"/>
              </a:rPr>
              <a:t>Waking Reality</a:t>
            </a:r>
          </a:p>
          <a:p>
            <a:r>
              <a:rPr lang="en-US" sz="1800" i="1" dirty="0">
                <a:latin typeface="Times New Roman" panose="02020603050405020304" pitchFamily="18" charset="0"/>
                <a:cs typeface="Times New Roman" panose="02020603050405020304" pitchFamily="18" charset="0"/>
              </a:rPr>
              <a:t>Universal Forms or Ideas</a:t>
            </a:r>
          </a:p>
          <a:p>
            <a:r>
              <a:rPr lang="en-US" sz="1800" i="1" dirty="0">
                <a:latin typeface="Times New Roman" panose="02020603050405020304" pitchFamily="18" charset="0"/>
                <a:cs typeface="Times New Roman" panose="02020603050405020304" pitchFamily="18" charset="0"/>
              </a:rPr>
              <a:t>Unchanging </a:t>
            </a:r>
          </a:p>
          <a:p>
            <a:r>
              <a:rPr lang="en-US" sz="1800" i="1" dirty="0">
                <a:latin typeface="Times New Roman" panose="02020603050405020304" pitchFamily="18" charset="0"/>
                <a:cs typeface="Times New Roman" panose="02020603050405020304" pitchFamily="18" charset="0"/>
              </a:rPr>
              <a:t>Pure Reason</a:t>
            </a:r>
          </a:p>
          <a:p>
            <a:r>
              <a:rPr lang="en-US" sz="1800" i="1" dirty="0">
                <a:latin typeface="Times New Roman" panose="02020603050405020304" pitchFamily="18" charset="0"/>
                <a:cs typeface="Times New Roman" panose="02020603050405020304" pitchFamily="18" charset="0"/>
              </a:rPr>
              <a:t>The soul</a:t>
            </a:r>
          </a:p>
          <a:p>
            <a:r>
              <a:rPr lang="en-US" sz="1800" i="1" dirty="0">
                <a:latin typeface="Times New Roman" panose="02020603050405020304" pitchFamily="18" charset="0"/>
                <a:cs typeface="Times New Roman" panose="02020603050405020304" pitchFamily="18" charset="0"/>
              </a:rPr>
              <a:t>Truth</a:t>
            </a:r>
          </a:p>
          <a:p>
            <a:r>
              <a:rPr lang="en-US" sz="1800" i="1" dirty="0">
                <a:latin typeface="Times New Roman" panose="02020603050405020304" pitchFamily="18" charset="0"/>
                <a:cs typeface="Times New Roman" panose="02020603050405020304" pitchFamily="18" charset="0"/>
              </a:rPr>
              <a:t>Philosophy</a:t>
            </a:r>
          </a:p>
          <a:p>
            <a:r>
              <a:rPr lang="en-US" sz="1800" i="1" dirty="0">
                <a:latin typeface="Times New Roman" panose="02020603050405020304" pitchFamily="18" charset="0"/>
                <a:cs typeface="Times New Roman" panose="02020603050405020304" pitchFamily="18" charset="0"/>
              </a:rPr>
              <a:t>Speech</a:t>
            </a:r>
          </a:p>
          <a:p>
            <a:r>
              <a:rPr lang="en-US" sz="1800" i="1" dirty="0">
                <a:latin typeface="Times New Roman" panose="02020603050405020304" pitchFamily="18" charset="0"/>
                <a:cs typeface="Times New Roman" panose="02020603050405020304" pitchFamily="18" charset="0"/>
              </a:rPr>
              <a:t>Logos</a:t>
            </a:r>
          </a:p>
          <a:p>
            <a:r>
              <a:rPr lang="en-US" sz="1800" i="1" dirty="0">
                <a:latin typeface="Times New Roman" panose="02020603050405020304" pitchFamily="18" charset="0"/>
                <a:cs typeface="Times New Roman" panose="02020603050405020304" pitchFamily="18" charset="0"/>
              </a:rPr>
              <a:t>Man</a:t>
            </a: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5772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370703" y="308113"/>
            <a:ext cx="10812162" cy="834887"/>
          </a:xfrm>
        </p:spPr>
        <p:txBody>
          <a:bodyPr>
            <a:noAutofit/>
          </a:bodyPr>
          <a:lstStyle/>
          <a:p>
            <a:r>
              <a:rPr lang="en-US" sz="4000" b="1" dirty="0">
                <a:latin typeface="Times New Roman" panose="02020603050405020304" pitchFamily="18" charset="0"/>
                <a:cs typeface="Times New Roman" panose="02020603050405020304" pitchFamily="18" charset="0"/>
              </a:rPr>
              <a:t>Plato’s Philosophy in the Myth of the Cave</a:t>
            </a:r>
          </a:p>
        </p:txBody>
      </p:sp>
      <p:sp>
        <p:nvSpPr>
          <p:cNvPr id="3" name="Subtitle 2">
            <a:extLst>
              <a:ext uri="{FF2B5EF4-FFF2-40B4-BE49-F238E27FC236}">
                <a16:creationId xmlns:a16="http://schemas.microsoft.com/office/drawing/2014/main" id="{5F5D4ACF-FF54-8749-8984-7E5DFC9710CB}"/>
              </a:ext>
            </a:extLst>
          </p:cNvPr>
          <p:cNvSpPr>
            <a:spLocks noGrp="1"/>
          </p:cNvSpPr>
          <p:nvPr>
            <p:ph type="subTitle" idx="1"/>
          </p:nvPr>
        </p:nvSpPr>
        <p:spPr>
          <a:xfrm>
            <a:off x="874643" y="4363278"/>
            <a:ext cx="4870174" cy="2186609"/>
          </a:xfrm>
        </p:spPr>
        <p:txBody>
          <a:bodyPr>
            <a:normAutofit/>
          </a:bodyPr>
          <a:lstStyle/>
          <a:p>
            <a:r>
              <a:rPr lang="en-US" sz="1800" u="sng" dirty="0">
                <a:latin typeface="Times New Roman" panose="02020603050405020304" pitchFamily="18" charset="0"/>
                <a:cs typeface="Times New Roman" panose="02020603050405020304" pitchFamily="18" charset="0"/>
              </a:rPr>
              <a:t>Appearance (The Visible World)</a:t>
            </a:r>
          </a:p>
          <a:p>
            <a:r>
              <a:rPr lang="en-US" sz="1800" i="1" dirty="0">
                <a:latin typeface="Times New Roman" panose="02020603050405020304" pitchFamily="18" charset="0"/>
                <a:cs typeface="Times New Roman" panose="02020603050405020304" pitchFamily="18" charset="0"/>
              </a:rPr>
              <a:t>Images of things  / Particular sensible things</a:t>
            </a:r>
          </a:p>
          <a:p>
            <a:r>
              <a:rPr lang="en-US" sz="1800" i="1" dirty="0">
                <a:latin typeface="Times New Roman" panose="02020603050405020304" pitchFamily="18" charset="0"/>
                <a:cs typeface="Times New Roman" panose="02020603050405020304" pitchFamily="18" charset="0"/>
              </a:rPr>
              <a:t>Shadows on the wall / objects casting the shadows</a:t>
            </a:r>
          </a:p>
          <a:p>
            <a:r>
              <a:rPr lang="en-US" sz="1800" i="1" dirty="0">
                <a:latin typeface="Times New Roman" panose="02020603050405020304" pitchFamily="18" charset="0"/>
                <a:cs typeface="Times New Roman" panose="02020603050405020304" pitchFamily="18" charset="0"/>
              </a:rPr>
              <a:t>painting of a bed / bed you sleep on</a:t>
            </a:r>
          </a:p>
          <a:p>
            <a:r>
              <a:rPr lang="en-US" sz="1800" i="1" dirty="0">
                <a:latin typeface="Times New Roman" panose="02020603050405020304" pitchFamily="18" charset="0"/>
                <a:cs typeface="Times New Roman" panose="02020603050405020304" pitchFamily="18" charset="0"/>
              </a:rPr>
              <a:t>Imagination / Sensation</a:t>
            </a:r>
            <a:endParaRPr lang="en-US" sz="1800" dirty="0">
              <a:latin typeface="Times New Roman" panose="02020603050405020304" pitchFamily="18" charset="0"/>
              <a:cs typeface="Times New Roman" panose="02020603050405020304" pitchFamily="18" charset="0"/>
            </a:endParaRPr>
          </a:p>
          <a:p>
            <a:endParaRPr lang="en-US" dirty="0"/>
          </a:p>
        </p:txBody>
      </p:sp>
      <p:pic>
        <p:nvPicPr>
          <p:cNvPr id="8" name="Picture 7" descr="A picture containing table, cake, piece, sitting&#10;&#10;Description automatically generated">
            <a:extLst>
              <a:ext uri="{FF2B5EF4-FFF2-40B4-BE49-F238E27FC236}">
                <a16:creationId xmlns:a16="http://schemas.microsoft.com/office/drawing/2014/main" id="{6FA7B203-6B72-DC4F-AC25-13D804FF2DDF}"/>
              </a:ext>
            </a:extLst>
          </p:cNvPr>
          <p:cNvPicPr>
            <a:picLocks noChangeAspect="1"/>
          </p:cNvPicPr>
          <p:nvPr/>
        </p:nvPicPr>
        <p:blipFill>
          <a:blip r:embed="rId2"/>
          <a:stretch>
            <a:fillRect/>
          </a:stretch>
        </p:blipFill>
        <p:spPr>
          <a:xfrm>
            <a:off x="2878989" y="1143000"/>
            <a:ext cx="5731655" cy="3005935"/>
          </a:xfrm>
          <a:prstGeom prst="rect">
            <a:avLst/>
          </a:prstGeom>
        </p:spPr>
      </p:pic>
      <p:sp>
        <p:nvSpPr>
          <p:cNvPr id="9" name="Subtitle 2">
            <a:extLst>
              <a:ext uri="{FF2B5EF4-FFF2-40B4-BE49-F238E27FC236}">
                <a16:creationId xmlns:a16="http://schemas.microsoft.com/office/drawing/2014/main" id="{12997E20-2829-A440-8059-FCB9B6E6C16F}"/>
              </a:ext>
            </a:extLst>
          </p:cNvPr>
          <p:cNvSpPr txBox="1">
            <a:spLocks/>
          </p:cNvSpPr>
          <p:nvPr/>
        </p:nvSpPr>
        <p:spPr>
          <a:xfrm>
            <a:off x="6095999" y="4363278"/>
            <a:ext cx="5151783" cy="2090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u="sng" dirty="0">
                <a:latin typeface="Times New Roman" panose="02020603050405020304" pitchFamily="18" charset="0"/>
                <a:cs typeface="Times New Roman" panose="02020603050405020304" pitchFamily="18" charset="0"/>
              </a:rPr>
              <a:t>Reality (The Intelligible World)</a:t>
            </a:r>
          </a:p>
          <a:p>
            <a:r>
              <a:rPr lang="en-US" sz="1800" i="1" dirty="0">
                <a:latin typeface="Times New Roman" panose="02020603050405020304" pitchFamily="18" charset="0"/>
                <a:cs typeface="Times New Roman" panose="02020603050405020304" pitchFamily="18" charset="0"/>
              </a:rPr>
              <a:t>Lower Forms  / Higher Forms</a:t>
            </a:r>
          </a:p>
          <a:p>
            <a:r>
              <a:rPr lang="en-US" sz="1800" i="1" dirty="0">
                <a:latin typeface="Times New Roman" panose="02020603050405020304" pitchFamily="18" charset="0"/>
                <a:cs typeface="Times New Roman" panose="02020603050405020304" pitchFamily="18" charset="0"/>
              </a:rPr>
              <a:t>Forms of things like beds /  Forms of beauty, justice </a:t>
            </a:r>
          </a:p>
          <a:p>
            <a:r>
              <a:rPr lang="en-US" sz="1800" i="1" dirty="0">
                <a:latin typeface="Times New Roman" panose="02020603050405020304" pitchFamily="18" charset="0"/>
                <a:cs typeface="Times New Roman" panose="02020603050405020304" pitchFamily="18" charset="0"/>
              </a:rPr>
              <a:t>Thought / Understanding</a:t>
            </a:r>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817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06295F-0F14-B547-8AA1-F9B87E5F0183}"/>
              </a:ext>
            </a:extLst>
          </p:cNvPr>
          <p:cNvSpPr/>
          <p:nvPr/>
        </p:nvSpPr>
        <p:spPr>
          <a:xfrm>
            <a:off x="576469" y="3130826"/>
            <a:ext cx="1530626" cy="145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Justice A</a:t>
            </a:r>
          </a:p>
        </p:txBody>
      </p:sp>
      <p:sp>
        <p:nvSpPr>
          <p:cNvPr id="10" name="Rectangle 9">
            <a:extLst>
              <a:ext uri="{FF2B5EF4-FFF2-40B4-BE49-F238E27FC236}">
                <a16:creationId xmlns:a16="http://schemas.microsoft.com/office/drawing/2014/main" id="{AB749BA1-3DE6-B047-9856-A3EF566F38A0}"/>
              </a:ext>
            </a:extLst>
          </p:cNvPr>
          <p:cNvSpPr/>
          <p:nvPr/>
        </p:nvSpPr>
        <p:spPr>
          <a:xfrm>
            <a:off x="2860813" y="3150704"/>
            <a:ext cx="1530626" cy="145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Justice B</a:t>
            </a:r>
          </a:p>
        </p:txBody>
      </p:sp>
      <p:sp>
        <p:nvSpPr>
          <p:cNvPr id="11" name="Rectangle 10">
            <a:extLst>
              <a:ext uri="{FF2B5EF4-FFF2-40B4-BE49-F238E27FC236}">
                <a16:creationId xmlns:a16="http://schemas.microsoft.com/office/drawing/2014/main" id="{EFA6841E-3BF0-394B-9464-F1211E4EF549}"/>
              </a:ext>
            </a:extLst>
          </p:cNvPr>
          <p:cNvSpPr/>
          <p:nvPr/>
        </p:nvSpPr>
        <p:spPr>
          <a:xfrm>
            <a:off x="5145158" y="3130826"/>
            <a:ext cx="1530626" cy="145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Justice C</a:t>
            </a:r>
          </a:p>
        </p:txBody>
      </p:sp>
      <p:sp>
        <p:nvSpPr>
          <p:cNvPr id="12" name="Rectangle 11">
            <a:extLst>
              <a:ext uri="{FF2B5EF4-FFF2-40B4-BE49-F238E27FC236}">
                <a16:creationId xmlns:a16="http://schemas.microsoft.com/office/drawing/2014/main" id="{E749A48B-C74B-1448-8C7E-1F087E5334DE}"/>
              </a:ext>
            </a:extLst>
          </p:cNvPr>
          <p:cNvSpPr/>
          <p:nvPr/>
        </p:nvSpPr>
        <p:spPr>
          <a:xfrm>
            <a:off x="7553741" y="3130826"/>
            <a:ext cx="1530626" cy="145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Justice D</a:t>
            </a:r>
          </a:p>
        </p:txBody>
      </p:sp>
      <p:sp>
        <p:nvSpPr>
          <p:cNvPr id="13" name="Rectangle 12">
            <a:extLst>
              <a:ext uri="{FF2B5EF4-FFF2-40B4-BE49-F238E27FC236}">
                <a16:creationId xmlns:a16="http://schemas.microsoft.com/office/drawing/2014/main" id="{67E5C357-0748-154F-92AC-F90458BB6137}"/>
              </a:ext>
            </a:extLst>
          </p:cNvPr>
          <p:cNvSpPr/>
          <p:nvPr/>
        </p:nvSpPr>
        <p:spPr>
          <a:xfrm>
            <a:off x="9730411" y="3130826"/>
            <a:ext cx="1451111" cy="1451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Justice E</a:t>
            </a:r>
          </a:p>
        </p:txBody>
      </p:sp>
      <p:sp>
        <p:nvSpPr>
          <p:cNvPr id="14" name="Rectangle 13">
            <a:extLst>
              <a:ext uri="{FF2B5EF4-FFF2-40B4-BE49-F238E27FC236}">
                <a16:creationId xmlns:a16="http://schemas.microsoft.com/office/drawing/2014/main" id="{CEAA2E4E-F6E6-EA45-9C06-854D546FFB32}"/>
              </a:ext>
            </a:extLst>
          </p:cNvPr>
          <p:cNvSpPr/>
          <p:nvPr/>
        </p:nvSpPr>
        <p:spPr>
          <a:xfrm>
            <a:off x="4913245" y="805069"/>
            <a:ext cx="1994452" cy="1242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True Justice</a:t>
            </a:r>
          </a:p>
        </p:txBody>
      </p:sp>
      <p:sp>
        <p:nvSpPr>
          <p:cNvPr id="16" name="TextBox 15">
            <a:extLst>
              <a:ext uri="{FF2B5EF4-FFF2-40B4-BE49-F238E27FC236}">
                <a16:creationId xmlns:a16="http://schemas.microsoft.com/office/drawing/2014/main" id="{36303470-A5B7-734C-8A90-57C1FE71F621}"/>
              </a:ext>
            </a:extLst>
          </p:cNvPr>
          <p:cNvSpPr txBox="1"/>
          <p:nvPr/>
        </p:nvSpPr>
        <p:spPr>
          <a:xfrm>
            <a:off x="725556" y="5307496"/>
            <a:ext cx="1008821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Is there a universal truth of Justice or is “man the measure of all things”?</a:t>
            </a:r>
          </a:p>
        </p:txBody>
      </p:sp>
    </p:spTree>
    <p:extLst>
      <p:ext uri="{BB962C8B-B14F-4D97-AF65-F5344CB8AC3E}">
        <p14:creationId xmlns:p14="http://schemas.microsoft.com/office/powerpoint/2010/main" val="3930226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11988</TotalTime>
  <Words>343</Words>
  <Application>Microsoft Macintosh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BIG CASLON MEDIUM</vt:lpstr>
      <vt:lpstr>BIG CASLON MEDIUM</vt:lpstr>
      <vt:lpstr>Calibri</vt:lpstr>
      <vt:lpstr>Calibri Light</vt:lpstr>
      <vt:lpstr>Engravers MT</vt:lpstr>
      <vt:lpstr>Times New Roman</vt:lpstr>
      <vt:lpstr>Office Theme</vt:lpstr>
      <vt:lpstr>PowerPoint Presentation</vt:lpstr>
      <vt:lpstr>PowerPoint Presentation</vt:lpstr>
      <vt:lpstr>PowerPoint Presentation</vt:lpstr>
      <vt:lpstr>Plato’s Philosophy</vt:lpstr>
      <vt:lpstr>Plato’s Philosophy in the Myth of the Cave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58</cp:revision>
  <dcterms:created xsi:type="dcterms:W3CDTF">2020-08-31T07:07:45Z</dcterms:created>
  <dcterms:modified xsi:type="dcterms:W3CDTF">2022-01-24T19:46:28Z</dcterms:modified>
</cp:coreProperties>
</file>