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312" r:id="rId3"/>
    <p:sldId id="319" r:id="rId4"/>
    <p:sldId id="320" r:id="rId5"/>
    <p:sldId id="313" r:id="rId6"/>
    <p:sldId id="314" r:id="rId7"/>
    <p:sldId id="270" r:id="rId8"/>
    <p:sldId id="297" r:id="rId9"/>
    <p:sldId id="298" r:id="rId10"/>
    <p:sldId id="261" r:id="rId11"/>
    <p:sldId id="257" r:id="rId12"/>
    <p:sldId id="259" r:id="rId13"/>
    <p:sldId id="258" r:id="rId14"/>
    <p:sldId id="301" r:id="rId15"/>
    <p:sldId id="302" r:id="rId16"/>
    <p:sldId id="300" r:id="rId17"/>
    <p:sldId id="299" r:id="rId18"/>
    <p:sldId id="303" r:id="rId19"/>
    <p:sldId id="304" r:id="rId20"/>
    <p:sldId id="294" r:id="rId21"/>
    <p:sldId id="271" r:id="rId22"/>
    <p:sldId id="269" r:id="rId23"/>
    <p:sldId id="306" r:id="rId24"/>
    <p:sldId id="296" r:id="rId25"/>
    <p:sldId id="262" r:id="rId26"/>
    <p:sldId id="268" r:id="rId27"/>
    <p:sldId id="274" r:id="rId28"/>
    <p:sldId id="260" r:id="rId29"/>
    <p:sldId id="263" r:id="rId30"/>
    <p:sldId id="295" r:id="rId31"/>
    <p:sldId id="264" r:id="rId32"/>
    <p:sldId id="265" r:id="rId33"/>
    <p:sldId id="272" r:id="rId34"/>
    <p:sldId id="273" r:id="rId35"/>
    <p:sldId id="275" r:id="rId36"/>
    <p:sldId id="266" r:id="rId37"/>
    <p:sldId id="305" r:id="rId38"/>
    <p:sldId id="307" r:id="rId39"/>
    <p:sldId id="267" r:id="rId40"/>
    <p:sldId id="308" r:id="rId41"/>
    <p:sldId id="311" r:id="rId42"/>
    <p:sldId id="310" r:id="rId43"/>
    <p:sldId id="285" r:id="rId44"/>
    <p:sldId id="276" r:id="rId45"/>
    <p:sldId id="315" r:id="rId46"/>
    <p:sldId id="317" r:id="rId47"/>
    <p:sldId id="309" r:id="rId48"/>
    <p:sldId id="281" r:id="rId49"/>
    <p:sldId id="277" r:id="rId50"/>
    <p:sldId id="287" r:id="rId51"/>
    <p:sldId id="278" r:id="rId52"/>
    <p:sldId id="280" r:id="rId53"/>
    <p:sldId id="318" r:id="rId54"/>
    <p:sldId id="284" r:id="rId55"/>
    <p:sldId id="282" r:id="rId56"/>
    <p:sldId id="316" r:id="rId57"/>
    <p:sldId id="288" r:id="rId58"/>
    <p:sldId id="283" r:id="rId59"/>
    <p:sldId id="286" r:id="rId60"/>
    <p:sldId id="279" r:id="rId61"/>
    <p:sldId id="291" r:id="rId62"/>
    <p:sldId id="289" r:id="rId63"/>
    <p:sldId id="292" r:id="rId64"/>
    <p:sldId id="290" r:id="rId65"/>
    <p:sldId id="293" r:id="rId6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58"/>
  </p:normalViewPr>
  <p:slideViewPr>
    <p:cSldViewPr snapToObjects="1">
      <p:cViewPr varScale="1">
        <p:scale>
          <a:sx n="139" d="100"/>
          <a:sy n="139" d="100"/>
        </p:scale>
        <p:origin x="176" y="51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F5601A-4C17-534E-9170-AB027F2A27C4}" type="datetimeFigureOut">
              <a:rPr lang="en-US" smtClean="0"/>
              <a:t>10/7/24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E210AD-2978-264B-AFFE-160157A638A2}"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F5601A-4C17-534E-9170-AB027F2A27C4}" type="datetimeFigureOut">
              <a:rPr lang="en-US" smtClean="0"/>
              <a:t>10/7/24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E210AD-2978-264B-AFFE-160157A638A2}"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F5601A-4C17-534E-9170-AB027F2A27C4}" type="datetimeFigureOut">
              <a:rPr lang="en-US" smtClean="0"/>
              <a:t>10/7/24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E210AD-2978-264B-AFFE-160157A638A2}"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F5601A-4C17-534E-9170-AB027F2A27C4}" type="datetimeFigureOut">
              <a:rPr lang="en-US" smtClean="0"/>
              <a:t>10/7/24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E210AD-2978-264B-AFFE-160157A638A2}"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F5601A-4C17-534E-9170-AB027F2A27C4}" type="datetimeFigureOut">
              <a:rPr lang="en-US" smtClean="0"/>
              <a:t>10/7/24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E210AD-2978-264B-AFFE-160157A638A2}"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F5601A-4C17-534E-9170-AB027F2A27C4}" type="datetimeFigureOut">
              <a:rPr lang="en-US" smtClean="0"/>
              <a:t>10/7/24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1E210AD-2978-264B-AFFE-160157A638A2}"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F5601A-4C17-534E-9170-AB027F2A27C4}" type="datetimeFigureOut">
              <a:rPr lang="en-US" smtClean="0"/>
              <a:t>10/7/24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1E210AD-2978-264B-AFFE-160157A638A2}"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F5601A-4C17-534E-9170-AB027F2A27C4}" type="datetimeFigureOut">
              <a:rPr lang="en-US" smtClean="0"/>
              <a:t>10/7/24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1E210AD-2978-264B-AFFE-160157A638A2}"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F5601A-4C17-534E-9170-AB027F2A27C4}" type="datetimeFigureOut">
              <a:rPr lang="en-US" smtClean="0"/>
              <a:t>10/7/24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1E210AD-2978-264B-AFFE-160157A638A2}"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FF5601A-4C17-534E-9170-AB027F2A27C4}" type="datetimeFigureOut">
              <a:rPr lang="en-US" smtClean="0"/>
              <a:t>10/7/24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1E210AD-2978-264B-AFFE-160157A638A2}"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FF5601A-4C17-534E-9170-AB027F2A27C4}" type="datetimeFigureOut">
              <a:rPr lang="en-US" smtClean="0"/>
              <a:t>10/7/24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1E210AD-2978-264B-AFFE-160157A638A2}"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FF5601A-4C17-534E-9170-AB027F2A27C4}" type="datetimeFigureOut">
              <a:rPr lang="en-US" smtClean="0"/>
              <a:t>10/7/24</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1E210AD-2978-264B-AFFE-160157A638A2}"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5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3581400" cy="666750"/>
          </a:xfrm>
        </p:spPr>
        <p:txBody>
          <a:bodyPr/>
          <a:lstStyle/>
          <a:p>
            <a:r>
              <a:rPr lang="en-US" dirty="0">
                <a:latin typeface="Harrington"/>
              </a:rPr>
              <a:t>The Renaissance</a:t>
            </a:r>
          </a:p>
        </p:txBody>
      </p:sp>
      <p:sp>
        <p:nvSpPr>
          <p:cNvPr id="7" name="TextBox 6"/>
          <p:cNvSpPr txBox="1"/>
          <p:nvPr/>
        </p:nvSpPr>
        <p:spPr>
          <a:xfrm>
            <a:off x="228601" y="666752"/>
            <a:ext cx="4724400" cy="276999"/>
          </a:xfrm>
          <a:prstGeom prst="rect">
            <a:avLst/>
          </a:prstGeom>
          <a:noFill/>
        </p:spPr>
        <p:txBody>
          <a:bodyPr wrap="square" rtlCol="0">
            <a:spAutoFit/>
          </a:bodyPr>
          <a:lstStyle/>
          <a:p>
            <a:r>
              <a:rPr lang="en-US" sz="1200" dirty="0"/>
              <a:t>Florence, the birthplace of the </a:t>
            </a:r>
            <a:r>
              <a:rPr lang="en-US" sz="1200" i="1" dirty="0"/>
              <a:t>Rinascimento</a:t>
            </a:r>
            <a:r>
              <a:rPr lang="en-US" sz="1200" dirty="0"/>
              <a:t> in the early 14</a:t>
            </a:r>
            <a:r>
              <a:rPr lang="en-US" sz="1200" baseline="30000" dirty="0"/>
              <a:t>th</a:t>
            </a:r>
            <a:r>
              <a:rPr lang="en-US" sz="1200" dirty="0"/>
              <a:t> century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1335  </a:t>
            </a:r>
            <a:r>
              <a:rPr lang="en-US" sz="2333" dirty="0"/>
              <a:t>First public striking clock erected in Milan</a:t>
            </a:r>
          </a:p>
        </p:txBody>
      </p:sp>
      <p:sp>
        <p:nvSpPr>
          <p:cNvPr id="3" name="Content Placeholder 2"/>
          <p:cNvSpPr>
            <a:spLocks noGrp="1"/>
          </p:cNvSpPr>
          <p:nvPr>
            <p:ph idx="1"/>
          </p:nvPr>
        </p:nvSpPr>
        <p:spPr>
          <a:xfrm>
            <a:off x="3791363" y="3600450"/>
            <a:ext cx="4095337" cy="1543050"/>
          </a:xfrm>
        </p:spPr>
        <p:txBody>
          <a:bodyPr>
            <a:noAutofit/>
          </a:bodyPr>
          <a:lstStyle/>
          <a:p>
            <a:pPr>
              <a:buNone/>
            </a:pPr>
            <a:r>
              <a:rPr lang="en-US" sz="750" dirty="0"/>
              <a:t>	The first town to have a public clock was Milan around 1330. The clock was placed in the tower of the Church of Beata Vergine (now San Gottardo). It struck a bell at every hour up to 24, having no dial. This was noted in a manuscript by Galvano Fiamma (1283-1344), a chronicler from Milan:</a:t>
            </a:r>
          </a:p>
          <a:p>
            <a:pPr>
              <a:buNone/>
            </a:pPr>
            <a:r>
              <a:rPr lang="en-US" sz="750" dirty="0"/>
              <a:t>	“There is there a wonderful clock, because there is a very large clapper which strikes a bell 24 times according to the 24 hours of the day and night, and thus at the first hour of the night gives one sound, at the second two strokes, and so distinguishes one hour from another, which is of greatest use to men of every degree”.</a:t>
            </a:r>
          </a:p>
          <a:p>
            <a:pPr>
              <a:buNone/>
            </a:pPr>
            <a:r>
              <a:rPr lang="en-US" sz="750" dirty="0"/>
              <a:t>	Azzone Visconti wanted this clock that couldn’t be seen. It became so famous that the street close the church was called “Contrada delle Ore” (Quarter of Hours). Today the street which leads to the church is still called “via delle Ore” (hours street).</a:t>
            </a:r>
          </a:p>
        </p:txBody>
      </p:sp>
      <p:pic>
        <p:nvPicPr>
          <p:cNvPr id="4" name="Picture 3" descr="clock tower.jpg"/>
          <p:cNvPicPr>
            <a:picLocks noChangeAspect="1"/>
          </p:cNvPicPr>
          <p:nvPr/>
        </p:nvPicPr>
        <p:blipFill>
          <a:blip r:embed="rId2"/>
          <a:stretch>
            <a:fillRect/>
          </a:stretch>
        </p:blipFill>
        <p:spPr>
          <a:xfrm>
            <a:off x="4743450" y="1063228"/>
            <a:ext cx="1774329" cy="2365772"/>
          </a:xfrm>
          <a:prstGeom prst="rect">
            <a:avLst/>
          </a:prstGeom>
        </p:spPr>
      </p:pic>
      <p:pic>
        <p:nvPicPr>
          <p:cNvPr id="5" name="Picture 4" descr="clock.jpg"/>
          <p:cNvPicPr>
            <a:picLocks noChangeAspect="1"/>
          </p:cNvPicPr>
          <p:nvPr/>
        </p:nvPicPr>
        <p:blipFill>
          <a:blip r:embed="rId3"/>
          <a:stretch>
            <a:fillRect/>
          </a:stretch>
        </p:blipFill>
        <p:spPr>
          <a:xfrm>
            <a:off x="857251" y="860122"/>
            <a:ext cx="2934113" cy="428337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342899"/>
            <a:ext cx="6172200" cy="857250"/>
          </a:xfrm>
        </p:spPr>
        <p:txBody>
          <a:bodyPr>
            <a:noAutofit/>
          </a:bodyPr>
          <a:lstStyle/>
          <a:p>
            <a:r>
              <a:rPr lang="en-US" sz="3000" dirty="0">
                <a:latin typeface="Book Antiqua"/>
              </a:rPr>
              <a:t>1341</a:t>
            </a:r>
            <a:r>
              <a:rPr lang="en-US" sz="2400" dirty="0">
                <a:latin typeface="Book Antiqua"/>
              </a:rPr>
              <a:t> Petrarch crowned poet laureate in Rome</a:t>
            </a:r>
          </a:p>
        </p:txBody>
      </p:sp>
      <p:pic>
        <p:nvPicPr>
          <p:cNvPr id="7" name="Content Placeholder 6" descr="150px-Francesco-Petrarca.jpg"/>
          <p:cNvPicPr>
            <a:picLocks noGrp="1" noChangeAspect="1"/>
          </p:cNvPicPr>
          <p:nvPr>
            <p:ph idx="1"/>
          </p:nvPr>
        </p:nvPicPr>
        <p:blipFill>
          <a:blip r:embed="rId2"/>
          <a:srcRect l="-6053" r="-6053"/>
          <a:stretch>
            <a:fillRect/>
          </a:stretch>
        </p:blipFill>
        <p:spPr>
          <a:xfrm>
            <a:off x="5143500" y="1200151"/>
            <a:ext cx="2514600" cy="3394472"/>
          </a:xfrm>
        </p:spPr>
      </p:pic>
      <p:sp>
        <p:nvSpPr>
          <p:cNvPr id="8" name="Rectangle 7"/>
          <p:cNvSpPr/>
          <p:nvPr/>
        </p:nvSpPr>
        <p:spPr>
          <a:xfrm>
            <a:off x="5257800" y="4594622"/>
            <a:ext cx="2400300" cy="415498"/>
          </a:xfrm>
          <a:prstGeom prst="rect">
            <a:avLst/>
          </a:prstGeom>
        </p:spPr>
        <p:txBody>
          <a:bodyPr wrap="square">
            <a:spAutoFit/>
          </a:bodyPr>
          <a:lstStyle/>
          <a:p>
            <a:r>
              <a:rPr lang="en-US" sz="1050" dirty="0">
                <a:latin typeface="Harrington"/>
              </a:rPr>
              <a:t>Francesco Petrarca </a:t>
            </a:r>
          </a:p>
          <a:p>
            <a:r>
              <a:rPr lang="en-US" sz="1050" dirty="0">
                <a:latin typeface="Harrington"/>
              </a:rPr>
              <a:t>(July 20, 1304 – July 19, 1374)</a:t>
            </a:r>
            <a:endParaRPr lang="en-US" sz="1050" dirty="0"/>
          </a:p>
        </p:txBody>
      </p:sp>
      <p:pic>
        <p:nvPicPr>
          <p:cNvPr id="9" name="Picture 8" descr="140px-Simone_Martini_-_frontespizio_per_codice_Virgilio_-_Biblioteca_Ambrosiana_-_Milano.jpg"/>
          <p:cNvPicPr>
            <a:picLocks noChangeAspect="1"/>
          </p:cNvPicPr>
          <p:nvPr/>
        </p:nvPicPr>
        <p:blipFill>
          <a:blip r:embed="rId3"/>
          <a:stretch>
            <a:fillRect/>
          </a:stretch>
        </p:blipFill>
        <p:spPr>
          <a:xfrm>
            <a:off x="1657350" y="1085850"/>
            <a:ext cx="2114550" cy="3111410"/>
          </a:xfrm>
          <a:prstGeom prst="rect">
            <a:avLst/>
          </a:prstGeom>
        </p:spPr>
      </p:pic>
      <p:sp>
        <p:nvSpPr>
          <p:cNvPr id="10" name="TextBox 9"/>
          <p:cNvSpPr txBox="1"/>
          <p:nvPr/>
        </p:nvSpPr>
        <p:spPr>
          <a:xfrm>
            <a:off x="1485900" y="4197260"/>
            <a:ext cx="2686050" cy="738664"/>
          </a:xfrm>
          <a:prstGeom prst="rect">
            <a:avLst/>
          </a:prstGeom>
          <a:noFill/>
        </p:spPr>
        <p:txBody>
          <a:bodyPr wrap="square" rtlCol="0">
            <a:spAutoFit/>
          </a:bodyPr>
          <a:lstStyle/>
          <a:p>
            <a:r>
              <a:rPr lang="en-US" sz="1050" dirty="0"/>
              <a:t>Petrarch's </a:t>
            </a:r>
            <a:r>
              <a:rPr lang="en-US" sz="1050" i="1" dirty="0"/>
              <a:t>Virgil</a:t>
            </a:r>
            <a:r>
              <a:rPr lang="en-US" sz="1050" dirty="0"/>
              <a:t> (title page) (c. 1336)</a:t>
            </a:r>
          </a:p>
          <a:p>
            <a:r>
              <a:rPr lang="en-US" sz="1050" dirty="0"/>
              <a:t>Illuminated manuscript by Simone Martini, 29 x 20 cm Biblioteca Ambrosiana, Milan.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1347-51   </a:t>
            </a:r>
            <a:r>
              <a:rPr lang="en-US" sz="2100" dirty="0"/>
              <a:t>Plague (Black Death) sweeps Europe</a:t>
            </a:r>
          </a:p>
        </p:txBody>
      </p:sp>
      <p:sp>
        <p:nvSpPr>
          <p:cNvPr id="5" name="Content Placeholder 4"/>
          <p:cNvSpPr>
            <a:spLocks noGrp="1"/>
          </p:cNvSpPr>
          <p:nvPr>
            <p:ph idx="1"/>
          </p:nvPr>
        </p:nvSpPr>
        <p:spPr>
          <a:xfrm>
            <a:off x="1925052" y="4400550"/>
            <a:ext cx="4532898" cy="514350"/>
          </a:xfrm>
        </p:spPr>
        <p:txBody>
          <a:bodyPr>
            <a:normAutofit/>
          </a:bodyPr>
          <a:lstStyle/>
          <a:p>
            <a:pPr>
              <a:buNone/>
            </a:pPr>
            <a:r>
              <a:rPr lang="en-US" sz="1050" dirty="0"/>
              <a:t>Pieter Bruegel's </a:t>
            </a:r>
            <a:r>
              <a:rPr lang="en-US" sz="1050" i="1" dirty="0"/>
              <a:t>The Triumph of Death</a:t>
            </a:r>
            <a:r>
              <a:rPr lang="en-US" sz="1050" dirty="0"/>
              <a:t> (c.1562) reflects the social upheaval and terror that followed plague, which devastated medieval Europe</a:t>
            </a:r>
          </a:p>
        </p:txBody>
      </p:sp>
      <p:pic>
        <p:nvPicPr>
          <p:cNvPr id="6" name="Picture 5" descr="800px-Thetriumphofdeath.jpg"/>
          <p:cNvPicPr>
            <a:picLocks noChangeAspect="1"/>
          </p:cNvPicPr>
          <p:nvPr/>
        </p:nvPicPr>
        <p:blipFill>
          <a:blip r:embed="rId2"/>
          <a:stretch>
            <a:fillRect/>
          </a:stretch>
        </p:blipFill>
        <p:spPr>
          <a:xfrm>
            <a:off x="1925053" y="845106"/>
            <a:ext cx="4990097" cy="355544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1353   Boccaccio’s </a:t>
            </a:r>
            <a:r>
              <a:rPr lang="en-US" sz="3000" i="1" dirty="0"/>
              <a:t>Decameron</a:t>
            </a:r>
          </a:p>
        </p:txBody>
      </p:sp>
      <p:pic>
        <p:nvPicPr>
          <p:cNvPr id="4" name="Content Placeholder 3" descr="150px-Boccaccio_by_Morghen.jpg"/>
          <p:cNvPicPr>
            <a:picLocks noGrp="1" noChangeAspect="1"/>
          </p:cNvPicPr>
          <p:nvPr>
            <p:ph idx="1"/>
          </p:nvPr>
        </p:nvPicPr>
        <p:blipFill>
          <a:blip r:embed="rId2"/>
          <a:srcRect l="-7333" r="-7333"/>
          <a:stretch>
            <a:fillRect/>
          </a:stretch>
        </p:blipFill>
        <p:spPr>
          <a:xfrm>
            <a:off x="1485900" y="1371600"/>
            <a:ext cx="2457450" cy="3314700"/>
          </a:xfrm>
        </p:spPr>
      </p:pic>
      <p:pic>
        <p:nvPicPr>
          <p:cNvPr id="5" name="Picture 4" descr="250px-Sandro_Botticelli_075.jpg"/>
          <p:cNvPicPr>
            <a:picLocks noChangeAspect="1"/>
          </p:cNvPicPr>
          <p:nvPr/>
        </p:nvPicPr>
        <p:blipFill>
          <a:blip r:embed="rId3"/>
          <a:stretch>
            <a:fillRect/>
          </a:stretch>
        </p:blipFill>
        <p:spPr>
          <a:xfrm>
            <a:off x="4286251" y="1371600"/>
            <a:ext cx="2897465" cy="1657350"/>
          </a:xfrm>
          <a:prstGeom prst="rect">
            <a:avLst/>
          </a:prstGeom>
        </p:spPr>
      </p:pic>
      <p:sp>
        <p:nvSpPr>
          <p:cNvPr id="6" name="Rectangle 5"/>
          <p:cNvSpPr/>
          <p:nvPr/>
        </p:nvSpPr>
        <p:spPr>
          <a:xfrm>
            <a:off x="4057650" y="3086100"/>
            <a:ext cx="3771900" cy="1892826"/>
          </a:xfrm>
          <a:prstGeom prst="rect">
            <a:avLst/>
          </a:prstGeom>
        </p:spPr>
        <p:txBody>
          <a:bodyPr wrap="square">
            <a:spAutoFit/>
          </a:bodyPr>
          <a:lstStyle/>
          <a:p>
            <a:r>
              <a:rPr lang="en-US" sz="900" dirty="0"/>
              <a:t>The </a:t>
            </a:r>
            <a:r>
              <a:rPr lang="en-US" sz="900" i="1" dirty="0"/>
              <a:t>Decameron</a:t>
            </a:r>
            <a:r>
              <a:rPr lang="en-US" sz="900" dirty="0"/>
              <a:t> is structured in a frame narrative, or frame tale. The </a:t>
            </a:r>
            <a:r>
              <a:rPr lang="en-US" sz="900" i="1" dirty="0"/>
              <a:t>Decameron </a:t>
            </a:r>
            <a:r>
              <a:rPr lang="en-US" sz="900" dirty="0"/>
              <a:t>played a part in the history of the novel and was finished by Giovanni Boccaccio in 1351. This work opens with a description of the Bubonic Plague (Black Death) and leads into an introduction of a group of seven young women and three young men who fled from Plague ridden Florence for a villa outside of the city walls. To pass the time, each member of the party tells one story for every one of the ten nights spent at the villa. Th</a:t>
            </a:r>
            <a:r>
              <a:rPr lang="en-US" sz="900" i="1" dirty="0"/>
              <a:t>e Decameron </a:t>
            </a:r>
            <a:r>
              <a:rPr lang="en-US" sz="900" dirty="0"/>
              <a:t>is a distinctive work, in that it describes in detail the physical, psychological and social effects that the Bubonic Plague had on that part of Europe. It is also interesting to note that a number of the stories contained within the </a:t>
            </a:r>
            <a:r>
              <a:rPr lang="en-US" sz="900" i="1" dirty="0"/>
              <a:t>Decameron </a:t>
            </a:r>
            <a:r>
              <a:rPr lang="en-US" sz="900" dirty="0"/>
              <a:t>would later appear in Chaucer's </a:t>
            </a:r>
            <a:r>
              <a:rPr lang="en-US" sz="900" i="1" dirty="0"/>
              <a:t>Canterbury Tales</a:t>
            </a:r>
            <a:r>
              <a:rPr lang="en-US" sz="900" dirty="0"/>
              <a:t>. However, it is unclear as to whether or not Chaucer had known of the </a:t>
            </a:r>
            <a:r>
              <a:rPr lang="en-US" sz="900" i="1" dirty="0"/>
              <a:t>Decameron</a:t>
            </a:r>
            <a:r>
              <a:rPr lang="en-US" sz="900" dirty="0"/>
              <a:t>.</a:t>
            </a:r>
          </a:p>
        </p:txBody>
      </p:sp>
      <p:sp>
        <p:nvSpPr>
          <p:cNvPr id="7" name="Rectangle 6"/>
          <p:cNvSpPr/>
          <p:nvPr/>
        </p:nvSpPr>
        <p:spPr>
          <a:xfrm>
            <a:off x="1485900" y="4343400"/>
            <a:ext cx="2286000" cy="415498"/>
          </a:xfrm>
          <a:prstGeom prst="rect">
            <a:avLst/>
          </a:prstGeom>
        </p:spPr>
        <p:txBody>
          <a:bodyPr wrap="square">
            <a:spAutoFit/>
          </a:bodyPr>
          <a:lstStyle/>
          <a:p>
            <a:r>
              <a:rPr lang="en-US" sz="1050" dirty="0">
                <a:latin typeface="Harrington"/>
              </a:rPr>
              <a:t>Giovanni Boccaccio </a:t>
            </a:r>
          </a:p>
          <a:p>
            <a:r>
              <a:rPr lang="en-US" sz="1050" dirty="0"/>
              <a:t>(1313 – 21 December 1375)</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1377  </a:t>
            </a:r>
            <a:r>
              <a:rPr lang="en-US" sz="2667" dirty="0"/>
              <a:t>Oresme’s </a:t>
            </a:r>
            <a:r>
              <a:rPr lang="en-US" sz="2667" i="1" dirty="0"/>
              <a:t>Book on the Sky and the World</a:t>
            </a:r>
          </a:p>
        </p:txBody>
      </p:sp>
      <p:pic>
        <p:nvPicPr>
          <p:cNvPr id="4" name="Content Placeholder 3" descr="270px-Oresme-Nicole.jpg"/>
          <p:cNvPicPr>
            <a:picLocks noGrp="1" noChangeAspect="1"/>
          </p:cNvPicPr>
          <p:nvPr>
            <p:ph idx="1"/>
          </p:nvPr>
        </p:nvPicPr>
        <p:blipFill>
          <a:blip r:embed="rId2"/>
          <a:srcRect l="-6701" r="-6701"/>
          <a:stretch>
            <a:fillRect/>
          </a:stretch>
        </p:blipFill>
        <p:spPr>
          <a:xfrm>
            <a:off x="1885950" y="1200151"/>
            <a:ext cx="2400300" cy="3394472"/>
          </a:xfrm>
        </p:spPr>
      </p:pic>
      <p:sp>
        <p:nvSpPr>
          <p:cNvPr id="5" name="TextBox 4"/>
          <p:cNvSpPr txBox="1"/>
          <p:nvPr/>
        </p:nvSpPr>
        <p:spPr>
          <a:xfrm>
            <a:off x="4400550" y="1828801"/>
            <a:ext cx="3257550" cy="1869743"/>
          </a:xfrm>
          <a:prstGeom prst="rect">
            <a:avLst/>
          </a:prstGeom>
          <a:noFill/>
        </p:spPr>
        <p:txBody>
          <a:bodyPr wrap="square" rtlCol="0">
            <a:spAutoFit/>
          </a:bodyPr>
          <a:lstStyle/>
          <a:p>
            <a:r>
              <a:rPr lang="en-US" sz="1050" dirty="0"/>
              <a:t>Nicole Oresme, also known as Nicolas Oresme, Nicholas Oresme, or Nicolas d'Oresme (c. 1323 - July 11, 1382) was one of the most famous and influential philosophers of the later Middle Ages. He was an economist, mathematician, physicist, astronomer, philosopher, psychologist, musicologist, theologian and Bishop of Lisieux, a competent translator, counselor of King Charles V of France, one of the principal founders and popularizers of modern sciences, and probably one of the most original thinkers of the 14th century.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1400  </a:t>
            </a:r>
            <a:r>
              <a:rPr lang="en-US" sz="2667" dirty="0"/>
              <a:t>Chaucer’s </a:t>
            </a:r>
            <a:r>
              <a:rPr lang="en-US" sz="2667" i="1" dirty="0"/>
              <a:t>Canterbury Tales</a:t>
            </a:r>
          </a:p>
        </p:txBody>
      </p:sp>
      <p:pic>
        <p:nvPicPr>
          <p:cNvPr id="4" name="Content Placeholder 3" descr="200px-Geoffrey_Chaucer_(17th_century).jpg"/>
          <p:cNvPicPr>
            <a:picLocks noGrp="1" noChangeAspect="1"/>
          </p:cNvPicPr>
          <p:nvPr>
            <p:ph idx="1"/>
          </p:nvPr>
        </p:nvPicPr>
        <p:blipFill>
          <a:blip r:embed="rId2"/>
          <a:srcRect t="-10676" b="-10676"/>
          <a:stretch>
            <a:fillRect/>
          </a:stretch>
        </p:blipFill>
        <p:spPr>
          <a:xfrm>
            <a:off x="4914900" y="800101"/>
            <a:ext cx="2228850" cy="3394472"/>
          </a:xfrm>
        </p:spPr>
      </p:pic>
      <p:pic>
        <p:nvPicPr>
          <p:cNvPr id="5" name="Picture 4" descr="180px-Chaucer_ellesmere.jpg"/>
          <p:cNvPicPr>
            <a:picLocks noChangeAspect="1"/>
          </p:cNvPicPr>
          <p:nvPr/>
        </p:nvPicPr>
        <p:blipFill>
          <a:blip r:embed="rId3"/>
          <a:stretch>
            <a:fillRect/>
          </a:stretch>
        </p:blipFill>
        <p:spPr>
          <a:xfrm>
            <a:off x="1485900" y="955310"/>
            <a:ext cx="2743200" cy="3566160"/>
          </a:xfrm>
          <a:prstGeom prst="rect">
            <a:avLst/>
          </a:prstGeom>
        </p:spPr>
      </p:pic>
      <p:sp>
        <p:nvSpPr>
          <p:cNvPr id="6" name="TextBox 5"/>
          <p:cNvSpPr txBox="1"/>
          <p:nvPr/>
        </p:nvSpPr>
        <p:spPr>
          <a:xfrm>
            <a:off x="4400551" y="4000501"/>
            <a:ext cx="3600449" cy="900246"/>
          </a:xfrm>
          <a:prstGeom prst="rect">
            <a:avLst/>
          </a:prstGeom>
          <a:noFill/>
        </p:spPr>
        <p:txBody>
          <a:bodyPr wrap="square" rtlCol="0">
            <a:spAutoFit/>
          </a:bodyPr>
          <a:lstStyle/>
          <a:p>
            <a:r>
              <a:rPr lang="en-US" sz="1050" dirty="0"/>
              <a:t>Geoffrey Chaucer (c. 1343 – 25 October 1400) was an English author, poet, philosopher, bureaucrat, courtier and diplomat. Although he wrote many works, he is best remembered for his unfinished frame narrative The Canterbury Tales. </a:t>
            </a:r>
          </a:p>
        </p:txBody>
      </p:sp>
      <p:sp>
        <p:nvSpPr>
          <p:cNvPr id="7" name="TextBox 6"/>
          <p:cNvSpPr txBox="1"/>
          <p:nvPr/>
        </p:nvSpPr>
        <p:spPr>
          <a:xfrm>
            <a:off x="1485900" y="4521470"/>
            <a:ext cx="2514600" cy="415498"/>
          </a:xfrm>
          <a:prstGeom prst="rect">
            <a:avLst/>
          </a:prstGeom>
          <a:noFill/>
        </p:spPr>
        <p:txBody>
          <a:bodyPr wrap="square" rtlCol="0">
            <a:spAutoFit/>
          </a:bodyPr>
          <a:lstStyle/>
          <a:p>
            <a:r>
              <a:rPr lang="en-US" sz="1050" dirty="0"/>
              <a:t>Chaucer as a pilgrim from the Ellesmere manuscript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1415  </a:t>
            </a:r>
            <a:r>
              <a:rPr lang="en-US" sz="2667" dirty="0"/>
              <a:t>Jan Hus burned at the stake</a:t>
            </a:r>
          </a:p>
        </p:txBody>
      </p:sp>
      <p:pic>
        <p:nvPicPr>
          <p:cNvPr id="4" name="Content Placeholder 3" descr="180px-Jan_Hus_at_the_Stake.jpg"/>
          <p:cNvPicPr>
            <a:picLocks noGrp="1" noChangeAspect="1"/>
          </p:cNvPicPr>
          <p:nvPr>
            <p:ph idx="1"/>
          </p:nvPr>
        </p:nvPicPr>
        <p:blipFill>
          <a:blip r:embed="rId2"/>
          <a:srcRect l="-17261" r="-17261"/>
          <a:stretch>
            <a:fillRect/>
          </a:stretch>
        </p:blipFill>
        <p:spPr>
          <a:xfrm>
            <a:off x="1485900" y="1063228"/>
            <a:ext cx="3314700" cy="3860381"/>
          </a:xfrm>
        </p:spPr>
      </p:pic>
      <p:sp>
        <p:nvSpPr>
          <p:cNvPr id="5" name="TextBox 4"/>
          <p:cNvSpPr txBox="1"/>
          <p:nvPr/>
        </p:nvSpPr>
        <p:spPr>
          <a:xfrm>
            <a:off x="4686300" y="1257300"/>
            <a:ext cx="2743200" cy="3485570"/>
          </a:xfrm>
          <a:prstGeom prst="rect">
            <a:avLst/>
          </a:prstGeom>
          <a:noFill/>
        </p:spPr>
        <p:txBody>
          <a:bodyPr wrap="square" rtlCol="0">
            <a:spAutoFit/>
          </a:bodyPr>
          <a:lstStyle/>
          <a:p>
            <a:r>
              <a:rPr lang="en-US" sz="1050" dirty="0"/>
              <a:t>Jan Hus aka Jan Huss, John Hus, John Huss (ca. 1372 Husinec, Bohemia – 6 July 1415 Konstanz, Germany), often referred to in English as John Huss or variations thereof, was a Czech priest, philosopher, reformer, and master at Charles University in Prague.</a:t>
            </a:r>
          </a:p>
          <a:p>
            <a:endParaRPr lang="en-US" sz="1050" dirty="0"/>
          </a:p>
          <a:p>
            <a:r>
              <a:rPr lang="en-US" sz="1050" dirty="0"/>
              <a:t>He is famed for having been burned at the stake by civil authorities for what the Catholic Church considered to be his heretical views on ecclesiology, as the civil authorities saw heresy as a criminal offense. Hus was a key predecessor to the Protestant movement of the 16th century, and his teachings had a strong influence on the states of Europe, most immediately in the approval for the existence of a reformist Bohemian religious denomination, and, more than a century later, on Martin Luther himself.</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1429  </a:t>
            </a:r>
            <a:r>
              <a:rPr lang="en-US" sz="2667" dirty="0"/>
              <a:t>Joan of Arc leads French against the English</a:t>
            </a:r>
          </a:p>
        </p:txBody>
      </p:sp>
      <p:pic>
        <p:nvPicPr>
          <p:cNvPr id="4" name="Content Placeholder 3" descr="250px-Joan_of_arc_miniature_graded.jpg"/>
          <p:cNvPicPr>
            <a:picLocks noGrp="1" noChangeAspect="1"/>
          </p:cNvPicPr>
          <p:nvPr>
            <p:ph idx="1"/>
          </p:nvPr>
        </p:nvPicPr>
        <p:blipFill>
          <a:blip r:embed="rId2"/>
          <a:srcRect l="-9822" r="-9822"/>
          <a:stretch>
            <a:fillRect/>
          </a:stretch>
        </p:blipFill>
        <p:spPr>
          <a:xfrm>
            <a:off x="2457450" y="1200150"/>
            <a:ext cx="2857500" cy="3611141"/>
          </a:xfrm>
        </p:spPr>
      </p:pic>
      <p:sp>
        <p:nvSpPr>
          <p:cNvPr id="5" name="TextBox 4"/>
          <p:cNvSpPr txBox="1"/>
          <p:nvPr/>
        </p:nvSpPr>
        <p:spPr>
          <a:xfrm>
            <a:off x="5314950" y="3829050"/>
            <a:ext cx="2228850" cy="1061829"/>
          </a:xfrm>
          <a:prstGeom prst="rect">
            <a:avLst/>
          </a:prstGeom>
          <a:noFill/>
        </p:spPr>
        <p:txBody>
          <a:bodyPr wrap="square" rtlCol="0">
            <a:spAutoFit/>
          </a:bodyPr>
          <a:lstStyle/>
          <a:p>
            <a:r>
              <a:rPr lang="en-US" sz="1050" dirty="0"/>
              <a:t>Painting, c.1485. Artist's interpretation; the only portrait for which she is known to have sat has not survived. (Centre Historique des Archives Nationales, Paris, AE II 2490)</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1434  </a:t>
            </a:r>
            <a:r>
              <a:rPr lang="en-US" sz="2667" dirty="0"/>
              <a:t>Ascension to power of Cosimo de’Medici in Florence</a:t>
            </a:r>
          </a:p>
        </p:txBody>
      </p:sp>
      <p:pic>
        <p:nvPicPr>
          <p:cNvPr id="4" name="Content Placeholder 3" descr="210px-Cosimo_di_Medici_(Bronzino).jpg"/>
          <p:cNvPicPr>
            <a:picLocks noGrp="1" noChangeAspect="1"/>
          </p:cNvPicPr>
          <p:nvPr>
            <p:ph idx="1"/>
          </p:nvPr>
        </p:nvPicPr>
        <p:blipFill>
          <a:blip r:embed="rId2"/>
          <a:srcRect t="-2897" b="-2897"/>
          <a:stretch>
            <a:fillRect/>
          </a:stretch>
        </p:blipFill>
        <p:spPr>
          <a:xfrm>
            <a:off x="5086350" y="1200151"/>
            <a:ext cx="2571750" cy="3394472"/>
          </a:xfrm>
        </p:spPr>
      </p:pic>
      <p:sp>
        <p:nvSpPr>
          <p:cNvPr id="5" name="TextBox 4"/>
          <p:cNvSpPr txBox="1"/>
          <p:nvPr/>
        </p:nvSpPr>
        <p:spPr>
          <a:xfrm>
            <a:off x="1600200" y="3486150"/>
            <a:ext cx="3257550" cy="1061829"/>
          </a:xfrm>
          <a:prstGeom prst="rect">
            <a:avLst/>
          </a:prstGeom>
          <a:noFill/>
        </p:spPr>
        <p:txBody>
          <a:bodyPr wrap="square" rtlCol="0">
            <a:spAutoFit/>
          </a:bodyPr>
          <a:lstStyle/>
          <a:p>
            <a:r>
              <a:rPr lang="en-US" sz="1050" b="1" dirty="0"/>
              <a:t>Còsimo di Giovanni degli Mèdici </a:t>
            </a:r>
            <a:r>
              <a:rPr lang="en-US" sz="1050" dirty="0"/>
              <a:t>(September 27, 1389 – August 1, 1464), was the first of the Medici political dynasty, de facto rulers of Florence during most of the Italian Renaissance; also known as "Cosimo 'the Elder'" ("il Vecchio") and "Cosimo Pater Patriae".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1440  </a:t>
            </a:r>
            <a:r>
              <a:rPr lang="en-US" sz="2667" dirty="0"/>
              <a:t>Nicholas of Cusa’s </a:t>
            </a:r>
            <a:br>
              <a:rPr lang="en-US" sz="2667" dirty="0"/>
            </a:br>
            <a:r>
              <a:rPr lang="en-US" sz="2667" i="1" dirty="0"/>
              <a:t>On Learned Ignorance</a:t>
            </a:r>
          </a:p>
        </p:txBody>
      </p:sp>
      <p:pic>
        <p:nvPicPr>
          <p:cNvPr id="4" name="Content Placeholder 3" descr="180px-Nicholas_of_Cusa.jpg"/>
          <p:cNvPicPr>
            <a:picLocks noGrp="1" noChangeAspect="1"/>
          </p:cNvPicPr>
          <p:nvPr>
            <p:ph idx="1"/>
          </p:nvPr>
        </p:nvPicPr>
        <p:blipFill>
          <a:blip r:embed="rId2"/>
          <a:srcRect t="-11023" b="-11023"/>
          <a:stretch>
            <a:fillRect/>
          </a:stretch>
        </p:blipFill>
        <p:spPr>
          <a:xfrm>
            <a:off x="4343400" y="742950"/>
            <a:ext cx="3055691" cy="4537383"/>
          </a:xfrm>
        </p:spPr>
      </p:pic>
      <p:sp>
        <p:nvSpPr>
          <p:cNvPr id="5" name="TextBox 4"/>
          <p:cNvSpPr txBox="1"/>
          <p:nvPr/>
        </p:nvSpPr>
        <p:spPr>
          <a:xfrm>
            <a:off x="1485900" y="1657350"/>
            <a:ext cx="2743200" cy="2839239"/>
          </a:xfrm>
          <a:prstGeom prst="rect">
            <a:avLst/>
          </a:prstGeom>
          <a:noFill/>
        </p:spPr>
        <p:txBody>
          <a:bodyPr wrap="square" rtlCol="0">
            <a:spAutoFit/>
          </a:bodyPr>
          <a:lstStyle/>
          <a:p>
            <a:r>
              <a:rPr lang="en-US" sz="1050" dirty="0"/>
              <a:t>Nicholas of Kues (1401 – August 11, 1464), also referred to as Nicolaus Cusanus and Nicholas of Cusa, was a cardinal of the Catholic Church from Germany (Holy Roman Empire), a philosopher, jurist, mathematician, and an astronomer. He is widely considered one of the great geniuses and polymaths of the 15th century. He is today recognized for significant spiritual, scientific and political contributions in European history, notable examples of which include his mystical or spiritual writings on 'learned ignorance' (and mathematical ideas expressed in related essays), as well as his participation in power struggles between Rome and the German states of the Holy Roman Empire.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0400" y="205978"/>
            <a:ext cx="1981200" cy="2213372"/>
          </a:xfrm>
        </p:spPr>
        <p:txBody>
          <a:bodyPr>
            <a:normAutofit fontScale="90000"/>
          </a:bodyPr>
          <a:lstStyle/>
          <a:p>
            <a:r>
              <a:rPr lang="en-US" dirty="0"/>
              <a:t>1296:</a:t>
            </a:r>
            <a:br>
              <a:rPr lang="en-US" dirty="0"/>
            </a:br>
            <a:r>
              <a:rPr lang="en-US" dirty="0"/>
              <a:t> </a:t>
            </a:r>
            <a:r>
              <a:rPr lang="en-US" sz="2667" dirty="0"/>
              <a:t>Work begun on the Florence Cathedral</a:t>
            </a:r>
          </a:p>
        </p:txBody>
      </p:sp>
      <p:sp>
        <p:nvSpPr>
          <p:cNvPr id="5" name="TextBox 4"/>
          <p:cNvSpPr txBox="1"/>
          <p:nvPr/>
        </p:nvSpPr>
        <p:spPr>
          <a:xfrm>
            <a:off x="6942248" y="2571750"/>
            <a:ext cx="2189560" cy="507831"/>
          </a:xfrm>
          <a:prstGeom prst="rect">
            <a:avLst/>
          </a:prstGeom>
          <a:noFill/>
        </p:spPr>
        <p:txBody>
          <a:bodyPr wrap="square" rtlCol="0">
            <a:spAutoFit/>
          </a:bodyPr>
          <a:lstStyle/>
          <a:p>
            <a:r>
              <a:rPr lang="en-US" sz="1350" dirty="0"/>
              <a:t>Basilica di Santa Maria del Fiore, 1296-1496</a:t>
            </a:r>
          </a:p>
        </p:txBody>
      </p:sp>
      <p:pic>
        <p:nvPicPr>
          <p:cNvPr id="8" name="Picture 7" descr="A large building with a dome with Florence Cathedral in the background&#10;&#10;Description automatically generated">
            <a:extLst>
              <a:ext uri="{FF2B5EF4-FFF2-40B4-BE49-F238E27FC236}">
                <a16:creationId xmlns:a16="http://schemas.microsoft.com/office/drawing/2014/main" id="{E5BEBCC2-D9B2-2BE3-C258-235952C48D8D}"/>
              </a:ext>
            </a:extLst>
          </p:cNvPr>
          <p:cNvPicPr>
            <a:picLocks noChangeAspect="1"/>
          </p:cNvPicPr>
          <p:nvPr/>
        </p:nvPicPr>
        <p:blipFill>
          <a:blip r:embed="rId2"/>
          <a:stretch>
            <a:fillRect/>
          </a:stretch>
        </p:blipFill>
        <p:spPr>
          <a:xfrm>
            <a:off x="12192" y="-12954"/>
            <a:ext cx="6930056" cy="51435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1452 </a:t>
            </a:r>
            <a:r>
              <a:rPr lang="en-US" sz="2400" dirty="0"/>
              <a:t>Birth of Leonardo da Vinci</a:t>
            </a:r>
          </a:p>
        </p:txBody>
      </p:sp>
      <p:pic>
        <p:nvPicPr>
          <p:cNvPr id="4" name="Content Placeholder 3" descr="382px-Leonardo_self.jpg"/>
          <p:cNvPicPr>
            <a:picLocks noGrp="1" noChangeAspect="1"/>
          </p:cNvPicPr>
          <p:nvPr>
            <p:ph idx="1"/>
          </p:nvPr>
        </p:nvPicPr>
        <p:blipFill>
          <a:blip r:embed="rId2"/>
          <a:srcRect l="-14681" r="-14681"/>
          <a:stretch>
            <a:fillRect/>
          </a:stretch>
        </p:blipFill>
        <p:spPr>
          <a:xfrm>
            <a:off x="1485900" y="914401"/>
            <a:ext cx="2800350" cy="3394472"/>
          </a:xfrm>
        </p:spPr>
      </p:pic>
      <p:sp>
        <p:nvSpPr>
          <p:cNvPr id="5" name="TextBox 4"/>
          <p:cNvSpPr txBox="1"/>
          <p:nvPr/>
        </p:nvSpPr>
        <p:spPr>
          <a:xfrm>
            <a:off x="1657350" y="4308873"/>
            <a:ext cx="6343650" cy="738664"/>
          </a:xfrm>
          <a:prstGeom prst="rect">
            <a:avLst/>
          </a:prstGeom>
          <a:noFill/>
        </p:spPr>
        <p:txBody>
          <a:bodyPr wrap="square" rtlCol="0">
            <a:spAutoFit/>
          </a:bodyPr>
          <a:lstStyle/>
          <a:p>
            <a:r>
              <a:rPr lang="en-US" sz="1050" b="1" dirty="0"/>
              <a:t>Leonardo di ser Piero da Vinci  </a:t>
            </a:r>
            <a:r>
              <a:rPr lang="en-US" sz="1050" dirty="0"/>
              <a:t>(April 15, 1452 – May 2, 1519), was an Italian polymath: painter, sculptor, architect, musician, scientist, mathematician, engineer, inventor, anatomist, geologist, botanist and writer. Leonardo has often been described as the archetype of the Renaissance man, a man whose unquenchable curiosity was equaled only by his powers of invention</a:t>
            </a:r>
          </a:p>
        </p:txBody>
      </p:sp>
      <p:pic>
        <p:nvPicPr>
          <p:cNvPr id="6" name="Picture 5" descr="180px-Da_Vinci_Vitruve_Luc_Viatour.jpg"/>
          <p:cNvPicPr>
            <a:picLocks noChangeAspect="1"/>
          </p:cNvPicPr>
          <p:nvPr/>
        </p:nvPicPr>
        <p:blipFill>
          <a:blip r:embed="rId3"/>
          <a:stretch>
            <a:fillRect/>
          </a:stretch>
        </p:blipFill>
        <p:spPr>
          <a:xfrm>
            <a:off x="4629150" y="1063228"/>
            <a:ext cx="2286000" cy="31115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1453  </a:t>
            </a:r>
            <a:r>
              <a:rPr lang="en-US" sz="2400" dirty="0"/>
              <a:t>Fall of Constantinople</a:t>
            </a:r>
          </a:p>
        </p:txBody>
      </p:sp>
      <p:pic>
        <p:nvPicPr>
          <p:cNvPr id="4" name="Content Placeholder 3" descr="Siege_of_Constantinople.jpg"/>
          <p:cNvPicPr>
            <a:picLocks noGrp="1" noChangeAspect="1"/>
          </p:cNvPicPr>
          <p:nvPr>
            <p:ph idx="1"/>
          </p:nvPr>
        </p:nvPicPr>
        <p:blipFill>
          <a:blip r:embed="rId2"/>
          <a:srcRect t="-15871" b="-15871"/>
          <a:stretch>
            <a:fillRect/>
          </a:stretch>
        </p:blipFill>
        <p:spPr>
          <a:xfrm>
            <a:off x="1470734" y="1485900"/>
            <a:ext cx="2742237" cy="3257550"/>
          </a:xfrm>
        </p:spPr>
      </p:pic>
      <p:pic>
        <p:nvPicPr>
          <p:cNvPr id="5" name="Picture 4" descr="320px-Edirne_Kusatma_Zonaro.jpg"/>
          <p:cNvPicPr>
            <a:picLocks noChangeAspect="1"/>
          </p:cNvPicPr>
          <p:nvPr/>
        </p:nvPicPr>
        <p:blipFill>
          <a:blip r:embed="rId3"/>
          <a:stretch>
            <a:fillRect/>
          </a:stretch>
        </p:blipFill>
        <p:spPr>
          <a:xfrm>
            <a:off x="4257508" y="1063228"/>
            <a:ext cx="3591092" cy="2558654"/>
          </a:xfrm>
          <a:prstGeom prst="rect">
            <a:avLst/>
          </a:prstGeom>
        </p:spPr>
      </p:pic>
      <p:sp>
        <p:nvSpPr>
          <p:cNvPr id="6" name="TextBox 5"/>
          <p:cNvSpPr txBox="1"/>
          <p:nvPr/>
        </p:nvSpPr>
        <p:spPr>
          <a:xfrm>
            <a:off x="4800600" y="3771900"/>
            <a:ext cx="3048001" cy="577081"/>
          </a:xfrm>
          <a:prstGeom prst="rect">
            <a:avLst/>
          </a:prstGeom>
          <a:noFill/>
        </p:spPr>
        <p:txBody>
          <a:bodyPr wrap="square" rtlCol="0">
            <a:spAutoFit/>
          </a:bodyPr>
          <a:lstStyle/>
          <a:p>
            <a:r>
              <a:rPr lang="en-US" sz="1050" dirty="0"/>
              <a:t>Modern painting of Mehmed II and the Ottoman army approaching Constantinople, transporting a giant bombard</a:t>
            </a:r>
          </a:p>
        </p:txBody>
      </p:sp>
      <p:sp>
        <p:nvSpPr>
          <p:cNvPr id="7" name="TextBox 6"/>
          <p:cNvSpPr txBox="1"/>
          <p:nvPr/>
        </p:nvSpPr>
        <p:spPr>
          <a:xfrm>
            <a:off x="1485900" y="4405015"/>
            <a:ext cx="2727071" cy="415498"/>
          </a:xfrm>
          <a:prstGeom prst="rect">
            <a:avLst/>
          </a:prstGeom>
          <a:noFill/>
        </p:spPr>
        <p:txBody>
          <a:bodyPr wrap="square" rtlCol="0">
            <a:spAutoFit/>
          </a:bodyPr>
          <a:lstStyle/>
          <a:p>
            <a:r>
              <a:rPr lang="en-US" sz="1050" dirty="0"/>
              <a:t>The Siege of Constantinople (painted 1499).</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1455  </a:t>
            </a:r>
            <a:r>
              <a:rPr lang="en-US" sz="2667" dirty="0"/>
              <a:t>Gutenburg Bible, start of printing revolution</a:t>
            </a:r>
          </a:p>
        </p:txBody>
      </p:sp>
      <p:pic>
        <p:nvPicPr>
          <p:cNvPr id="4" name="Content Placeholder 3" descr="180px-Gutenberg_bible_Old_Testament_Epistle_of_St_Jerome.jpg"/>
          <p:cNvPicPr>
            <a:picLocks noGrp="1" noChangeAspect="1"/>
          </p:cNvPicPr>
          <p:nvPr>
            <p:ph idx="1"/>
          </p:nvPr>
        </p:nvPicPr>
        <p:blipFill>
          <a:blip r:embed="rId2"/>
          <a:srcRect l="-20431" r="-20431"/>
          <a:stretch>
            <a:fillRect/>
          </a:stretch>
        </p:blipFill>
        <p:spPr>
          <a:xfrm>
            <a:off x="2171700" y="1200150"/>
            <a:ext cx="3886200" cy="3847069"/>
          </a:xfrm>
        </p:spPr>
      </p:pic>
      <p:sp>
        <p:nvSpPr>
          <p:cNvPr id="5" name="TextBox 4"/>
          <p:cNvSpPr txBox="1"/>
          <p:nvPr/>
        </p:nvSpPr>
        <p:spPr>
          <a:xfrm>
            <a:off x="5829301" y="4286250"/>
            <a:ext cx="1828799" cy="738664"/>
          </a:xfrm>
          <a:prstGeom prst="rect">
            <a:avLst/>
          </a:prstGeom>
          <a:noFill/>
        </p:spPr>
        <p:txBody>
          <a:bodyPr wrap="square" rtlCol="0">
            <a:spAutoFit/>
          </a:bodyPr>
          <a:lstStyle/>
          <a:p>
            <a:r>
              <a:rPr lang="en-US" sz="1050" dirty="0"/>
              <a:t>First page of the first volume: </a:t>
            </a:r>
            <a:r>
              <a:rPr lang="en-US" sz="1050" i="1" dirty="0"/>
              <a:t>The Epistle of St. Jerome</a:t>
            </a:r>
            <a:r>
              <a:rPr lang="en-US" sz="1050" dirty="0"/>
              <a:t> from the University of Texas copy.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1482  </a:t>
            </a:r>
            <a:r>
              <a:rPr lang="en-US" sz="2667" dirty="0"/>
              <a:t>Ficino’s </a:t>
            </a:r>
            <a:r>
              <a:rPr lang="en-US" sz="2667" i="1" dirty="0"/>
              <a:t>Theologica Platonica</a:t>
            </a:r>
          </a:p>
        </p:txBody>
      </p:sp>
      <p:pic>
        <p:nvPicPr>
          <p:cNvPr id="4" name="Content Placeholder 3" descr="300px-Zaccaria_in_the_temple_by_dghirlandaio.jpg"/>
          <p:cNvPicPr>
            <a:picLocks noGrp="1" noChangeAspect="1"/>
          </p:cNvPicPr>
          <p:nvPr>
            <p:ph idx="1"/>
          </p:nvPr>
        </p:nvPicPr>
        <p:blipFill>
          <a:blip r:embed="rId2"/>
          <a:srcRect t="-9238" b="-9238"/>
          <a:stretch>
            <a:fillRect/>
          </a:stretch>
        </p:blipFill>
        <p:spPr>
          <a:xfrm>
            <a:off x="1657350" y="800101"/>
            <a:ext cx="3657600" cy="3394472"/>
          </a:xfrm>
        </p:spPr>
      </p:pic>
      <p:sp>
        <p:nvSpPr>
          <p:cNvPr id="5" name="TextBox 4"/>
          <p:cNvSpPr txBox="1"/>
          <p:nvPr/>
        </p:nvSpPr>
        <p:spPr>
          <a:xfrm>
            <a:off x="1657350" y="4194573"/>
            <a:ext cx="3657600" cy="738664"/>
          </a:xfrm>
          <a:prstGeom prst="rect">
            <a:avLst/>
          </a:prstGeom>
          <a:noFill/>
        </p:spPr>
        <p:txBody>
          <a:bodyPr wrap="square" rtlCol="0">
            <a:spAutoFit/>
          </a:bodyPr>
          <a:lstStyle/>
          <a:p>
            <a:r>
              <a:rPr lang="en-US" sz="1050" dirty="0"/>
              <a:t>Domenico Ghirlandaio (1486-1490). </a:t>
            </a:r>
            <a:r>
              <a:rPr lang="en-US" sz="1050" i="1" dirty="0"/>
              <a:t>Zachariah in the Temple </a:t>
            </a:r>
            <a:r>
              <a:rPr lang="en-US" sz="1050" dirty="0"/>
              <a:t>[detail]: Marsilio Ficino, Cristoforo Landino, Angelo Poliziano and Demetrios Chalkondyles (detail). Fresco. Santa Maria Novella, Tornabuoni Cappella, Florence, Italy.</a:t>
            </a:r>
          </a:p>
        </p:txBody>
      </p:sp>
      <p:sp>
        <p:nvSpPr>
          <p:cNvPr id="6" name="TextBox 5"/>
          <p:cNvSpPr txBox="1"/>
          <p:nvPr/>
        </p:nvSpPr>
        <p:spPr>
          <a:xfrm>
            <a:off x="5543550" y="1314451"/>
            <a:ext cx="2114550" cy="3000821"/>
          </a:xfrm>
          <a:prstGeom prst="rect">
            <a:avLst/>
          </a:prstGeom>
          <a:noFill/>
        </p:spPr>
        <p:txBody>
          <a:bodyPr wrap="square" rtlCol="0">
            <a:spAutoFit/>
          </a:bodyPr>
          <a:lstStyle/>
          <a:p>
            <a:r>
              <a:rPr lang="en-US" sz="1050" b="1" dirty="0"/>
              <a:t>Marsilio Ficino </a:t>
            </a:r>
            <a:r>
              <a:rPr lang="en-US" sz="1050" dirty="0"/>
              <a:t>(Latin name: Marsilius Ficinus; October 19, 1433 - October 1 1499) was one of the most influential humanist philosophers of the early Italian Renaissance, an astrologer, a reviver of Neoplatonism who was in touch with every major academic thinker and writer of his day, and the first translator of Plato's complete extant works into Latin. His Florentine Academy, an attempt to revive Plato's school, had enormous influence on the direction and tenor of the Italian Renaissance and the development of European philosophy.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1483  </a:t>
            </a:r>
            <a:r>
              <a:rPr lang="en-US" sz="2667" dirty="0"/>
              <a:t>Leonardo da Vinci’s </a:t>
            </a:r>
            <a:br>
              <a:rPr lang="en-US" sz="2667" dirty="0"/>
            </a:br>
            <a:r>
              <a:rPr lang="en-US" sz="2667" i="1" dirty="0"/>
              <a:t>Virgin on the Rocks</a:t>
            </a:r>
          </a:p>
        </p:txBody>
      </p:sp>
      <p:pic>
        <p:nvPicPr>
          <p:cNvPr id="4" name="Content Placeholder 3" descr="Virgin_of_the_Rocks.jpg"/>
          <p:cNvPicPr>
            <a:picLocks noGrp="1" noChangeAspect="1"/>
          </p:cNvPicPr>
          <p:nvPr>
            <p:ph idx="1"/>
          </p:nvPr>
        </p:nvPicPr>
        <p:blipFill>
          <a:blip r:embed="rId2"/>
          <a:srcRect l="-20261" r="-20261"/>
          <a:stretch>
            <a:fillRect/>
          </a:stretch>
        </p:blipFill>
        <p:spPr>
          <a:xfrm>
            <a:off x="2857500" y="1200151"/>
            <a:ext cx="3486150" cy="3906845"/>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1485  </a:t>
            </a:r>
            <a:r>
              <a:rPr lang="en-US" sz="2700" dirty="0"/>
              <a:t>Boticelli’s </a:t>
            </a:r>
            <a:r>
              <a:rPr lang="en-US" sz="2700" i="1" dirty="0"/>
              <a:t>Birth of Venus</a:t>
            </a:r>
          </a:p>
        </p:txBody>
      </p:sp>
      <p:pic>
        <p:nvPicPr>
          <p:cNvPr id="4" name="Content Placeholder 3" descr="800px-La_nascita_di_Venere_(Botticelli).jpg"/>
          <p:cNvPicPr>
            <a:picLocks noGrp="1" noChangeAspect="1"/>
          </p:cNvPicPr>
          <p:nvPr>
            <p:ph idx="1"/>
          </p:nvPr>
        </p:nvPicPr>
        <p:blipFill>
          <a:blip r:embed="rId2"/>
          <a:srcRect l="-2362" r="-2362"/>
          <a:stretch>
            <a:fillRect/>
          </a:stretch>
        </p:blipFill>
        <p:spPr>
          <a:xfrm>
            <a:off x="1885951" y="920194"/>
            <a:ext cx="5590475" cy="3423206"/>
          </a:xfrm>
        </p:spPr>
      </p:pic>
      <p:sp>
        <p:nvSpPr>
          <p:cNvPr id="5" name="Rectangle 4"/>
          <p:cNvSpPr/>
          <p:nvPr/>
        </p:nvSpPr>
        <p:spPr>
          <a:xfrm>
            <a:off x="2000250" y="4343400"/>
            <a:ext cx="5314950" cy="577081"/>
          </a:xfrm>
          <a:prstGeom prst="rect">
            <a:avLst/>
          </a:prstGeom>
        </p:spPr>
        <p:txBody>
          <a:bodyPr wrap="square">
            <a:spAutoFit/>
          </a:bodyPr>
          <a:lstStyle/>
          <a:p>
            <a:r>
              <a:rPr lang="en-US" sz="1050" dirty="0"/>
              <a:t>Alessandro di Mariano di Vanni Filipepi, better known as Sandro Botticelli or Il Botticello ("The Little Barrel"; c. 1445[1] – May 17, 1510) was an Italian painter of the Florentine school during the Early Renaissance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1486 </a:t>
            </a:r>
            <a:r>
              <a:rPr lang="en-US" sz="2667" dirty="0"/>
              <a:t>Pico’s </a:t>
            </a:r>
            <a:r>
              <a:rPr lang="en-US" sz="2667" i="1" dirty="0"/>
              <a:t>Oration on the Dignity of Man</a:t>
            </a:r>
          </a:p>
        </p:txBody>
      </p:sp>
      <p:pic>
        <p:nvPicPr>
          <p:cNvPr id="4" name="Content Placeholder 3" descr="200px-Pico1.jpg"/>
          <p:cNvPicPr>
            <a:picLocks noGrp="1" noChangeAspect="1"/>
          </p:cNvPicPr>
          <p:nvPr>
            <p:ph idx="1"/>
          </p:nvPr>
        </p:nvPicPr>
        <p:blipFill>
          <a:blip r:embed="rId2"/>
          <a:srcRect t="-1327" b="-1327"/>
          <a:stretch>
            <a:fillRect/>
          </a:stretch>
        </p:blipFill>
        <p:spPr>
          <a:xfrm>
            <a:off x="5143500" y="1200151"/>
            <a:ext cx="2514600" cy="3394472"/>
          </a:xfrm>
        </p:spPr>
      </p:pic>
      <p:sp>
        <p:nvSpPr>
          <p:cNvPr id="5" name="TextBox 4"/>
          <p:cNvSpPr txBox="1"/>
          <p:nvPr/>
        </p:nvSpPr>
        <p:spPr>
          <a:xfrm>
            <a:off x="1771651" y="1063229"/>
            <a:ext cx="3028949" cy="1546577"/>
          </a:xfrm>
          <a:prstGeom prst="rect">
            <a:avLst/>
          </a:prstGeom>
          <a:noFill/>
        </p:spPr>
        <p:txBody>
          <a:bodyPr wrap="square" rtlCol="0">
            <a:spAutoFit/>
          </a:bodyPr>
          <a:lstStyle/>
          <a:p>
            <a:r>
              <a:rPr lang="en-US" sz="1050" dirty="0"/>
              <a:t>Pico della Mirandola was an Italian Renaissance philosopher.  He is famed for the events of 1486, when at the age of 23, he proposed to defend 900 theses on religion, philosophy, natural philosophy and magic against all comers, for which he wrote the famous </a:t>
            </a:r>
            <a:r>
              <a:rPr lang="en-US" sz="1050" i="1" dirty="0"/>
              <a:t>Oration on the Dignity of Man</a:t>
            </a:r>
            <a:r>
              <a:rPr lang="en-US" sz="1050" dirty="0"/>
              <a:t> which has been called the "Manifesto of the Renaissance”, and a key text of Renaissance humanism.</a:t>
            </a:r>
          </a:p>
        </p:txBody>
      </p:sp>
      <p:sp>
        <p:nvSpPr>
          <p:cNvPr id="6" name="TextBox 5"/>
          <p:cNvSpPr txBox="1"/>
          <p:nvPr/>
        </p:nvSpPr>
        <p:spPr>
          <a:xfrm>
            <a:off x="5143500" y="4594622"/>
            <a:ext cx="2857500" cy="415498"/>
          </a:xfrm>
          <a:prstGeom prst="rect">
            <a:avLst/>
          </a:prstGeom>
          <a:noFill/>
        </p:spPr>
        <p:txBody>
          <a:bodyPr wrap="square" rtlCol="0">
            <a:spAutoFit/>
          </a:bodyPr>
          <a:lstStyle/>
          <a:p>
            <a:r>
              <a:rPr lang="en-US" sz="1050" dirty="0"/>
              <a:t>Count Giovanni Pico della Mirandola </a:t>
            </a:r>
          </a:p>
          <a:p>
            <a:r>
              <a:rPr lang="en-US" sz="1050" dirty="0"/>
              <a:t>(February 24, 1463 – November 17, 1494) </a:t>
            </a:r>
          </a:p>
        </p:txBody>
      </p:sp>
      <p:pic>
        <p:nvPicPr>
          <p:cNvPr id="7" name="Picture 6" descr="300px-Florence1493.png"/>
          <p:cNvPicPr>
            <a:picLocks noChangeAspect="1"/>
          </p:cNvPicPr>
          <p:nvPr/>
        </p:nvPicPr>
        <p:blipFill>
          <a:blip r:embed="rId3"/>
          <a:stretch>
            <a:fillRect/>
          </a:stretch>
        </p:blipFill>
        <p:spPr>
          <a:xfrm>
            <a:off x="1771651" y="2971800"/>
            <a:ext cx="2857500" cy="1428750"/>
          </a:xfrm>
          <a:prstGeom prst="rect">
            <a:avLst/>
          </a:prstGeom>
        </p:spPr>
      </p:pic>
      <p:sp>
        <p:nvSpPr>
          <p:cNvPr id="8" name="TextBox 7"/>
          <p:cNvSpPr txBox="1"/>
          <p:nvPr/>
        </p:nvSpPr>
        <p:spPr>
          <a:xfrm>
            <a:off x="1771651" y="4400550"/>
            <a:ext cx="3028949" cy="415498"/>
          </a:xfrm>
          <a:prstGeom prst="rect">
            <a:avLst/>
          </a:prstGeom>
          <a:noFill/>
        </p:spPr>
        <p:txBody>
          <a:bodyPr wrap="square" rtlCol="0">
            <a:spAutoFit/>
          </a:bodyPr>
          <a:lstStyle/>
          <a:p>
            <a:r>
              <a:rPr lang="en-US" sz="1050" dirty="0"/>
              <a:t>View of Florence, woodcut, Nuremberg Chronicle, 1493.</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1492  </a:t>
            </a:r>
            <a:r>
              <a:rPr lang="en-US" sz="2667" dirty="0"/>
              <a:t>Columbus reaches America</a:t>
            </a:r>
          </a:p>
        </p:txBody>
      </p:sp>
      <p:pic>
        <p:nvPicPr>
          <p:cNvPr id="4" name="Content Placeholder 3" descr="225px-Ridolfo_Ghirlandaio_Columbus.jpg"/>
          <p:cNvPicPr>
            <a:picLocks noGrp="1" noChangeAspect="1"/>
          </p:cNvPicPr>
          <p:nvPr>
            <p:ph idx="1"/>
          </p:nvPr>
        </p:nvPicPr>
        <p:blipFill>
          <a:blip r:embed="rId2"/>
          <a:srcRect t="-19373" b="-19373"/>
          <a:stretch>
            <a:fillRect/>
          </a:stretch>
        </p:blipFill>
        <p:spPr>
          <a:xfrm>
            <a:off x="1485900" y="1160026"/>
            <a:ext cx="2457450" cy="3394472"/>
          </a:xfrm>
        </p:spPr>
      </p:pic>
      <p:sp>
        <p:nvSpPr>
          <p:cNvPr id="5" name="TextBox 4"/>
          <p:cNvSpPr txBox="1"/>
          <p:nvPr/>
        </p:nvSpPr>
        <p:spPr>
          <a:xfrm>
            <a:off x="1485900" y="4194572"/>
            <a:ext cx="2571750" cy="738664"/>
          </a:xfrm>
          <a:prstGeom prst="rect">
            <a:avLst/>
          </a:prstGeom>
          <a:noFill/>
        </p:spPr>
        <p:txBody>
          <a:bodyPr wrap="square" rtlCol="0">
            <a:spAutoFit/>
          </a:bodyPr>
          <a:lstStyle/>
          <a:p>
            <a:r>
              <a:rPr lang="en-US" sz="1050" dirty="0"/>
              <a:t>Christopher Columbus </a:t>
            </a:r>
          </a:p>
          <a:p>
            <a:r>
              <a:rPr lang="en-US" sz="1050" dirty="0"/>
              <a:t>(c. 1451 – 20 May 1506) </a:t>
            </a:r>
          </a:p>
          <a:p>
            <a:r>
              <a:rPr lang="en-US" sz="1050" dirty="0"/>
              <a:t>Posthumous portrait of Christopher Columbus by Ridolfo Ghirlandaio.  </a:t>
            </a:r>
          </a:p>
        </p:txBody>
      </p:sp>
      <p:pic>
        <p:nvPicPr>
          <p:cNvPr id="7" name="Picture 6" descr="792px-Columbus_Taking_Possession.jpg"/>
          <p:cNvPicPr>
            <a:picLocks noChangeAspect="1"/>
          </p:cNvPicPr>
          <p:nvPr/>
        </p:nvPicPr>
        <p:blipFill>
          <a:blip r:embed="rId3"/>
          <a:stretch>
            <a:fillRect/>
          </a:stretch>
        </p:blipFill>
        <p:spPr>
          <a:xfrm>
            <a:off x="4057650" y="1063229"/>
            <a:ext cx="3696462" cy="2800350"/>
          </a:xfrm>
          <a:prstGeom prst="rect">
            <a:avLst/>
          </a:prstGeom>
        </p:spPr>
      </p:pic>
      <p:sp>
        <p:nvSpPr>
          <p:cNvPr id="8" name="TextBox 7"/>
          <p:cNvSpPr txBox="1"/>
          <p:nvPr/>
        </p:nvSpPr>
        <p:spPr>
          <a:xfrm>
            <a:off x="4286251" y="4000500"/>
            <a:ext cx="3371850" cy="577081"/>
          </a:xfrm>
          <a:prstGeom prst="rect">
            <a:avLst/>
          </a:prstGeom>
          <a:noFill/>
        </p:spPr>
        <p:txBody>
          <a:bodyPr wrap="square" rtlCol="0">
            <a:spAutoFit/>
          </a:bodyPr>
          <a:lstStyle/>
          <a:p>
            <a:r>
              <a:rPr lang="en-US" sz="1050" dirty="0"/>
              <a:t>Columbus claims the New World in a chromolithograph by the Prang Education Company, 1893</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1498  </a:t>
            </a:r>
            <a:r>
              <a:rPr lang="en-US" sz="2333" dirty="0"/>
              <a:t>Leonardo da Vinci’s </a:t>
            </a:r>
            <a:r>
              <a:rPr lang="en-US" sz="2333" i="1" dirty="0"/>
              <a:t>Last Supper</a:t>
            </a:r>
          </a:p>
        </p:txBody>
      </p:sp>
      <p:pic>
        <p:nvPicPr>
          <p:cNvPr id="4" name="Content Placeholder 3" descr="800px-Última_Cena_-_Da_Vinci_5.jpg"/>
          <p:cNvPicPr>
            <a:picLocks noGrp="1" noChangeAspect="1"/>
          </p:cNvPicPr>
          <p:nvPr>
            <p:ph idx="1"/>
          </p:nvPr>
        </p:nvPicPr>
        <p:blipFill>
          <a:blip r:embed="rId2"/>
          <a:srcRect t="-571" b="-571"/>
          <a:stretch>
            <a:fillRect/>
          </a:stretch>
        </p:blipFill>
        <p:spPr>
          <a:xfrm>
            <a:off x="1143000" y="1011568"/>
            <a:ext cx="6858000" cy="3771635"/>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205978"/>
            <a:ext cx="4038600" cy="3508772"/>
          </a:xfrm>
        </p:spPr>
        <p:txBody>
          <a:bodyPr>
            <a:normAutofit/>
          </a:bodyPr>
          <a:lstStyle/>
          <a:p>
            <a:r>
              <a:rPr lang="en-US" dirty="0"/>
              <a:t>1504  </a:t>
            </a:r>
            <a:br>
              <a:rPr lang="en-US" dirty="0"/>
            </a:br>
            <a:r>
              <a:rPr lang="en-US" sz="2700" dirty="0"/>
              <a:t>Michelangelo’s </a:t>
            </a:r>
            <a:br>
              <a:rPr lang="en-US" sz="2700" dirty="0"/>
            </a:br>
            <a:r>
              <a:rPr lang="en-US" sz="2700" i="1" dirty="0"/>
              <a:t>David</a:t>
            </a:r>
          </a:p>
        </p:txBody>
      </p:sp>
      <p:pic>
        <p:nvPicPr>
          <p:cNvPr id="4" name="Content Placeholder 3" descr="450px-Michelangelos_David.jpg"/>
          <p:cNvPicPr>
            <a:picLocks noGrp="1" noChangeAspect="1"/>
          </p:cNvPicPr>
          <p:nvPr>
            <p:ph idx="1"/>
          </p:nvPr>
        </p:nvPicPr>
        <p:blipFill>
          <a:blip r:embed="rId2"/>
          <a:srcRect l="-9488" r="-9488"/>
          <a:stretch>
            <a:fillRect/>
          </a:stretch>
        </p:blipFill>
        <p:spPr>
          <a:xfrm>
            <a:off x="-228601" y="57150"/>
            <a:ext cx="4419653" cy="495300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uilding with a dome&#10;&#10;Description automatically generated">
            <a:extLst>
              <a:ext uri="{FF2B5EF4-FFF2-40B4-BE49-F238E27FC236}">
                <a16:creationId xmlns:a16="http://schemas.microsoft.com/office/drawing/2014/main" id="{AACF2696-0071-F786-F325-03F8D57D06E8}"/>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1358241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 1503 -1506 </a:t>
            </a:r>
            <a:r>
              <a:rPr lang="en-US" sz="2667" dirty="0"/>
              <a:t>Leonardo da Vinci’s </a:t>
            </a:r>
            <a:br>
              <a:rPr lang="en-US" sz="2667" dirty="0"/>
            </a:br>
            <a:r>
              <a:rPr lang="en-US" sz="2667" i="1" dirty="0"/>
              <a:t>Mona Lisa</a:t>
            </a:r>
          </a:p>
        </p:txBody>
      </p:sp>
      <p:pic>
        <p:nvPicPr>
          <p:cNvPr id="4" name="Content Placeholder 3" descr="Mona_Lisa.jpeg.jpg"/>
          <p:cNvPicPr>
            <a:picLocks noGrp="1" noChangeAspect="1"/>
          </p:cNvPicPr>
          <p:nvPr>
            <p:ph idx="1"/>
          </p:nvPr>
        </p:nvPicPr>
        <p:blipFill>
          <a:blip r:embed="rId2"/>
          <a:srcRect l="-91329" r="-91329"/>
          <a:stretch>
            <a:fillRect/>
          </a:stretch>
        </p:blipFill>
        <p:spPr>
          <a:xfrm>
            <a:off x="1236935" y="1063228"/>
            <a:ext cx="6899613" cy="3794522"/>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1509-1510  </a:t>
            </a:r>
            <a:r>
              <a:rPr lang="en-US" sz="2333" dirty="0"/>
              <a:t>Raphael’s </a:t>
            </a:r>
            <a:r>
              <a:rPr lang="en-US" sz="2333" i="1" dirty="0"/>
              <a:t>School of Athens</a:t>
            </a:r>
          </a:p>
        </p:txBody>
      </p:sp>
      <p:pic>
        <p:nvPicPr>
          <p:cNvPr id="6" name="Content Placeholder 5" descr="school of athens2.JPG"/>
          <p:cNvPicPr>
            <a:picLocks noGrp="1" noChangeAspect="1"/>
          </p:cNvPicPr>
          <p:nvPr>
            <p:ph idx="1"/>
          </p:nvPr>
        </p:nvPicPr>
        <p:blipFill>
          <a:blip r:embed="rId2"/>
          <a:srcRect l="-12959" r="-12959"/>
          <a:stretch>
            <a:fillRect/>
          </a:stretch>
        </p:blipFill>
        <p:spPr>
          <a:xfrm>
            <a:off x="1657350" y="914400"/>
            <a:ext cx="5886450" cy="3237321"/>
          </a:xfrm>
        </p:spPr>
      </p:pic>
      <p:sp>
        <p:nvSpPr>
          <p:cNvPr id="7" name="Rectangle 6"/>
          <p:cNvSpPr/>
          <p:nvPr/>
        </p:nvSpPr>
        <p:spPr>
          <a:xfrm>
            <a:off x="2228850" y="4151721"/>
            <a:ext cx="4629150" cy="738664"/>
          </a:xfrm>
          <a:prstGeom prst="rect">
            <a:avLst/>
          </a:prstGeom>
        </p:spPr>
        <p:txBody>
          <a:bodyPr wrap="square">
            <a:spAutoFit/>
          </a:bodyPr>
          <a:lstStyle/>
          <a:p>
            <a:r>
              <a:rPr lang="en-US" sz="1050" dirty="0"/>
              <a:t>Raffaello Sanzio da Urbino (April 6 or March 28, 1483 – April 6, 1520), better known simply as Raphael, was an Italian painter and architect of the High Renaissance, celebrated for the perfection and grace of his paintings and drawings.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1508-12  </a:t>
            </a:r>
            <a:r>
              <a:rPr lang="en-US" sz="2333" dirty="0"/>
              <a:t>Michelangelo’s Sistine Chapel ceiling</a:t>
            </a:r>
          </a:p>
        </p:txBody>
      </p:sp>
      <p:pic>
        <p:nvPicPr>
          <p:cNvPr id="6" name="Content Placeholder 5" descr="Lightmatter_Sistine_Chapel_ceiling.jpg"/>
          <p:cNvPicPr>
            <a:picLocks noGrp="1" noChangeAspect="1"/>
          </p:cNvPicPr>
          <p:nvPr>
            <p:ph idx="1"/>
          </p:nvPr>
        </p:nvPicPr>
        <p:blipFill>
          <a:blip r:embed="rId2"/>
          <a:srcRect l="-10228" r="-10228"/>
          <a:stretch>
            <a:fillRect/>
          </a:stretch>
        </p:blipFill>
        <p:spPr>
          <a:xfrm>
            <a:off x="971550" y="914400"/>
            <a:ext cx="7357214" cy="4046184"/>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1509  </a:t>
            </a:r>
            <a:r>
              <a:rPr lang="en-US" sz="2400" dirty="0"/>
              <a:t>Erasmus’ </a:t>
            </a:r>
            <a:r>
              <a:rPr lang="en-US" sz="2400" i="1" dirty="0"/>
              <a:t>In Praise of Folly</a:t>
            </a:r>
          </a:p>
        </p:txBody>
      </p:sp>
      <p:pic>
        <p:nvPicPr>
          <p:cNvPr id="4" name="Content Placeholder 3" descr="270px-Hans_Holbein_d._J._047.jpg"/>
          <p:cNvPicPr>
            <a:picLocks noGrp="1" noChangeAspect="1"/>
          </p:cNvPicPr>
          <p:nvPr>
            <p:ph idx="1"/>
          </p:nvPr>
        </p:nvPicPr>
        <p:blipFill>
          <a:blip r:embed="rId2"/>
          <a:srcRect l="-88" r="-88"/>
          <a:stretch>
            <a:fillRect/>
          </a:stretch>
        </p:blipFill>
        <p:spPr>
          <a:xfrm>
            <a:off x="5200650" y="914400"/>
            <a:ext cx="2675486" cy="3531394"/>
          </a:xfrm>
        </p:spPr>
      </p:pic>
      <p:sp>
        <p:nvSpPr>
          <p:cNvPr id="5" name="TextBox 4"/>
          <p:cNvSpPr txBox="1"/>
          <p:nvPr/>
        </p:nvSpPr>
        <p:spPr>
          <a:xfrm>
            <a:off x="5200650" y="4445794"/>
            <a:ext cx="2800350" cy="738664"/>
          </a:xfrm>
          <a:prstGeom prst="rect">
            <a:avLst/>
          </a:prstGeom>
          <a:noFill/>
        </p:spPr>
        <p:txBody>
          <a:bodyPr wrap="square" rtlCol="0">
            <a:spAutoFit/>
          </a:bodyPr>
          <a:lstStyle/>
          <a:p>
            <a:r>
              <a:rPr lang="en-US" sz="1050" dirty="0"/>
              <a:t>Desiderius Erasmus Roterodamus  </a:t>
            </a:r>
          </a:p>
          <a:p>
            <a:r>
              <a:rPr lang="en-US" sz="1050" dirty="0"/>
              <a:t>(October 28, 1466/1469 – July 12, 1536) was a Dutch Renaissance humanist and a Catholic priest and theologian.</a:t>
            </a:r>
          </a:p>
        </p:txBody>
      </p:sp>
      <p:pic>
        <p:nvPicPr>
          <p:cNvPr id="6" name="Picture 5" descr="180px-HolbeinErasmusFollymarginalia.jpg"/>
          <p:cNvPicPr>
            <a:picLocks noChangeAspect="1"/>
          </p:cNvPicPr>
          <p:nvPr/>
        </p:nvPicPr>
        <p:blipFill>
          <a:blip r:embed="rId3"/>
          <a:stretch>
            <a:fillRect/>
          </a:stretch>
        </p:blipFill>
        <p:spPr>
          <a:xfrm>
            <a:off x="1485901" y="1257300"/>
            <a:ext cx="1800485" cy="2750742"/>
          </a:xfrm>
          <a:prstGeom prst="rect">
            <a:avLst/>
          </a:prstGeom>
        </p:spPr>
      </p:pic>
      <p:sp>
        <p:nvSpPr>
          <p:cNvPr id="7" name="TextBox 6"/>
          <p:cNvSpPr txBox="1"/>
          <p:nvPr/>
        </p:nvSpPr>
        <p:spPr>
          <a:xfrm>
            <a:off x="1485900" y="4008042"/>
            <a:ext cx="2114550" cy="577081"/>
          </a:xfrm>
          <a:prstGeom prst="rect">
            <a:avLst/>
          </a:prstGeom>
          <a:noFill/>
        </p:spPr>
        <p:txBody>
          <a:bodyPr wrap="square" rtlCol="0">
            <a:spAutoFit/>
          </a:bodyPr>
          <a:lstStyle/>
          <a:p>
            <a:r>
              <a:rPr lang="en-US" sz="1050" dirty="0"/>
              <a:t>Marginal drawing of Folly by Hans Holbein in the first edition of Erasmus' </a:t>
            </a:r>
            <a:r>
              <a:rPr lang="en-US" sz="1050" i="1" dirty="0"/>
              <a:t>Praise of Folly</a:t>
            </a:r>
            <a:r>
              <a:rPr lang="en-US" sz="1050" dirty="0"/>
              <a:t>, 1515</a:t>
            </a:r>
          </a:p>
        </p:txBody>
      </p:sp>
      <p:sp>
        <p:nvSpPr>
          <p:cNvPr id="8" name="TextBox 7"/>
          <p:cNvSpPr txBox="1"/>
          <p:nvPr/>
        </p:nvSpPr>
        <p:spPr>
          <a:xfrm>
            <a:off x="3429000" y="2286000"/>
            <a:ext cx="1771650" cy="1546577"/>
          </a:xfrm>
          <a:prstGeom prst="rect">
            <a:avLst/>
          </a:prstGeom>
          <a:noFill/>
        </p:spPr>
        <p:txBody>
          <a:bodyPr wrap="square" rtlCol="0">
            <a:spAutoFit/>
          </a:bodyPr>
          <a:lstStyle/>
          <a:p>
            <a:r>
              <a:rPr lang="en-US" sz="1050" dirty="0"/>
              <a:t>Erasmus's best-known work was </a:t>
            </a:r>
            <a:r>
              <a:rPr lang="en-US" sz="1050" i="1" dirty="0"/>
              <a:t>In Praise of Folly</a:t>
            </a:r>
            <a:r>
              <a:rPr lang="en-US" sz="1050" dirty="0"/>
              <a:t>, a satirical attack on the traditions of the Catholic Church and popular superstitions, written in 1509, published in 1511 and dedicated to his friend, Sir Thomas More.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1512-14  </a:t>
            </a:r>
            <a:r>
              <a:rPr lang="en-US" sz="2333" dirty="0"/>
              <a:t>Copernicus’ </a:t>
            </a:r>
            <a:r>
              <a:rPr lang="en-US" sz="2333" i="1" dirty="0"/>
              <a:t>Commentariolus</a:t>
            </a:r>
            <a:r>
              <a:rPr lang="en-US" sz="2333" dirty="0"/>
              <a:t>, first outline of heliocentric theory</a:t>
            </a:r>
          </a:p>
        </p:txBody>
      </p:sp>
      <p:pic>
        <p:nvPicPr>
          <p:cNvPr id="4" name="Content Placeholder 3" descr="225px-Nikolaus_Kopernikus.jpg"/>
          <p:cNvPicPr>
            <a:picLocks noGrp="1" noChangeAspect="1"/>
          </p:cNvPicPr>
          <p:nvPr>
            <p:ph idx="1"/>
          </p:nvPr>
        </p:nvPicPr>
        <p:blipFill>
          <a:blip r:embed="rId2"/>
          <a:srcRect l="-18617" r="-18617"/>
          <a:stretch>
            <a:fillRect/>
          </a:stretch>
        </p:blipFill>
        <p:spPr>
          <a:xfrm>
            <a:off x="1485900" y="1200151"/>
            <a:ext cx="4000500" cy="3394472"/>
          </a:xfrm>
        </p:spPr>
      </p:pic>
      <p:sp>
        <p:nvSpPr>
          <p:cNvPr id="5" name="TextBox 4"/>
          <p:cNvSpPr txBox="1"/>
          <p:nvPr/>
        </p:nvSpPr>
        <p:spPr>
          <a:xfrm>
            <a:off x="5314951" y="1485900"/>
            <a:ext cx="2343149" cy="2492990"/>
          </a:xfrm>
          <a:prstGeom prst="rect">
            <a:avLst/>
          </a:prstGeom>
          <a:noFill/>
        </p:spPr>
        <p:txBody>
          <a:bodyPr wrap="square" rtlCol="0">
            <a:spAutoFit/>
          </a:bodyPr>
          <a:lstStyle/>
          <a:p>
            <a:r>
              <a:rPr lang="en-US" sz="1200" dirty="0"/>
              <a:t>The "Commentariolus" ("Little Commentary") is Nicolaus Copernicus's forty-page outline of an early version of his revolutionary heliocentric theory of the universe.[1] After further long development of his theory, Copernicus published the mature version in 1543 in his landmark work, </a:t>
            </a:r>
            <a:r>
              <a:rPr lang="en-US" sz="1200" i="1" dirty="0"/>
              <a:t>De revolutionibus orbium coelestium </a:t>
            </a:r>
            <a:r>
              <a:rPr lang="en-US" sz="1200" dirty="0"/>
              <a:t>(On the Revolutions of the Heavenly Spheres).</a:t>
            </a:r>
          </a:p>
        </p:txBody>
      </p:sp>
      <p:sp>
        <p:nvSpPr>
          <p:cNvPr id="6" name="Rectangle 5"/>
          <p:cNvSpPr/>
          <p:nvPr/>
        </p:nvSpPr>
        <p:spPr>
          <a:xfrm>
            <a:off x="1943100" y="4594623"/>
            <a:ext cx="3371851" cy="415498"/>
          </a:xfrm>
          <a:prstGeom prst="rect">
            <a:avLst/>
          </a:prstGeom>
        </p:spPr>
        <p:txBody>
          <a:bodyPr wrap="square">
            <a:spAutoFit/>
          </a:bodyPr>
          <a:lstStyle/>
          <a:p>
            <a:r>
              <a:rPr lang="en-US" sz="1050" dirty="0"/>
              <a:t>Nicolaus Copernicus (19 February 1473 – 24 May 1543)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1513  </a:t>
            </a:r>
            <a:r>
              <a:rPr lang="en-US" sz="2700" dirty="0"/>
              <a:t>Machiavelli’s </a:t>
            </a:r>
            <a:r>
              <a:rPr lang="en-US" sz="2700" i="1" dirty="0"/>
              <a:t>The Prince</a:t>
            </a:r>
          </a:p>
        </p:txBody>
      </p:sp>
      <p:pic>
        <p:nvPicPr>
          <p:cNvPr id="4" name="Content Placeholder 3" descr="200px-Santi_di_Tito_-_Niccolo_Machiavelli's_portrait_headcrop.jpg"/>
          <p:cNvPicPr>
            <a:picLocks noGrp="1" noChangeAspect="1"/>
          </p:cNvPicPr>
          <p:nvPr>
            <p:ph idx="1"/>
          </p:nvPr>
        </p:nvPicPr>
        <p:blipFill>
          <a:blip r:embed="rId2"/>
          <a:srcRect l="-1480" r="-1480"/>
          <a:stretch>
            <a:fillRect/>
          </a:stretch>
        </p:blipFill>
        <p:spPr>
          <a:xfrm>
            <a:off x="1771650" y="971550"/>
            <a:ext cx="2514600" cy="3223847"/>
          </a:xfrm>
        </p:spPr>
      </p:pic>
      <p:sp>
        <p:nvSpPr>
          <p:cNvPr id="5" name="TextBox 4"/>
          <p:cNvSpPr txBox="1"/>
          <p:nvPr/>
        </p:nvSpPr>
        <p:spPr>
          <a:xfrm>
            <a:off x="1771650" y="4229100"/>
            <a:ext cx="2514600" cy="900246"/>
          </a:xfrm>
          <a:prstGeom prst="rect">
            <a:avLst/>
          </a:prstGeom>
          <a:noFill/>
        </p:spPr>
        <p:txBody>
          <a:bodyPr wrap="square" rtlCol="0">
            <a:spAutoFit/>
          </a:bodyPr>
          <a:lstStyle/>
          <a:p>
            <a:r>
              <a:rPr lang="en-US" sz="1050" b="1" dirty="0"/>
              <a:t>Niccolò di Bernardo dei Machiavelli </a:t>
            </a:r>
          </a:p>
          <a:p>
            <a:r>
              <a:rPr lang="en-US" sz="1050" dirty="0"/>
              <a:t>(3 May 1469 – 21 June 1527) was an Italian philosopher /writer, and is considered one of the main founders of modern political science.</a:t>
            </a:r>
          </a:p>
        </p:txBody>
      </p:sp>
      <p:sp>
        <p:nvSpPr>
          <p:cNvPr id="7" name="TextBox 6"/>
          <p:cNvSpPr txBox="1"/>
          <p:nvPr/>
        </p:nvSpPr>
        <p:spPr>
          <a:xfrm flipH="1">
            <a:off x="4491988" y="1314450"/>
            <a:ext cx="3166112" cy="3046988"/>
          </a:xfrm>
          <a:prstGeom prst="rect">
            <a:avLst/>
          </a:prstGeom>
          <a:noFill/>
        </p:spPr>
        <p:txBody>
          <a:bodyPr wrap="square" rtlCol="0">
            <a:spAutoFit/>
          </a:bodyPr>
          <a:lstStyle/>
          <a:p>
            <a:r>
              <a:rPr lang="en-US" sz="1200" dirty="0"/>
              <a:t>The Prince (Italian: </a:t>
            </a:r>
            <a:r>
              <a:rPr lang="en-US" sz="1200" i="1" dirty="0"/>
              <a:t>Il Principe</a:t>
            </a:r>
            <a:r>
              <a:rPr lang="en-US" sz="1200" dirty="0"/>
              <a:t>) is a political treatise by the Italian public servant and political theorist Niccolò Machiavelli. Originally </a:t>
            </a:r>
            <a:r>
              <a:rPr lang="en-US" sz="1200" i="1" dirty="0"/>
              <a:t>called De Principatibus</a:t>
            </a:r>
            <a:r>
              <a:rPr lang="en-US" sz="1200" dirty="0"/>
              <a:t> (</a:t>
            </a:r>
            <a:r>
              <a:rPr lang="en-US" sz="1200" i="1" dirty="0"/>
              <a:t>About Principalities</a:t>
            </a:r>
            <a:r>
              <a:rPr lang="en-US" sz="1200" dirty="0"/>
              <a:t>), it was originally written in 1513, but not published until 1532, five years after Machiavelli's death. The Prince was one of the first works of modern philosophy, in which pragmatic ends, opposed to teleological concepts, are the purpose. The treatise is not representative of the work published during his lifetime, but it is the most remembered, and the work responsible for bringing "Machiavellian" into wide usage as a pejorative term.</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1513-14  </a:t>
            </a:r>
            <a:r>
              <a:rPr lang="en-US" sz="2667" dirty="0"/>
              <a:t>Dürer’s </a:t>
            </a:r>
            <a:r>
              <a:rPr lang="en-US" sz="2667" i="1" dirty="0"/>
              <a:t>Knight, Death and Devil</a:t>
            </a:r>
          </a:p>
        </p:txBody>
      </p:sp>
      <p:pic>
        <p:nvPicPr>
          <p:cNvPr id="4" name="Content Placeholder 3" descr="280px-Durer_self_portarit_28.jpg"/>
          <p:cNvPicPr>
            <a:picLocks noGrp="1" noChangeAspect="1"/>
          </p:cNvPicPr>
          <p:nvPr>
            <p:ph idx="1"/>
          </p:nvPr>
        </p:nvPicPr>
        <p:blipFill>
          <a:blip r:embed="rId2"/>
          <a:srcRect t="-4392" b="-4392"/>
          <a:stretch>
            <a:fillRect/>
          </a:stretch>
        </p:blipFill>
        <p:spPr>
          <a:xfrm>
            <a:off x="1943101" y="914400"/>
            <a:ext cx="2063894" cy="3143250"/>
          </a:xfrm>
        </p:spPr>
      </p:pic>
      <p:pic>
        <p:nvPicPr>
          <p:cNvPr id="5" name="Picture 4" descr="460px-Duerer_-_Ritter,_Tod_und_Teufel_(Der_Reuther).jpg"/>
          <p:cNvPicPr>
            <a:picLocks noChangeAspect="1"/>
          </p:cNvPicPr>
          <p:nvPr/>
        </p:nvPicPr>
        <p:blipFill>
          <a:blip r:embed="rId3"/>
          <a:stretch>
            <a:fillRect/>
          </a:stretch>
        </p:blipFill>
        <p:spPr>
          <a:xfrm>
            <a:off x="4914901" y="1063229"/>
            <a:ext cx="2872964" cy="3741100"/>
          </a:xfrm>
          <a:prstGeom prst="rect">
            <a:avLst/>
          </a:prstGeom>
        </p:spPr>
      </p:pic>
      <p:sp>
        <p:nvSpPr>
          <p:cNvPr id="6" name="TextBox 5"/>
          <p:cNvSpPr txBox="1"/>
          <p:nvPr/>
        </p:nvSpPr>
        <p:spPr>
          <a:xfrm>
            <a:off x="1485900" y="4057650"/>
            <a:ext cx="3299236" cy="1061829"/>
          </a:xfrm>
          <a:prstGeom prst="rect">
            <a:avLst/>
          </a:prstGeom>
          <a:noFill/>
        </p:spPr>
        <p:txBody>
          <a:bodyPr wrap="square" rtlCol="0">
            <a:spAutoFit/>
          </a:bodyPr>
          <a:lstStyle/>
          <a:p>
            <a:r>
              <a:rPr lang="en-US" sz="1050" dirty="0"/>
              <a:t>Albrecht Dürer (21 May 1471 – 6 April 1528) was a German painter, printmaker and theorist from Nuremberg. His prints established his reputation across Europe when he was still in his twenties, and he has been conventionally regarded as the greatest artist of the Northern Renaissance ever since.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1516  </a:t>
            </a:r>
            <a:r>
              <a:rPr lang="en-US" sz="2667" dirty="0"/>
              <a:t>Pietro Pomponazzi’s </a:t>
            </a:r>
            <a:br>
              <a:rPr lang="en-US" sz="2667" dirty="0"/>
            </a:br>
            <a:r>
              <a:rPr lang="en-US" sz="2667" i="1" dirty="0"/>
              <a:t>On the Immortality of the Soul</a:t>
            </a:r>
          </a:p>
        </p:txBody>
      </p:sp>
      <p:pic>
        <p:nvPicPr>
          <p:cNvPr id="4" name="Content Placeholder 3" descr="Pietro_Pomponazzi.jpg"/>
          <p:cNvPicPr>
            <a:picLocks noGrp="1" noChangeAspect="1"/>
          </p:cNvPicPr>
          <p:nvPr>
            <p:ph idx="1"/>
          </p:nvPr>
        </p:nvPicPr>
        <p:blipFill>
          <a:blip r:embed="rId2"/>
          <a:srcRect t="-7604" b="-7604"/>
          <a:stretch>
            <a:fillRect/>
          </a:stretch>
        </p:blipFill>
        <p:spPr>
          <a:xfrm>
            <a:off x="1828800" y="1200151"/>
            <a:ext cx="2514600" cy="3394472"/>
          </a:xfrm>
        </p:spPr>
      </p:pic>
      <p:sp>
        <p:nvSpPr>
          <p:cNvPr id="5" name="TextBox 4"/>
          <p:cNvSpPr txBox="1"/>
          <p:nvPr/>
        </p:nvSpPr>
        <p:spPr>
          <a:xfrm>
            <a:off x="4686301" y="1543050"/>
            <a:ext cx="2971799" cy="2677656"/>
          </a:xfrm>
          <a:prstGeom prst="rect">
            <a:avLst/>
          </a:prstGeom>
          <a:noFill/>
        </p:spPr>
        <p:txBody>
          <a:bodyPr wrap="square" rtlCol="0">
            <a:spAutoFit/>
          </a:bodyPr>
          <a:lstStyle/>
          <a:p>
            <a:r>
              <a:rPr lang="en-US" sz="1050" dirty="0"/>
              <a:t>Pietro Pomponazzi (16 September 1462 – 18 May 1525) was an Italian philosopher. In </a:t>
            </a:r>
            <a:r>
              <a:rPr lang="en-US" sz="1050" i="1" dirty="0"/>
              <a:t>On the Immortality of the Sou</a:t>
            </a:r>
            <a:r>
              <a:rPr lang="en-US" sz="1050" dirty="0"/>
              <a:t>l Pomponazzi argued specifically that Aquinas and Aristotle clash over the question of the immortality of the soul. While Pomponazzi himself does not follow Aristotle in this respect, he argues that Aristotle very clearly argues for the absolute mortality of the soul, with only limited features of immortality. He was not the first to make this claim, and appears to have been influenced by the Greek commentator on Aristotle, Alexander of Aphrodisias. He further claims that the immortality of the soul cannot be determined through reason, and thus must be left to the powers of God</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1516  </a:t>
            </a:r>
            <a:r>
              <a:rPr lang="en-US" sz="2400" dirty="0"/>
              <a:t>Thomas More’s </a:t>
            </a:r>
            <a:r>
              <a:rPr lang="en-US" sz="2400" i="1" dirty="0"/>
              <a:t>Utopia</a:t>
            </a:r>
          </a:p>
        </p:txBody>
      </p:sp>
      <p:pic>
        <p:nvPicPr>
          <p:cNvPr id="4" name="Content Placeholder 3" descr="thomas more.jpg"/>
          <p:cNvPicPr>
            <a:picLocks noGrp="1" noChangeAspect="1"/>
          </p:cNvPicPr>
          <p:nvPr>
            <p:ph idx="1"/>
          </p:nvPr>
        </p:nvPicPr>
        <p:blipFill>
          <a:blip r:embed="rId2"/>
          <a:srcRect t="-4813" b="-4813"/>
          <a:stretch>
            <a:fillRect/>
          </a:stretch>
        </p:blipFill>
        <p:spPr>
          <a:xfrm>
            <a:off x="1314450" y="1063229"/>
            <a:ext cx="2689317" cy="3714750"/>
          </a:xfrm>
        </p:spPr>
      </p:pic>
      <p:sp>
        <p:nvSpPr>
          <p:cNvPr id="5" name="TextBox 4"/>
          <p:cNvSpPr txBox="1"/>
          <p:nvPr/>
        </p:nvSpPr>
        <p:spPr>
          <a:xfrm>
            <a:off x="4171950" y="1314450"/>
            <a:ext cx="3486150" cy="3323987"/>
          </a:xfrm>
          <a:prstGeom prst="rect">
            <a:avLst/>
          </a:prstGeom>
          <a:noFill/>
        </p:spPr>
        <p:txBody>
          <a:bodyPr wrap="square" rtlCol="0">
            <a:spAutoFit/>
          </a:bodyPr>
          <a:lstStyle/>
          <a:p>
            <a:r>
              <a:rPr lang="en-US" sz="1050" b="1" dirty="0"/>
              <a:t>Sir Thomas More </a:t>
            </a:r>
            <a:r>
              <a:rPr lang="en-US" sz="1050" dirty="0"/>
              <a:t>(7 February 1478 – 6 July 1535), also known as Saint Thomas More, was an English lawyer, scholar, author and statesman. He is also recognised as being a saint within the Catholic Church. During his life he gained a reputation as a leading Renaissance humanist, an opponent of the Reformation of Martin Luther and wrote long treatises opposing William Tyndale and others who wished to see the Bible translated into the English language.  For three years toward the end of his life he was Lord Chancellor.</a:t>
            </a:r>
          </a:p>
          <a:p>
            <a:endParaRPr lang="en-US" sz="1050" dirty="0"/>
          </a:p>
          <a:p>
            <a:r>
              <a:rPr lang="en-US" sz="1050" dirty="0"/>
              <a:t>More coined the word "utopia" - a name he gave to the ideal, imaginary island nation whose political system he described in Utopia, published in 1516. An important counsellor to Henry VIII of England, he was imprisoned and executed by beheading in 1535 after he had fallen out of favour with the king over his refusal to sign the Act of Supremacy 1534, which declared the king to be the Supreme Head of the Church of England, effecting a final split with the Catholic Church in Rome.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1517  </a:t>
            </a:r>
            <a:r>
              <a:rPr lang="en-US" sz="2333" dirty="0"/>
              <a:t>Luther posts 95 theses, beginning of the </a:t>
            </a:r>
            <a:r>
              <a:rPr lang="en-US" sz="2667" dirty="0"/>
              <a:t>Reformation</a:t>
            </a:r>
          </a:p>
        </p:txBody>
      </p:sp>
      <p:pic>
        <p:nvPicPr>
          <p:cNvPr id="4" name="Content Placeholder 3" descr="140px-Tesentür_WB.jpg"/>
          <p:cNvPicPr>
            <a:picLocks noGrp="1" noChangeAspect="1"/>
          </p:cNvPicPr>
          <p:nvPr>
            <p:ph idx="1"/>
          </p:nvPr>
        </p:nvPicPr>
        <p:blipFill>
          <a:blip r:embed="rId2"/>
          <a:srcRect l="-1708" r="-1708"/>
          <a:stretch>
            <a:fillRect/>
          </a:stretch>
        </p:blipFill>
        <p:spPr>
          <a:xfrm>
            <a:off x="5600700" y="1200150"/>
            <a:ext cx="2057400" cy="2628900"/>
          </a:xfrm>
        </p:spPr>
      </p:pic>
      <p:sp>
        <p:nvSpPr>
          <p:cNvPr id="5" name="Rectangle 4"/>
          <p:cNvSpPr/>
          <p:nvPr/>
        </p:nvSpPr>
        <p:spPr>
          <a:xfrm>
            <a:off x="5600700" y="3829050"/>
            <a:ext cx="2057400" cy="1061829"/>
          </a:xfrm>
          <a:prstGeom prst="rect">
            <a:avLst/>
          </a:prstGeom>
        </p:spPr>
        <p:txBody>
          <a:bodyPr wrap="square">
            <a:spAutoFit/>
          </a:bodyPr>
          <a:lstStyle/>
          <a:p>
            <a:r>
              <a:rPr lang="en-US" sz="1050" dirty="0"/>
              <a:t>Door of the Schlosskirche (castle church) in Wittenberg to which Luther nailed his 95 Theses on the 31st of October 1517, sparking the Reformation.</a:t>
            </a:r>
          </a:p>
        </p:txBody>
      </p:sp>
      <p:pic>
        <p:nvPicPr>
          <p:cNvPr id="6" name="Picture 5" descr="225px-Luther46c.jpg"/>
          <p:cNvPicPr>
            <a:picLocks noChangeAspect="1"/>
          </p:cNvPicPr>
          <p:nvPr/>
        </p:nvPicPr>
        <p:blipFill>
          <a:blip r:embed="rId3"/>
          <a:stretch>
            <a:fillRect/>
          </a:stretch>
        </p:blipFill>
        <p:spPr>
          <a:xfrm>
            <a:off x="1771651" y="1063229"/>
            <a:ext cx="3086100" cy="3319272"/>
          </a:xfrm>
          <a:prstGeom prst="rect">
            <a:avLst/>
          </a:prstGeom>
        </p:spPr>
      </p:pic>
      <p:sp>
        <p:nvSpPr>
          <p:cNvPr id="7" name="TextBox 6"/>
          <p:cNvSpPr txBox="1"/>
          <p:nvPr/>
        </p:nvSpPr>
        <p:spPr>
          <a:xfrm>
            <a:off x="1771651" y="4514850"/>
            <a:ext cx="3486149" cy="253916"/>
          </a:xfrm>
          <a:prstGeom prst="rect">
            <a:avLst/>
          </a:prstGeom>
          <a:noFill/>
        </p:spPr>
        <p:txBody>
          <a:bodyPr wrap="square" rtlCol="0">
            <a:spAutoFit/>
          </a:bodyPr>
          <a:lstStyle/>
          <a:p>
            <a:r>
              <a:rPr lang="en-US" sz="1050" dirty="0"/>
              <a:t>Martin Luther (10 November 1483 – 18 February 1546)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tall building with a clock tower&#10;&#10;Description automatically generated">
            <a:extLst>
              <a:ext uri="{FF2B5EF4-FFF2-40B4-BE49-F238E27FC236}">
                <a16:creationId xmlns:a16="http://schemas.microsoft.com/office/drawing/2014/main" id="{4DEE78C5-6F7A-D2D6-55B4-D23B9259DDF7}"/>
              </a:ext>
            </a:extLst>
          </p:cNvPr>
          <p:cNvPicPr>
            <a:picLocks noChangeAspect="1"/>
          </p:cNvPicPr>
          <p:nvPr/>
        </p:nvPicPr>
        <p:blipFill>
          <a:blip r:embed="rId2"/>
          <a:stretch>
            <a:fillRect/>
          </a:stretch>
        </p:blipFill>
        <p:spPr>
          <a:xfrm>
            <a:off x="504825" y="0"/>
            <a:ext cx="3857625" cy="5143500"/>
          </a:xfrm>
          <a:prstGeom prst="rect">
            <a:avLst/>
          </a:prstGeom>
        </p:spPr>
      </p:pic>
      <p:pic>
        <p:nvPicPr>
          <p:cNvPr id="5" name="Picture 4" descr="A statue of a person on a horse in a city&#10;&#10;Description automatically generated">
            <a:extLst>
              <a:ext uri="{FF2B5EF4-FFF2-40B4-BE49-F238E27FC236}">
                <a16:creationId xmlns:a16="http://schemas.microsoft.com/office/drawing/2014/main" id="{2E51F210-612E-4B69-EDD0-B944FFA5BFD0}"/>
              </a:ext>
            </a:extLst>
          </p:cNvPr>
          <p:cNvPicPr>
            <a:picLocks noChangeAspect="1"/>
          </p:cNvPicPr>
          <p:nvPr/>
        </p:nvPicPr>
        <p:blipFill>
          <a:blip r:embed="rId3"/>
          <a:stretch>
            <a:fillRect/>
          </a:stretch>
        </p:blipFill>
        <p:spPr>
          <a:xfrm>
            <a:off x="4876800" y="0"/>
            <a:ext cx="3857625" cy="5143500"/>
          </a:xfrm>
          <a:prstGeom prst="rect">
            <a:avLst/>
          </a:prstGeom>
        </p:spPr>
      </p:pic>
    </p:spTree>
    <p:extLst>
      <p:ext uri="{BB962C8B-B14F-4D97-AF65-F5344CB8AC3E}">
        <p14:creationId xmlns:p14="http://schemas.microsoft.com/office/powerpoint/2010/main" val="17099800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1534  </a:t>
            </a:r>
            <a:r>
              <a:rPr lang="en-US" sz="2667" dirty="0"/>
              <a:t>Henry VIII issues act of Supremacy</a:t>
            </a:r>
          </a:p>
        </p:txBody>
      </p:sp>
      <p:pic>
        <p:nvPicPr>
          <p:cNvPr id="4" name="Content Placeholder 3" descr="Henry VIII.jpg"/>
          <p:cNvPicPr>
            <a:picLocks noGrp="1" noChangeAspect="1"/>
          </p:cNvPicPr>
          <p:nvPr>
            <p:ph idx="1"/>
          </p:nvPr>
        </p:nvPicPr>
        <p:blipFill>
          <a:blip r:embed="rId2"/>
          <a:srcRect t="-3996" b="-3996"/>
          <a:stretch>
            <a:fillRect/>
          </a:stretch>
        </p:blipFill>
        <p:spPr>
          <a:xfrm>
            <a:off x="1714500" y="1063229"/>
            <a:ext cx="2571750" cy="3394472"/>
          </a:xfrm>
        </p:spPr>
      </p:pic>
      <p:pic>
        <p:nvPicPr>
          <p:cNvPr id="7" name="Picture 6" descr="more2sk.jpg"/>
          <p:cNvPicPr>
            <a:picLocks noChangeAspect="1"/>
          </p:cNvPicPr>
          <p:nvPr/>
        </p:nvPicPr>
        <p:blipFill>
          <a:blip r:embed="rId3"/>
          <a:stretch>
            <a:fillRect/>
          </a:stretch>
        </p:blipFill>
        <p:spPr>
          <a:xfrm>
            <a:off x="4800600" y="1314450"/>
            <a:ext cx="2269591" cy="3056382"/>
          </a:xfrm>
          <a:prstGeom prst="rect">
            <a:avLst/>
          </a:prstGeom>
        </p:spPr>
      </p:pic>
      <p:sp>
        <p:nvSpPr>
          <p:cNvPr id="8" name="TextBox 7"/>
          <p:cNvSpPr txBox="1"/>
          <p:nvPr/>
        </p:nvSpPr>
        <p:spPr>
          <a:xfrm>
            <a:off x="4800600" y="4343400"/>
            <a:ext cx="2473754" cy="300082"/>
          </a:xfrm>
          <a:prstGeom prst="rect">
            <a:avLst/>
          </a:prstGeom>
          <a:noFill/>
        </p:spPr>
        <p:txBody>
          <a:bodyPr wrap="none" rtlCol="0">
            <a:spAutoFit/>
          </a:bodyPr>
          <a:lstStyle/>
          <a:p>
            <a:r>
              <a:rPr lang="en-US" sz="1350" dirty="0"/>
              <a:t>1535  Thomas More beheaded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1536  </a:t>
            </a:r>
            <a:r>
              <a:rPr lang="en-US" sz="2667" dirty="0"/>
              <a:t>Calvin’s </a:t>
            </a:r>
            <a:r>
              <a:rPr lang="en-US" sz="2667" i="1" dirty="0"/>
              <a:t>Institutes of the Christian Religion</a:t>
            </a:r>
          </a:p>
        </p:txBody>
      </p:sp>
      <p:pic>
        <p:nvPicPr>
          <p:cNvPr id="4" name="Content Placeholder 3" descr="180px-Portrait_john_calvin.jpg"/>
          <p:cNvPicPr>
            <a:picLocks noGrp="1" noChangeAspect="1"/>
          </p:cNvPicPr>
          <p:nvPr>
            <p:ph idx="1"/>
          </p:nvPr>
        </p:nvPicPr>
        <p:blipFill>
          <a:blip r:embed="rId2"/>
          <a:srcRect l="-8945" r="-8945"/>
          <a:stretch>
            <a:fillRect/>
          </a:stretch>
        </p:blipFill>
        <p:spPr>
          <a:xfrm>
            <a:off x="1485900" y="1200151"/>
            <a:ext cx="2628900" cy="3394472"/>
          </a:xfrm>
        </p:spPr>
      </p:pic>
      <p:sp>
        <p:nvSpPr>
          <p:cNvPr id="5" name="TextBox 4"/>
          <p:cNvSpPr txBox="1"/>
          <p:nvPr/>
        </p:nvSpPr>
        <p:spPr>
          <a:xfrm>
            <a:off x="4343400" y="2057400"/>
            <a:ext cx="2971800" cy="2192908"/>
          </a:xfrm>
          <a:prstGeom prst="rect">
            <a:avLst/>
          </a:prstGeom>
          <a:noFill/>
        </p:spPr>
        <p:txBody>
          <a:bodyPr wrap="square" rtlCol="0">
            <a:spAutoFit/>
          </a:bodyPr>
          <a:lstStyle/>
          <a:p>
            <a:r>
              <a:rPr lang="en-US" sz="1050" b="1" dirty="0"/>
              <a:t>John Calvin </a:t>
            </a:r>
            <a:r>
              <a:rPr lang="en-US" sz="1050" dirty="0"/>
              <a:t>(10 July 1509 – 27 May 1564) was an influential French theologian and pastor during the Protestant Reformation. He was a principal figure in the development of the system of Christian theology later called Calvinism. Originally trained as a humanist lawyer, he broke from the Roman Catholic Church around 1530. After religious tensions provoked a violent uprising against Protestants in France, Calvin fled to Basel, Switzerland, where in 1536 he published the first edition of his seminal work Institutes of the Christian Religion.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1540  </a:t>
            </a:r>
            <a:r>
              <a:rPr lang="en-US" sz="2667" dirty="0"/>
              <a:t>Ignatius of Loyola founds Jesuit order</a:t>
            </a:r>
          </a:p>
        </p:txBody>
      </p:sp>
      <p:pic>
        <p:nvPicPr>
          <p:cNvPr id="4" name="Content Placeholder 3" descr="222px-Ignatius_Loyola.jpg"/>
          <p:cNvPicPr>
            <a:picLocks noGrp="1" noChangeAspect="1"/>
          </p:cNvPicPr>
          <p:nvPr>
            <p:ph idx="1"/>
          </p:nvPr>
        </p:nvPicPr>
        <p:blipFill>
          <a:blip r:embed="rId2"/>
          <a:srcRect t="-393" b="-393"/>
          <a:stretch>
            <a:fillRect/>
          </a:stretch>
        </p:blipFill>
        <p:spPr>
          <a:xfrm>
            <a:off x="1485900" y="1257301"/>
            <a:ext cx="2800350" cy="3394472"/>
          </a:xfrm>
        </p:spPr>
      </p:pic>
      <p:pic>
        <p:nvPicPr>
          <p:cNvPr id="5" name="Picture 4" descr="222px-Regimini_militantis_Ecclesiae.jpg"/>
          <p:cNvPicPr>
            <a:picLocks noChangeAspect="1"/>
          </p:cNvPicPr>
          <p:nvPr/>
        </p:nvPicPr>
        <p:blipFill>
          <a:blip r:embed="rId3"/>
          <a:stretch>
            <a:fillRect/>
          </a:stretch>
        </p:blipFill>
        <p:spPr>
          <a:xfrm>
            <a:off x="4457700" y="1257300"/>
            <a:ext cx="3200400" cy="2407508"/>
          </a:xfrm>
          <a:prstGeom prst="rect">
            <a:avLst/>
          </a:prstGeom>
        </p:spPr>
      </p:pic>
      <p:sp>
        <p:nvSpPr>
          <p:cNvPr id="6" name="TextBox 5"/>
          <p:cNvSpPr txBox="1"/>
          <p:nvPr/>
        </p:nvSpPr>
        <p:spPr>
          <a:xfrm>
            <a:off x="4457700" y="3886200"/>
            <a:ext cx="3200400" cy="1061829"/>
          </a:xfrm>
          <a:prstGeom prst="rect">
            <a:avLst/>
          </a:prstGeom>
          <a:noFill/>
        </p:spPr>
        <p:txBody>
          <a:bodyPr wrap="square" rtlCol="0">
            <a:spAutoFit/>
          </a:bodyPr>
          <a:lstStyle/>
          <a:p>
            <a:r>
              <a:rPr lang="en-US" sz="1050" dirty="0"/>
              <a:t>Fresco of Approving of bylaw of Society of Jesus depicting Ignatius of Loyola receiving papal bull Regimini militantis Ecclesiae from Pope Paul III. The fresco was created by Johann Christoph Handke in the Church of Our Lady Of the Snow in Olomouc after 1743.</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1541  </a:t>
            </a:r>
            <a:r>
              <a:rPr lang="en-US" sz="2667" dirty="0"/>
              <a:t>Michelangelo’s </a:t>
            </a:r>
            <a:r>
              <a:rPr lang="en-US" sz="2667" i="1" dirty="0"/>
              <a:t>Last Judgment</a:t>
            </a:r>
          </a:p>
        </p:txBody>
      </p:sp>
      <p:pic>
        <p:nvPicPr>
          <p:cNvPr id="4" name="Content Placeholder 3" descr="436px-Last_judgement.jpg"/>
          <p:cNvPicPr>
            <a:picLocks noGrp="1" noChangeAspect="1"/>
          </p:cNvPicPr>
          <p:nvPr>
            <p:ph idx="1"/>
          </p:nvPr>
        </p:nvPicPr>
        <p:blipFill>
          <a:blip r:embed="rId2"/>
          <a:srcRect l="-11398" r="-11398"/>
          <a:stretch>
            <a:fillRect/>
          </a:stretch>
        </p:blipFill>
        <p:spPr>
          <a:xfrm>
            <a:off x="1771650" y="935136"/>
            <a:ext cx="3143250" cy="3522566"/>
          </a:xfrm>
        </p:spPr>
      </p:pic>
      <p:sp>
        <p:nvSpPr>
          <p:cNvPr id="5" name="TextBox 4"/>
          <p:cNvSpPr txBox="1"/>
          <p:nvPr/>
        </p:nvSpPr>
        <p:spPr>
          <a:xfrm>
            <a:off x="2000250" y="4457701"/>
            <a:ext cx="2800350" cy="577081"/>
          </a:xfrm>
          <a:prstGeom prst="rect">
            <a:avLst/>
          </a:prstGeom>
          <a:noFill/>
        </p:spPr>
        <p:txBody>
          <a:bodyPr wrap="square" rtlCol="0">
            <a:spAutoFit/>
          </a:bodyPr>
          <a:lstStyle/>
          <a:p>
            <a:r>
              <a:rPr lang="en-US" sz="1050" dirty="0"/>
              <a:t>St Bartholomew displaying his flayed skin (a self-portrait by Michelangelo) in </a:t>
            </a:r>
            <a:r>
              <a:rPr lang="en-US" sz="1050" i="1" dirty="0"/>
              <a:t>The Last Judgment</a:t>
            </a:r>
          </a:p>
        </p:txBody>
      </p:sp>
      <p:pic>
        <p:nvPicPr>
          <p:cNvPr id="6" name="Picture 5" descr="300px-Lastjudgement.jpg"/>
          <p:cNvPicPr>
            <a:picLocks noChangeAspect="1"/>
          </p:cNvPicPr>
          <p:nvPr/>
        </p:nvPicPr>
        <p:blipFill>
          <a:blip r:embed="rId3"/>
          <a:stretch>
            <a:fillRect/>
          </a:stretch>
        </p:blipFill>
        <p:spPr>
          <a:xfrm>
            <a:off x="4800600" y="935136"/>
            <a:ext cx="2857500" cy="360045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1543  </a:t>
            </a:r>
            <a:r>
              <a:rPr lang="en-US" sz="2667" dirty="0"/>
              <a:t>Copernicus’ </a:t>
            </a:r>
            <a:r>
              <a:rPr lang="en-US" sz="2667" i="1" dirty="0"/>
              <a:t>The Revolutions of Heavenly Bodies</a:t>
            </a:r>
          </a:p>
        </p:txBody>
      </p:sp>
      <p:pic>
        <p:nvPicPr>
          <p:cNvPr id="4" name="Content Placeholder 3" descr="Nicolaus_Copernicus_-_Heliocentric_Solar_System.JPG"/>
          <p:cNvPicPr>
            <a:picLocks noGrp="1" noChangeAspect="1"/>
          </p:cNvPicPr>
          <p:nvPr>
            <p:ph idx="1"/>
          </p:nvPr>
        </p:nvPicPr>
        <p:blipFill>
          <a:blip r:embed="rId2"/>
          <a:srcRect t="-13055" b="-13055"/>
          <a:stretch>
            <a:fillRect/>
          </a:stretch>
        </p:blipFill>
        <p:spPr>
          <a:xfrm>
            <a:off x="2228850" y="557130"/>
            <a:ext cx="4857750" cy="4974658"/>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05978"/>
            <a:ext cx="6172200" cy="651272"/>
          </a:xfrm>
        </p:spPr>
        <p:txBody>
          <a:bodyPr/>
          <a:lstStyle/>
          <a:p>
            <a:r>
              <a:rPr lang="en-US" dirty="0"/>
              <a:t>Ptolemaic System</a:t>
            </a:r>
          </a:p>
        </p:txBody>
      </p:sp>
      <p:pic>
        <p:nvPicPr>
          <p:cNvPr id="4" name="Content Placeholder 3" descr="PtolemySystem.jpg"/>
          <p:cNvPicPr>
            <a:picLocks noGrp="1" noChangeAspect="1"/>
          </p:cNvPicPr>
          <p:nvPr>
            <p:ph idx="1"/>
          </p:nvPr>
        </p:nvPicPr>
        <p:blipFill>
          <a:blip r:embed="rId2"/>
          <a:srcRect t="-2808" b="-2808"/>
          <a:stretch>
            <a:fillRect/>
          </a:stretch>
        </p:blipFill>
        <p:spPr>
          <a:xfrm>
            <a:off x="2057400" y="742950"/>
            <a:ext cx="4972050" cy="4373899"/>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Epicycle in Ptolemaic system</a:t>
            </a:r>
          </a:p>
        </p:txBody>
      </p:sp>
      <p:pic>
        <p:nvPicPr>
          <p:cNvPr id="4" name="Content Placeholder 3" descr="epicycles.jpg"/>
          <p:cNvPicPr>
            <a:picLocks noGrp="1" noChangeAspect="1"/>
          </p:cNvPicPr>
          <p:nvPr>
            <p:ph idx="1"/>
          </p:nvPr>
        </p:nvPicPr>
        <p:blipFill>
          <a:blip r:embed="rId2"/>
          <a:srcRect t="-7655" b="-7655"/>
          <a:stretch>
            <a:fillRect/>
          </a:stretch>
        </p:blipFill>
        <p:spPr>
          <a:xfrm>
            <a:off x="3257550" y="1200151"/>
            <a:ext cx="2914650" cy="3394472"/>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1572  </a:t>
            </a:r>
            <a:r>
              <a:rPr lang="en-US" sz="2667" dirty="0"/>
              <a:t>Tycho Brahe observes supernova</a:t>
            </a:r>
          </a:p>
        </p:txBody>
      </p:sp>
      <p:pic>
        <p:nvPicPr>
          <p:cNvPr id="4" name="Content Placeholder 3" descr="250px-Tycho_Brahe.JPG"/>
          <p:cNvPicPr>
            <a:picLocks noGrp="1" noChangeAspect="1"/>
          </p:cNvPicPr>
          <p:nvPr>
            <p:ph idx="1"/>
          </p:nvPr>
        </p:nvPicPr>
        <p:blipFill>
          <a:blip r:embed="rId2"/>
          <a:srcRect l="-13712" r="-13712"/>
          <a:stretch>
            <a:fillRect/>
          </a:stretch>
        </p:blipFill>
        <p:spPr>
          <a:xfrm>
            <a:off x="1885950" y="1200151"/>
            <a:ext cx="2914650" cy="3394472"/>
          </a:xfrm>
        </p:spPr>
      </p:pic>
      <p:sp>
        <p:nvSpPr>
          <p:cNvPr id="5" name="TextBox 4"/>
          <p:cNvSpPr txBox="1"/>
          <p:nvPr/>
        </p:nvSpPr>
        <p:spPr>
          <a:xfrm>
            <a:off x="4800600" y="1543050"/>
            <a:ext cx="2857500" cy="900246"/>
          </a:xfrm>
          <a:prstGeom prst="rect">
            <a:avLst/>
          </a:prstGeom>
          <a:noFill/>
        </p:spPr>
        <p:txBody>
          <a:bodyPr wrap="square" rtlCol="0">
            <a:spAutoFit/>
          </a:bodyPr>
          <a:lstStyle/>
          <a:p>
            <a:r>
              <a:rPr lang="en-US" sz="1050" dirty="0"/>
              <a:t>Tycho Brahe, born Tyge Ottesen Brahe (de Knudstrup) (14 December 1546 – 24 October 1601), was a Danish nobleman known for his accurate and comprehensive astronomical and planetary observations.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1580  </a:t>
            </a:r>
            <a:r>
              <a:rPr lang="en-US" sz="2400" dirty="0"/>
              <a:t>Montaigne’s </a:t>
            </a:r>
            <a:r>
              <a:rPr lang="en-US" sz="2400" i="1" dirty="0"/>
              <a:t>Essays</a:t>
            </a:r>
          </a:p>
        </p:txBody>
      </p:sp>
      <p:pic>
        <p:nvPicPr>
          <p:cNvPr id="5" name="Content Placeholder 4" descr="200px-Michel-eyquem-de-montaigne_1.jpg"/>
          <p:cNvPicPr>
            <a:picLocks noGrp="1" noChangeAspect="1"/>
          </p:cNvPicPr>
          <p:nvPr>
            <p:ph idx="1"/>
          </p:nvPr>
        </p:nvPicPr>
        <p:blipFill>
          <a:blip r:embed="rId2"/>
          <a:srcRect l="-2979" r="-2979"/>
          <a:stretch>
            <a:fillRect/>
          </a:stretch>
        </p:blipFill>
        <p:spPr>
          <a:xfrm>
            <a:off x="5200650" y="1034568"/>
            <a:ext cx="2560182" cy="3708882"/>
          </a:xfrm>
        </p:spPr>
      </p:pic>
      <p:sp>
        <p:nvSpPr>
          <p:cNvPr id="4" name="TextBox 3"/>
          <p:cNvSpPr txBox="1"/>
          <p:nvPr/>
        </p:nvSpPr>
        <p:spPr>
          <a:xfrm>
            <a:off x="1714501" y="1428750"/>
            <a:ext cx="3257549" cy="2677656"/>
          </a:xfrm>
          <a:prstGeom prst="rect">
            <a:avLst/>
          </a:prstGeom>
          <a:noFill/>
        </p:spPr>
        <p:txBody>
          <a:bodyPr wrap="square" rtlCol="0">
            <a:spAutoFit/>
          </a:bodyPr>
          <a:lstStyle/>
          <a:p>
            <a:r>
              <a:rPr lang="en-US" sz="1050" b="1" dirty="0"/>
              <a:t>Michel Eyquem de Montaigne </a:t>
            </a:r>
          </a:p>
          <a:p>
            <a:r>
              <a:rPr lang="en-US" sz="1050" dirty="0"/>
              <a:t>(February 28, 1533–September 13, 1592) </a:t>
            </a:r>
          </a:p>
          <a:p>
            <a:r>
              <a:rPr lang="en-US" sz="1050" dirty="0"/>
              <a:t>was one of the most influential writers of the French Renaissance. Montaigne is known for popularizing the essay as a literary genre. He became famous for his effortless ability to merge serious intellectual speculation with casual anecdotes and autobiography — and his massive volume </a:t>
            </a:r>
            <a:r>
              <a:rPr lang="en-US" sz="1050" i="1" dirty="0"/>
              <a:t>Essais</a:t>
            </a:r>
            <a:r>
              <a:rPr lang="en-US" sz="1050" dirty="0"/>
              <a:t> (translated literally as "Attempts") contains, to this day, some of the most widely influential essays ever written. Montaigne had a direct influence on writers the world over, including Blaise Pascal, René Descartes, Ralph Waldo Emerson, Stefan Zweig, Friedrich Nietzsche, Jean-Jacques Rousseau, Isaac Asimov, Eric Hoffer, and perhaps William Shakespeare.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1584  </a:t>
            </a:r>
            <a:r>
              <a:rPr lang="en-US" sz="2667" dirty="0"/>
              <a:t>Bruno’s </a:t>
            </a:r>
            <a:r>
              <a:rPr lang="en-US" sz="2667" i="1" dirty="0"/>
              <a:t>On the Infinite Universe and Worlds</a:t>
            </a:r>
          </a:p>
        </p:txBody>
      </p:sp>
      <p:sp>
        <p:nvSpPr>
          <p:cNvPr id="3" name="Content Placeholder 2"/>
          <p:cNvSpPr>
            <a:spLocks noGrp="1"/>
          </p:cNvSpPr>
          <p:nvPr>
            <p:ph idx="1"/>
          </p:nvPr>
        </p:nvSpPr>
        <p:spPr>
          <a:xfrm>
            <a:off x="1485900" y="1543051"/>
            <a:ext cx="2800350" cy="3051572"/>
          </a:xfrm>
        </p:spPr>
        <p:txBody>
          <a:bodyPr>
            <a:noAutofit/>
          </a:bodyPr>
          <a:lstStyle/>
          <a:p>
            <a:pPr>
              <a:buNone/>
            </a:pPr>
            <a:r>
              <a:rPr lang="en-US" sz="1200" dirty="0"/>
              <a:t>	</a:t>
            </a:r>
            <a:r>
              <a:rPr lang="en-US" sz="1200" b="1" dirty="0"/>
              <a:t>Giordano Bruno</a:t>
            </a:r>
            <a:r>
              <a:rPr lang="en-US" sz="1200" dirty="0"/>
              <a:t>, born Filippo Bruno (1548 – February 17, 1600), was an Italian philosopher, mathematician and astronomer best known as a proponent of heliocentrism and the infinity of the universe. His cosmological theories went beyond the Copernican model in identifying the sun as just one of an infinite number of independently moving heavenly bodies: he is the first man to have conceptualized the universe as a continuum where the stars we see at night are of identical nature as the sun.</a:t>
            </a:r>
          </a:p>
        </p:txBody>
      </p:sp>
      <p:pic>
        <p:nvPicPr>
          <p:cNvPr id="4" name="Picture 3" descr="giordano bruno.jpg"/>
          <p:cNvPicPr>
            <a:picLocks noChangeAspect="1"/>
          </p:cNvPicPr>
          <p:nvPr/>
        </p:nvPicPr>
        <p:blipFill>
          <a:blip r:embed="rId2"/>
          <a:stretch>
            <a:fillRect/>
          </a:stretch>
        </p:blipFill>
        <p:spPr>
          <a:xfrm>
            <a:off x="4629150" y="1063229"/>
            <a:ext cx="2753321" cy="3810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Diversity of the Renaissance</a:t>
            </a:r>
          </a:p>
        </p:txBody>
      </p:sp>
      <p:sp>
        <p:nvSpPr>
          <p:cNvPr id="3" name="Content Placeholder 2"/>
          <p:cNvSpPr>
            <a:spLocks noGrp="1"/>
          </p:cNvSpPr>
          <p:nvPr>
            <p:ph idx="1"/>
          </p:nvPr>
        </p:nvSpPr>
        <p:spPr/>
        <p:txBody>
          <a:bodyPr>
            <a:normAutofit/>
          </a:bodyPr>
          <a:lstStyle/>
          <a:p>
            <a:r>
              <a:rPr lang="en-US" sz="2100" dirty="0"/>
              <a:t>Art – Leonardo, Michelangelo, Raphael</a:t>
            </a:r>
          </a:p>
          <a:p>
            <a:pPr>
              <a:buNone/>
            </a:pPr>
            <a:endParaRPr lang="en-US" sz="2100" dirty="0"/>
          </a:p>
          <a:p>
            <a:r>
              <a:rPr lang="en-US" sz="2100" dirty="0"/>
              <a:t>Age of Discovery – Columbus discovered the ‘new world’</a:t>
            </a:r>
          </a:p>
          <a:p>
            <a:pPr>
              <a:buNone/>
            </a:pPr>
            <a:endParaRPr lang="en-US" sz="2100" dirty="0"/>
          </a:p>
          <a:p>
            <a:r>
              <a:rPr lang="en-US" sz="2100" dirty="0"/>
              <a:t>Religion – Martin Luther begins Reformation</a:t>
            </a:r>
          </a:p>
          <a:p>
            <a:pPr>
              <a:buNone/>
            </a:pPr>
            <a:endParaRPr lang="en-US" sz="2100" dirty="0"/>
          </a:p>
          <a:p>
            <a:r>
              <a:rPr lang="en-US" sz="2100" dirty="0"/>
              <a:t>Science – Copernicus hypothesized a heliocentric universe, beginning the Scientific Revolution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1597  </a:t>
            </a:r>
            <a:r>
              <a:rPr lang="en-US" sz="2400" dirty="0"/>
              <a:t>Bacon’s </a:t>
            </a:r>
            <a:r>
              <a:rPr lang="en-US" sz="2400" i="1" dirty="0"/>
              <a:t>Essays</a:t>
            </a:r>
          </a:p>
        </p:txBody>
      </p:sp>
      <p:pic>
        <p:nvPicPr>
          <p:cNvPr id="4" name="Content Placeholder 3" descr="180px-Francis_Bacon_2.jpg"/>
          <p:cNvPicPr>
            <a:picLocks noGrp="1" noChangeAspect="1"/>
          </p:cNvPicPr>
          <p:nvPr>
            <p:ph idx="1"/>
          </p:nvPr>
        </p:nvPicPr>
        <p:blipFill>
          <a:blip r:embed="rId2"/>
          <a:srcRect l="-21010" r="-21010"/>
          <a:stretch>
            <a:fillRect/>
          </a:stretch>
        </p:blipFill>
        <p:spPr>
          <a:xfrm>
            <a:off x="1239117" y="914401"/>
            <a:ext cx="2989984" cy="3462086"/>
          </a:xfrm>
        </p:spPr>
      </p:pic>
      <p:sp>
        <p:nvSpPr>
          <p:cNvPr id="5" name="TextBox 4"/>
          <p:cNvSpPr txBox="1"/>
          <p:nvPr/>
        </p:nvSpPr>
        <p:spPr>
          <a:xfrm>
            <a:off x="4229100" y="1257300"/>
            <a:ext cx="3429000" cy="2169825"/>
          </a:xfrm>
          <a:prstGeom prst="rect">
            <a:avLst/>
          </a:prstGeom>
          <a:noFill/>
        </p:spPr>
        <p:txBody>
          <a:bodyPr wrap="square" rtlCol="0">
            <a:spAutoFit/>
          </a:bodyPr>
          <a:lstStyle/>
          <a:p>
            <a:r>
              <a:rPr lang="en-US" sz="1350" dirty="0"/>
              <a:t>The </a:t>
            </a:r>
            <a:r>
              <a:rPr lang="en-US" sz="1350" i="1" dirty="0"/>
              <a:t>Essays </a:t>
            </a:r>
            <a:r>
              <a:rPr lang="en-US" sz="1350" dirty="0"/>
              <a:t>was the first published book by the philosopher, statesman and jurist Francis Bacon. The </a:t>
            </a:r>
            <a:r>
              <a:rPr lang="en-US" sz="1350" i="1" dirty="0"/>
              <a:t>Essays </a:t>
            </a:r>
            <a:r>
              <a:rPr lang="en-US" sz="1350" dirty="0"/>
              <a:t>are written in a wide range of styles, from the plain and unadorned to the epigrammatic. They cover topics drawn from both public and private life, and in each case the essays cover their topics systematically from a number of different angles, weighing one argument against another.</a:t>
            </a:r>
          </a:p>
        </p:txBody>
      </p:sp>
      <p:sp>
        <p:nvSpPr>
          <p:cNvPr id="6" name="TextBox 5"/>
          <p:cNvSpPr txBox="1"/>
          <p:nvPr/>
        </p:nvSpPr>
        <p:spPr>
          <a:xfrm>
            <a:off x="1714501" y="4376487"/>
            <a:ext cx="6286499" cy="830997"/>
          </a:xfrm>
          <a:prstGeom prst="rect">
            <a:avLst/>
          </a:prstGeom>
          <a:noFill/>
        </p:spPr>
        <p:txBody>
          <a:bodyPr wrap="square" rtlCol="0">
            <a:spAutoFit/>
          </a:bodyPr>
          <a:lstStyle/>
          <a:p>
            <a:r>
              <a:rPr lang="en-US" sz="1350" b="1" dirty="0"/>
              <a:t>Francis Bacon</a:t>
            </a:r>
            <a:r>
              <a:rPr lang="en-US" sz="1350" dirty="0"/>
              <a:t>, </a:t>
            </a:r>
            <a:r>
              <a:rPr lang="en-US" sz="1050" dirty="0"/>
              <a:t>1st Viscount St Alban, KC (22 January 1561 – 9 April 1626), son of Nicholas Bacon by his second wife Anne (Cooke) Bacon, was an English philosopher, statesman, scientist, lawyer, jurist, and author. He served both as Attorney General and Lord Chancellor of England. </a:t>
            </a:r>
          </a:p>
          <a:p>
            <a:endParaRPr lang="en-US" sz="135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1600  </a:t>
            </a:r>
            <a:r>
              <a:rPr lang="en-US" sz="2400" dirty="0"/>
              <a:t>Shakespeare’s </a:t>
            </a:r>
            <a:r>
              <a:rPr lang="en-US" sz="2400" i="1" dirty="0"/>
              <a:t>Hamlet</a:t>
            </a:r>
          </a:p>
        </p:txBody>
      </p:sp>
      <p:pic>
        <p:nvPicPr>
          <p:cNvPr id="4" name="Content Placeholder 3" descr="200px-Shakespeare.jpg"/>
          <p:cNvPicPr>
            <a:picLocks noGrp="1" noChangeAspect="1"/>
          </p:cNvPicPr>
          <p:nvPr>
            <p:ph idx="1"/>
          </p:nvPr>
        </p:nvPicPr>
        <p:blipFill>
          <a:blip r:embed="rId2"/>
          <a:srcRect t="-8004" b="-8004"/>
          <a:stretch>
            <a:fillRect/>
          </a:stretch>
        </p:blipFill>
        <p:spPr>
          <a:xfrm>
            <a:off x="1657350" y="800100"/>
            <a:ext cx="2686050" cy="3988505"/>
          </a:xfrm>
        </p:spPr>
      </p:pic>
      <p:sp>
        <p:nvSpPr>
          <p:cNvPr id="5" name="TextBox 4"/>
          <p:cNvSpPr txBox="1"/>
          <p:nvPr/>
        </p:nvSpPr>
        <p:spPr>
          <a:xfrm>
            <a:off x="1657350" y="4534020"/>
            <a:ext cx="2686050" cy="392415"/>
          </a:xfrm>
          <a:prstGeom prst="rect">
            <a:avLst/>
          </a:prstGeom>
          <a:noFill/>
        </p:spPr>
        <p:txBody>
          <a:bodyPr wrap="square" rtlCol="0">
            <a:spAutoFit/>
          </a:bodyPr>
          <a:lstStyle/>
          <a:p>
            <a:r>
              <a:rPr lang="en-US" sz="1050" b="1" dirty="0"/>
              <a:t>William Shakespeare </a:t>
            </a:r>
          </a:p>
          <a:p>
            <a:r>
              <a:rPr lang="en-US" sz="900" dirty="0"/>
              <a:t>(baptised 26 April 1564; died 23 April 1616)</a:t>
            </a:r>
          </a:p>
        </p:txBody>
      </p:sp>
      <p:pic>
        <p:nvPicPr>
          <p:cNvPr id="6" name="Picture 5" descr="300px-To_be_or_not_to_be_(Q1).jpg"/>
          <p:cNvPicPr>
            <a:picLocks noChangeAspect="1"/>
          </p:cNvPicPr>
          <p:nvPr/>
        </p:nvPicPr>
        <p:blipFill>
          <a:blip r:embed="rId3"/>
          <a:stretch>
            <a:fillRect/>
          </a:stretch>
        </p:blipFill>
        <p:spPr>
          <a:xfrm>
            <a:off x="4670535" y="3025487"/>
            <a:ext cx="2873265" cy="1900947"/>
          </a:xfrm>
          <a:prstGeom prst="rect">
            <a:avLst/>
          </a:prstGeom>
        </p:spPr>
      </p:pic>
      <p:pic>
        <p:nvPicPr>
          <p:cNvPr id="7" name="Picture 6" descr="180px-Hamlet_quarto_3rd.jpg"/>
          <p:cNvPicPr>
            <a:picLocks noChangeAspect="1"/>
          </p:cNvPicPr>
          <p:nvPr/>
        </p:nvPicPr>
        <p:blipFill>
          <a:blip r:embed="rId4"/>
          <a:stretch>
            <a:fillRect/>
          </a:stretch>
        </p:blipFill>
        <p:spPr>
          <a:xfrm>
            <a:off x="5402930" y="996661"/>
            <a:ext cx="1106961" cy="1746539"/>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1600  </a:t>
            </a:r>
            <a:r>
              <a:rPr lang="en-US" sz="2667" dirty="0"/>
              <a:t>Giordano Bruno burned at the stake</a:t>
            </a:r>
          </a:p>
        </p:txBody>
      </p:sp>
      <p:pic>
        <p:nvPicPr>
          <p:cNvPr id="9" name="Picture 8" descr="A statue of a person in a robe&#10;&#10;Description automatically generated">
            <a:extLst>
              <a:ext uri="{FF2B5EF4-FFF2-40B4-BE49-F238E27FC236}">
                <a16:creationId xmlns:a16="http://schemas.microsoft.com/office/drawing/2014/main" id="{58945C6D-2717-03A1-CBA0-6ECBF722C9F4}"/>
              </a:ext>
            </a:extLst>
          </p:cNvPr>
          <p:cNvPicPr>
            <a:picLocks noChangeAspect="1"/>
          </p:cNvPicPr>
          <p:nvPr/>
        </p:nvPicPr>
        <p:blipFill>
          <a:blip r:embed="rId2"/>
          <a:stretch>
            <a:fillRect/>
          </a:stretch>
        </p:blipFill>
        <p:spPr>
          <a:xfrm>
            <a:off x="1657350" y="914400"/>
            <a:ext cx="5829300" cy="3906611"/>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1600  </a:t>
            </a:r>
            <a:r>
              <a:rPr lang="en-US" sz="2667" dirty="0"/>
              <a:t>Giordano Bruno burned at the stake</a:t>
            </a:r>
          </a:p>
        </p:txBody>
      </p:sp>
      <p:pic>
        <p:nvPicPr>
          <p:cNvPr id="7" name="Picture 6" descr="A sculpture of a group of people&#10;&#10;Description automatically generated">
            <a:extLst>
              <a:ext uri="{FF2B5EF4-FFF2-40B4-BE49-F238E27FC236}">
                <a16:creationId xmlns:a16="http://schemas.microsoft.com/office/drawing/2014/main" id="{8A2CE17C-D7DB-F319-B21F-059817056544}"/>
              </a:ext>
            </a:extLst>
          </p:cNvPr>
          <p:cNvPicPr>
            <a:picLocks noChangeAspect="1"/>
          </p:cNvPicPr>
          <p:nvPr/>
        </p:nvPicPr>
        <p:blipFill>
          <a:blip r:embed="rId2"/>
          <a:stretch>
            <a:fillRect/>
          </a:stretch>
        </p:blipFill>
        <p:spPr>
          <a:xfrm>
            <a:off x="1828800" y="1091139"/>
            <a:ext cx="5829300" cy="3279314"/>
          </a:xfrm>
          <a:prstGeom prst="rect">
            <a:avLst/>
          </a:prstGeom>
        </p:spPr>
      </p:pic>
    </p:spTree>
    <p:extLst>
      <p:ext uri="{BB962C8B-B14F-4D97-AF65-F5344CB8AC3E}">
        <p14:creationId xmlns:p14="http://schemas.microsoft.com/office/powerpoint/2010/main" val="20289530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1607  </a:t>
            </a:r>
            <a:r>
              <a:rPr lang="en-US" sz="2400" dirty="0"/>
              <a:t>Cervantes’ </a:t>
            </a:r>
            <a:r>
              <a:rPr lang="en-US" sz="2400" i="1" dirty="0"/>
              <a:t>Don Quixote</a:t>
            </a:r>
          </a:p>
        </p:txBody>
      </p:sp>
      <p:pic>
        <p:nvPicPr>
          <p:cNvPr id="4" name="Content Placeholder 3" descr="200px-Cervates_jauregui.jpg"/>
          <p:cNvPicPr>
            <a:picLocks noGrp="1" noChangeAspect="1"/>
          </p:cNvPicPr>
          <p:nvPr>
            <p:ph idx="1"/>
          </p:nvPr>
        </p:nvPicPr>
        <p:blipFill>
          <a:blip r:embed="rId2"/>
          <a:srcRect t="-11714" b="-11714"/>
          <a:stretch>
            <a:fillRect/>
          </a:stretch>
        </p:blipFill>
        <p:spPr>
          <a:xfrm>
            <a:off x="5003320" y="685800"/>
            <a:ext cx="2540480" cy="3543300"/>
          </a:xfrm>
        </p:spPr>
      </p:pic>
      <p:sp>
        <p:nvSpPr>
          <p:cNvPr id="5" name="TextBox 4"/>
          <p:cNvSpPr txBox="1"/>
          <p:nvPr/>
        </p:nvSpPr>
        <p:spPr>
          <a:xfrm>
            <a:off x="4514850" y="3886200"/>
            <a:ext cx="3486150" cy="1431161"/>
          </a:xfrm>
          <a:prstGeom prst="rect">
            <a:avLst/>
          </a:prstGeom>
          <a:noFill/>
        </p:spPr>
        <p:txBody>
          <a:bodyPr wrap="square" rtlCol="0">
            <a:spAutoFit/>
          </a:bodyPr>
          <a:lstStyle/>
          <a:p>
            <a:r>
              <a:rPr lang="en-US" sz="1350" b="1" dirty="0"/>
              <a:t>Miguel de Cervantes Saavedra </a:t>
            </a:r>
          </a:p>
          <a:p>
            <a:r>
              <a:rPr lang="en-US" sz="1050" dirty="0"/>
              <a:t>(September 29, 1547 – April 23, 1616)  was a Spanish novelist, poet, and playwright. His magnum opus, </a:t>
            </a:r>
            <a:r>
              <a:rPr lang="en-US" sz="1050" i="1" dirty="0"/>
              <a:t>Don Quixote</a:t>
            </a:r>
            <a:r>
              <a:rPr lang="en-US" sz="1050" dirty="0"/>
              <a:t>, often considered the first modern novel, is a classic of Western literature and is regularly regarded among the best novels ever written. His work is considered among the most important in all of literature.</a:t>
            </a:r>
          </a:p>
        </p:txBody>
      </p:sp>
      <p:pic>
        <p:nvPicPr>
          <p:cNvPr id="6" name="Picture 5" descr="220px-Don_Quijote_and_Sancho_Panza.jpg"/>
          <p:cNvPicPr>
            <a:picLocks noChangeAspect="1"/>
          </p:cNvPicPr>
          <p:nvPr/>
        </p:nvPicPr>
        <p:blipFill>
          <a:blip r:embed="rId3"/>
          <a:stretch>
            <a:fillRect/>
          </a:stretch>
        </p:blipFill>
        <p:spPr>
          <a:xfrm>
            <a:off x="1657350" y="1063229"/>
            <a:ext cx="2514600" cy="346329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1609  </a:t>
            </a:r>
            <a:r>
              <a:rPr lang="en-US" sz="2400" dirty="0"/>
              <a:t>Kepler’s </a:t>
            </a:r>
            <a:r>
              <a:rPr lang="en-US" sz="2400" i="1" dirty="0"/>
              <a:t>New Astronomy</a:t>
            </a:r>
          </a:p>
        </p:txBody>
      </p:sp>
      <p:pic>
        <p:nvPicPr>
          <p:cNvPr id="4" name="Content Placeholder 3" descr="225px-Johannes_Kepler_1610.jpg"/>
          <p:cNvPicPr>
            <a:picLocks noGrp="1" noChangeAspect="1"/>
          </p:cNvPicPr>
          <p:nvPr>
            <p:ph idx="1"/>
          </p:nvPr>
        </p:nvPicPr>
        <p:blipFill>
          <a:blip r:embed="rId2"/>
          <a:srcRect l="-4141" r="-4141"/>
          <a:stretch>
            <a:fillRect/>
          </a:stretch>
        </p:blipFill>
        <p:spPr>
          <a:xfrm>
            <a:off x="1485900" y="914400"/>
            <a:ext cx="2628900" cy="3334215"/>
          </a:xfrm>
        </p:spPr>
      </p:pic>
      <p:sp>
        <p:nvSpPr>
          <p:cNvPr id="5" name="TextBox 4"/>
          <p:cNvSpPr txBox="1"/>
          <p:nvPr/>
        </p:nvSpPr>
        <p:spPr>
          <a:xfrm>
            <a:off x="1600200" y="4248615"/>
            <a:ext cx="2686050" cy="946413"/>
          </a:xfrm>
          <a:prstGeom prst="rect">
            <a:avLst/>
          </a:prstGeom>
          <a:noFill/>
        </p:spPr>
        <p:txBody>
          <a:bodyPr wrap="square" rtlCol="0">
            <a:spAutoFit/>
          </a:bodyPr>
          <a:lstStyle/>
          <a:p>
            <a:r>
              <a:rPr lang="en-US" sz="1050" b="1" dirty="0"/>
              <a:t>Johannes Kepler</a:t>
            </a:r>
          </a:p>
          <a:p>
            <a:r>
              <a:rPr lang="en-US" sz="1050" dirty="0"/>
              <a:t>(December 27, 1571 – November 15, 1630) was a German mathematician, astronomer and astrologer, and key figure in the 17th century scientific revolution</a:t>
            </a:r>
            <a:r>
              <a:rPr lang="en-US" sz="1350" dirty="0"/>
              <a:t>. </a:t>
            </a:r>
          </a:p>
        </p:txBody>
      </p:sp>
      <p:pic>
        <p:nvPicPr>
          <p:cNvPr id="6" name="Picture 5" descr="175px-Astronomia_Nova.jpg"/>
          <p:cNvPicPr>
            <a:picLocks noChangeAspect="1"/>
          </p:cNvPicPr>
          <p:nvPr/>
        </p:nvPicPr>
        <p:blipFill>
          <a:blip r:embed="rId3"/>
          <a:stretch>
            <a:fillRect/>
          </a:stretch>
        </p:blipFill>
        <p:spPr>
          <a:xfrm>
            <a:off x="4286250" y="1238715"/>
            <a:ext cx="1666875" cy="3009900"/>
          </a:xfrm>
          <a:prstGeom prst="rect">
            <a:avLst/>
          </a:prstGeom>
        </p:spPr>
      </p:pic>
      <p:sp>
        <p:nvSpPr>
          <p:cNvPr id="7" name="TextBox 6"/>
          <p:cNvSpPr txBox="1"/>
          <p:nvPr/>
        </p:nvSpPr>
        <p:spPr>
          <a:xfrm>
            <a:off x="6172201" y="1063229"/>
            <a:ext cx="1657349" cy="3647152"/>
          </a:xfrm>
          <a:prstGeom prst="rect">
            <a:avLst/>
          </a:prstGeom>
          <a:noFill/>
        </p:spPr>
        <p:txBody>
          <a:bodyPr wrap="square" rtlCol="0">
            <a:spAutoFit/>
          </a:bodyPr>
          <a:lstStyle/>
          <a:p>
            <a:r>
              <a:rPr lang="en-US" sz="1050" dirty="0"/>
              <a:t>The </a:t>
            </a:r>
            <a:r>
              <a:rPr lang="en-US" sz="1050" i="1" dirty="0"/>
              <a:t>Astronomia nova </a:t>
            </a:r>
            <a:r>
              <a:rPr lang="en-US" sz="1050" dirty="0"/>
              <a:t>records the discovery of the first two of the three principles known today as Kepler's laws of planetary motion, which are:</a:t>
            </a:r>
          </a:p>
          <a:p>
            <a:endParaRPr lang="en-US" sz="1050" dirty="0"/>
          </a:p>
          <a:p>
            <a:r>
              <a:rPr lang="en-US" sz="1050" dirty="0"/>
              <a:t>   1. That the planets move in elliptical orbits with the sun at one focus; and</a:t>
            </a:r>
          </a:p>
          <a:p>
            <a:endParaRPr lang="en-US" sz="1050" dirty="0"/>
          </a:p>
          <a:p>
            <a:r>
              <a:rPr lang="en-US" sz="1050" dirty="0"/>
              <a:t>   2. That the speed of the planet changes at each moment such that the time between two positions is always proportional to the area swept out on the orbit between these positions.</a:t>
            </a:r>
          </a:p>
          <a:p>
            <a:endParaRPr lang="en-US" sz="1050" dirty="0"/>
          </a:p>
        </p:txBody>
      </p:sp>
      <p:sp>
        <p:nvSpPr>
          <p:cNvPr id="8" name="TextBox 7"/>
          <p:cNvSpPr txBox="1"/>
          <p:nvPr/>
        </p:nvSpPr>
        <p:spPr>
          <a:xfrm>
            <a:off x="4286250" y="4248615"/>
            <a:ext cx="1666875" cy="415498"/>
          </a:xfrm>
          <a:prstGeom prst="rect">
            <a:avLst/>
          </a:prstGeom>
          <a:noFill/>
        </p:spPr>
        <p:txBody>
          <a:bodyPr wrap="square" rtlCol="0">
            <a:spAutoFit/>
          </a:bodyPr>
          <a:lstStyle/>
          <a:p>
            <a:r>
              <a:rPr lang="en-US" sz="1050" dirty="0"/>
              <a:t>Title Page of Kepler's </a:t>
            </a:r>
            <a:r>
              <a:rPr lang="en-US" sz="1050" i="1" dirty="0"/>
              <a:t>Astronomia nova </a:t>
            </a:r>
            <a:r>
              <a:rPr lang="en-US" sz="1050" dirty="0"/>
              <a:t>(1609)</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1609  </a:t>
            </a:r>
            <a:r>
              <a:rPr lang="en-US" dirty="0" err="1"/>
              <a:t>Kepler’s</a:t>
            </a:r>
            <a:r>
              <a:rPr lang="en-US" dirty="0"/>
              <a:t> </a:t>
            </a:r>
            <a:r>
              <a:rPr lang="en-US" i="1" dirty="0"/>
              <a:t>New Astronomy</a:t>
            </a:r>
            <a:endParaRPr lang="en-US" dirty="0"/>
          </a:p>
        </p:txBody>
      </p:sp>
      <p:pic>
        <p:nvPicPr>
          <p:cNvPr id="4" name="Content Placeholder 3" descr="KeplerMars.jpg"/>
          <p:cNvPicPr>
            <a:picLocks noGrp="1" noChangeAspect="1"/>
          </p:cNvPicPr>
          <p:nvPr>
            <p:ph idx="1"/>
          </p:nvPr>
        </p:nvPicPr>
        <p:blipFill>
          <a:blip r:embed="rId2"/>
          <a:srcRect l="-1151" r="-1151"/>
          <a:stretch>
            <a:fillRect/>
          </a:stretch>
        </p:blipFill>
        <p:spPr>
          <a:xfrm>
            <a:off x="3143250" y="1200151"/>
            <a:ext cx="3086100" cy="3215816"/>
          </a:xfrm>
        </p:spPr>
      </p:pic>
      <p:sp>
        <p:nvSpPr>
          <p:cNvPr id="5" name="TextBox 4"/>
          <p:cNvSpPr txBox="1"/>
          <p:nvPr/>
        </p:nvSpPr>
        <p:spPr>
          <a:xfrm>
            <a:off x="2343150" y="4572000"/>
            <a:ext cx="5323893" cy="300082"/>
          </a:xfrm>
          <a:prstGeom prst="rect">
            <a:avLst/>
          </a:prstGeom>
          <a:noFill/>
        </p:spPr>
        <p:txBody>
          <a:bodyPr wrap="none" rtlCol="0">
            <a:spAutoFit/>
          </a:bodyPr>
          <a:lstStyle/>
          <a:p>
            <a:r>
              <a:rPr lang="en-US" sz="1350" dirty="0"/>
              <a:t>Orbit of Mars with epicycles from </a:t>
            </a:r>
            <a:r>
              <a:rPr lang="en-US" sz="1350" dirty="0" err="1"/>
              <a:t>Keplers’s</a:t>
            </a:r>
            <a:r>
              <a:rPr lang="en-US" sz="1350" dirty="0"/>
              <a:t> </a:t>
            </a:r>
            <a:r>
              <a:rPr lang="en-US" sz="1350" i="1" dirty="0" err="1"/>
              <a:t>Astronomia</a:t>
            </a:r>
            <a:r>
              <a:rPr lang="en-US" sz="1350" i="1" dirty="0"/>
              <a:t> nova </a:t>
            </a:r>
            <a:r>
              <a:rPr lang="en-US" sz="1350" dirty="0"/>
              <a:t>(1609)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1610  </a:t>
            </a:r>
            <a:r>
              <a:rPr lang="en-US" sz="2667" dirty="0"/>
              <a:t>Galileo’s </a:t>
            </a:r>
            <a:r>
              <a:rPr lang="en-US" sz="2667" i="1" dirty="0"/>
              <a:t>Siderius Nuncius </a:t>
            </a:r>
            <a:r>
              <a:rPr lang="en-US" sz="2667" dirty="0"/>
              <a:t>announces telescopic discoveries</a:t>
            </a:r>
          </a:p>
        </p:txBody>
      </p:sp>
      <p:pic>
        <p:nvPicPr>
          <p:cNvPr id="4" name="Content Placeholder 3" descr="180px-Galilee.jpg"/>
          <p:cNvPicPr>
            <a:picLocks noGrp="1" noChangeAspect="1"/>
          </p:cNvPicPr>
          <p:nvPr>
            <p:ph idx="1"/>
          </p:nvPr>
        </p:nvPicPr>
        <p:blipFill>
          <a:blip r:embed="rId2"/>
          <a:srcRect t="-4106" b="-4106"/>
          <a:stretch>
            <a:fillRect/>
          </a:stretch>
        </p:blipFill>
        <p:spPr>
          <a:xfrm>
            <a:off x="2228850" y="1063229"/>
            <a:ext cx="2135136" cy="3337322"/>
          </a:xfrm>
        </p:spPr>
      </p:pic>
      <p:pic>
        <p:nvPicPr>
          <p:cNvPr id="5" name="Picture 4" descr="galileo-telescopes-300-863-1660.jpg"/>
          <p:cNvPicPr>
            <a:picLocks noChangeAspect="1"/>
          </p:cNvPicPr>
          <p:nvPr/>
        </p:nvPicPr>
        <p:blipFill>
          <a:blip r:embed="rId3"/>
          <a:stretch>
            <a:fillRect/>
          </a:stretch>
        </p:blipFill>
        <p:spPr>
          <a:xfrm>
            <a:off x="4363986" y="1200150"/>
            <a:ext cx="1604401" cy="3086100"/>
          </a:xfrm>
          <a:prstGeom prst="rect">
            <a:avLst/>
          </a:prstGeom>
        </p:spPr>
      </p:pic>
      <p:sp>
        <p:nvSpPr>
          <p:cNvPr id="6" name="TextBox 5"/>
          <p:cNvSpPr txBox="1"/>
          <p:nvPr/>
        </p:nvSpPr>
        <p:spPr>
          <a:xfrm>
            <a:off x="1885950" y="4514850"/>
            <a:ext cx="6000750" cy="415498"/>
          </a:xfrm>
          <a:prstGeom prst="rect">
            <a:avLst/>
          </a:prstGeom>
          <a:noFill/>
        </p:spPr>
        <p:txBody>
          <a:bodyPr wrap="square" rtlCol="0">
            <a:spAutoFit/>
          </a:bodyPr>
          <a:lstStyle/>
          <a:p>
            <a:r>
              <a:rPr lang="en-US" sz="1050" dirty="0"/>
              <a:t>Galileo Galilei (15 February 1564 – 8 January 1642) was an Italian physicist, mathematician, astronomer, and philosopher who played a major role in the Scientific Revolution.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1619  </a:t>
            </a:r>
            <a:r>
              <a:rPr lang="en-US" sz="2667" dirty="0"/>
              <a:t>Kepler’s </a:t>
            </a:r>
            <a:r>
              <a:rPr lang="en-US" sz="2667" i="1" dirty="0"/>
              <a:t>Harmonies of the World</a:t>
            </a:r>
          </a:p>
        </p:txBody>
      </p:sp>
      <p:pic>
        <p:nvPicPr>
          <p:cNvPr id="4" name="Content Placeholder 3" descr="495px-Johannes_Kepler_engraving.jpg"/>
          <p:cNvPicPr>
            <a:picLocks noGrp="1" noChangeAspect="1"/>
          </p:cNvPicPr>
          <p:nvPr>
            <p:ph idx="1"/>
          </p:nvPr>
        </p:nvPicPr>
        <p:blipFill>
          <a:blip r:embed="rId2"/>
          <a:srcRect t="-11252" b="-11252"/>
          <a:stretch>
            <a:fillRect/>
          </a:stretch>
        </p:blipFill>
        <p:spPr>
          <a:xfrm>
            <a:off x="1485900" y="1749028"/>
            <a:ext cx="2286000" cy="3394472"/>
          </a:xfrm>
        </p:spPr>
      </p:pic>
      <p:sp>
        <p:nvSpPr>
          <p:cNvPr id="5" name="TextBox 4"/>
          <p:cNvSpPr txBox="1"/>
          <p:nvPr/>
        </p:nvSpPr>
        <p:spPr>
          <a:xfrm>
            <a:off x="4000501" y="1885951"/>
            <a:ext cx="3657600" cy="3000821"/>
          </a:xfrm>
          <a:prstGeom prst="rect">
            <a:avLst/>
          </a:prstGeom>
          <a:noFill/>
        </p:spPr>
        <p:txBody>
          <a:bodyPr wrap="square" rtlCol="0">
            <a:spAutoFit/>
          </a:bodyPr>
          <a:lstStyle/>
          <a:p>
            <a:r>
              <a:rPr lang="en-US" sz="1350" dirty="0"/>
              <a:t>Kepler's laws and his analysis of the observations on which they were based—the assertion that the Earth orbited the Sun, proof that the planets' speeds varied, and use of elliptical orbits rather than circular orbits with epicycles—challenged the long-accepted geocentric models of Aristotle and Ptolemy, and generally supported the heliocentric theory of Nicolaus Copernicus (although Kepler's ellipses likewise did away with Copernicus's circular orbits and epicycles).  Together with Newton's mathematical theories, they are part of the foundation of modern astronomy and physics.</a:t>
            </a:r>
          </a:p>
        </p:txBody>
      </p:sp>
      <p:sp>
        <p:nvSpPr>
          <p:cNvPr id="6" name="TextBox 5"/>
          <p:cNvSpPr txBox="1"/>
          <p:nvPr/>
        </p:nvSpPr>
        <p:spPr>
          <a:xfrm>
            <a:off x="1714500" y="1143001"/>
            <a:ext cx="5943600" cy="507831"/>
          </a:xfrm>
          <a:prstGeom prst="rect">
            <a:avLst/>
          </a:prstGeom>
          <a:noFill/>
        </p:spPr>
        <p:txBody>
          <a:bodyPr wrap="square" rtlCol="0">
            <a:spAutoFit/>
          </a:bodyPr>
          <a:lstStyle/>
          <a:p>
            <a:r>
              <a:rPr lang="en-US" sz="1350" dirty="0"/>
              <a:t>Third law of planetary motion: The square of the orbital period of a planet is directly proportional to the cube of the semi-major axis of its orbit.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1620  </a:t>
            </a:r>
            <a:r>
              <a:rPr lang="en-US" sz="2400" dirty="0"/>
              <a:t>Bacon’s </a:t>
            </a:r>
            <a:r>
              <a:rPr lang="en-US" sz="2400" i="1" dirty="0"/>
              <a:t>New Organon</a:t>
            </a:r>
          </a:p>
        </p:txBody>
      </p:sp>
      <p:pic>
        <p:nvPicPr>
          <p:cNvPr id="4" name="Content Placeholder 3" descr="200px-Francis_Bacon,_Viscount_St_Alban_from_NPG_(2).jpg"/>
          <p:cNvPicPr>
            <a:picLocks noGrp="1" noChangeAspect="1"/>
          </p:cNvPicPr>
          <p:nvPr>
            <p:ph idx="1"/>
          </p:nvPr>
        </p:nvPicPr>
        <p:blipFill>
          <a:blip r:embed="rId2"/>
          <a:srcRect t="-9634" b="-9634"/>
          <a:stretch>
            <a:fillRect/>
          </a:stretch>
        </p:blipFill>
        <p:spPr>
          <a:xfrm>
            <a:off x="1393690" y="628650"/>
            <a:ext cx="2606810" cy="3870841"/>
          </a:xfrm>
        </p:spPr>
      </p:pic>
      <p:sp>
        <p:nvSpPr>
          <p:cNvPr id="6" name="TextBox 5"/>
          <p:cNvSpPr txBox="1"/>
          <p:nvPr/>
        </p:nvSpPr>
        <p:spPr>
          <a:xfrm>
            <a:off x="4286250" y="1063229"/>
            <a:ext cx="3600450" cy="3000821"/>
          </a:xfrm>
          <a:prstGeom prst="rect">
            <a:avLst/>
          </a:prstGeom>
          <a:noFill/>
        </p:spPr>
        <p:txBody>
          <a:bodyPr wrap="square" rtlCol="0">
            <a:spAutoFit/>
          </a:bodyPr>
          <a:lstStyle/>
          <a:p>
            <a:r>
              <a:rPr lang="en-US" sz="1350" dirty="0"/>
              <a:t>The </a:t>
            </a:r>
            <a:r>
              <a:rPr lang="en-US" sz="1350" i="1" dirty="0"/>
              <a:t>Novum Organum </a:t>
            </a:r>
            <a:r>
              <a:rPr lang="en-US" sz="1350" dirty="0"/>
              <a:t>is a philosophical work by Francis Bacon published in 1620. The title is a reference to Aristotle's work </a:t>
            </a:r>
            <a:r>
              <a:rPr lang="en-US" sz="1350" i="1" dirty="0"/>
              <a:t>Organon</a:t>
            </a:r>
            <a:r>
              <a:rPr lang="en-US" sz="1350" dirty="0"/>
              <a:t>, which was his treatise on logic and syllogism. In </a:t>
            </a:r>
            <a:r>
              <a:rPr lang="en-US" sz="1350" i="1" dirty="0"/>
              <a:t>Novum Organum</a:t>
            </a:r>
            <a:r>
              <a:rPr lang="en-US" sz="1350" dirty="0"/>
              <a:t>, Bacon detailed a new system of logic he believed to be superior to the old ways of syllogism. In this work, we see the development of the Baconian method, consisting of procedures for isolating the form, nature or cause of a phenomenon, employing the method of agreement, method of difference, and method of concomitant variation devised by Avicenna in 1025.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Renaissance thought</a:t>
            </a:r>
          </a:p>
        </p:txBody>
      </p:sp>
      <p:sp>
        <p:nvSpPr>
          <p:cNvPr id="3" name="Content Placeholder 2"/>
          <p:cNvSpPr>
            <a:spLocks noGrp="1"/>
          </p:cNvSpPr>
          <p:nvPr>
            <p:ph idx="1"/>
          </p:nvPr>
        </p:nvSpPr>
        <p:spPr/>
        <p:txBody>
          <a:bodyPr/>
          <a:lstStyle/>
          <a:p>
            <a:r>
              <a:rPr lang="en-US" dirty="0"/>
              <a:t>Begins with Petrarch, Boccaccio, Bruni, Alberti</a:t>
            </a:r>
          </a:p>
          <a:p>
            <a:endParaRPr lang="en-US" dirty="0"/>
          </a:p>
          <a:p>
            <a:r>
              <a:rPr lang="en-US" dirty="0"/>
              <a:t>Develops through Erasmus, More, Machiavelli &amp; Montaigne</a:t>
            </a:r>
          </a:p>
          <a:p>
            <a:endParaRPr lang="en-US" dirty="0"/>
          </a:p>
          <a:p>
            <a:r>
              <a:rPr lang="en-US" dirty="0"/>
              <a:t>Culminates in Shakespeare, Cervantes, Bacon &amp; Galileo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1620  </a:t>
            </a:r>
            <a:r>
              <a:rPr lang="en-US" sz="2400" dirty="0"/>
              <a:t>Galileo’s </a:t>
            </a:r>
            <a:r>
              <a:rPr lang="en-US" sz="2400" i="1" dirty="0"/>
              <a:t>Assayer</a:t>
            </a:r>
          </a:p>
        </p:txBody>
      </p:sp>
      <p:sp>
        <p:nvSpPr>
          <p:cNvPr id="5" name="TextBox 4"/>
          <p:cNvSpPr txBox="1"/>
          <p:nvPr/>
        </p:nvSpPr>
        <p:spPr>
          <a:xfrm>
            <a:off x="4743450" y="1428750"/>
            <a:ext cx="3028950" cy="3208571"/>
          </a:xfrm>
          <a:prstGeom prst="rect">
            <a:avLst/>
          </a:prstGeom>
          <a:noFill/>
        </p:spPr>
        <p:txBody>
          <a:bodyPr wrap="square" rtlCol="0">
            <a:spAutoFit/>
          </a:bodyPr>
          <a:lstStyle/>
          <a:p>
            <a:r>
              <a:rPr lang="en-US" sz="1350" dirty="0"/>
              <a:t>In 1619, Galileo became embroiled in a controversy with Father Orazio Grassi, professor of mathematics at the Jesuit Collegio Romano. It began as a dispute over the nature of comets, but by the time Galileo had published </a:t>
            </a:r>
            <a:r>
              <a:rPr lang="en-US" sz="1350" i="1" dirty="0"/>
              <a:t>The Assayer (Il Saggiatore</a:t>
            </a:r>
            <a:r>
              <a:rPr lang="en-US" sz="1350" dirty="0"/>
              <a:t>) in 1623, his last salvo in the dispute, it had become a much wider argument over the very nature of Science itself. Because The Assayer contains such a wealth of Galileo's ideas on how Science should be practised, it has been referred to as his scientific manifesto.</a:t>
            </a:r>
          </a:p>
        </p:txBody>
      </p:sp>
      <p:pic>
        <p:nvPicPr>
          <p:cNvPr id="7" name="Content Placeholder 6" descr="galileo2.jpg"/>
          <p:cNvPicPr>
            <a:picLocks noGrp="1" noChangeAspect="1"/>
          </p:cNvPicPr>
          <p:nvPr>
            <p:ph idx="1"/>
          </p:nvPr>
        </p:nvPicPr>
        <p:blipFill>
          <a:blip r:embed="rId2"/>
          <a:srcRect l="-40915" r="-40915"/>
          <a:stretch>
            <a:fillRect/>
          </a:stretch>
        </p:blipFill>
        <p:spPr>
          <a:xfrm>
            <a:off x="-228600" y="1200151"/>
            <a:ext cx="6172200" cy="3394472"/>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1628  </a:t>
            </a:r>
            <a:r>
              <a:rPr lang="en-US" sz="2667" dirty="0"/>
              <a:t>Galileo’s </a:t>
            </a:r>
            <a:r>
              <a:rPr lang="en-US" sz="2667" i="1" dirty="0"/>
              <a:t>Dialogue Concerning the Two Chief World Systems</a:t>
            </a:r>
          </a:p>
        </p:txBody>
      </p:sp>
      <p:pic>
        <p:nvPicPr>
          <p:cNvPr id="6" name="Content Placeholder 5" descr="300px-Galileos_Dialogue_Title_Page.png"/>
          <p:cNvPicPr>
            <a:picLocks noGrp="1" noChangeAspect="1"/>
          </p:cNvPicPr>
          <p:nvPr>
            <p:ph idx="1"/>
          </p:nvPr>
        </p:nvPicPr>
        <p:blipFill>
          <a:blip r:embed="rId2"/>
          <a:srcRect l="-23987" r="-23987"/>
          <a:stretch>
            <a:fillRect/>
          </a:stretch>
        </p:blipFill>
        <p:spPr>
          <a:xfrm>
            <a:off x="571500" y="1200150"/>
            <a:ext cx="7429500" cy="3665220"/>
          </a:xfrm>
        </p:spPr>
      </p:pic>
      <p:sp>
        <p:nvSpPr>
          <p:cNvPr id="7" name="TextBox 6"/>
          <p:cNvSpPr txBox="1"/>
          <p:nvPr/>
        </p:nvSpPr>
        <p:spPr>
          <a:xfrm>
            <a:off x="1885950" y="4865370"/>
            <a:ext cx="3383651" cy="253916"/>
          </a:xfrm>
          <a:prstGeom prst="rect">
            <a:avLst/>
          </a:prstGeom>
          <a:noFill/>
        </p:spPr>
        <p:txBody>
          <a:bodyPr wrap="square" rtlCol="0">
            <a:spAutoFit/>
          </a:bodyPr>
          <a:lstStyle/>
          <a:p>
            <a:r>
              <a:rPr lang="en-US" sz="1050" dirty="0"/>
              <a:t>Frontispiece and title page of the </a:t>
            </a:r>
            <a:r>
              <a:rPr lang="en-US" sz="1050" i="1" dirty="0"/>
              <a:t>Dialogue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1632  </a:t>
            </a:r>
            <a:r>
              <a:rPr lang="en-US" sz="2667" dirty="0"/>
              <a:t>Galileo condemned by the Inquisition</a:t>
            </a:r>
          </a:p>
        </p:txBody>
      </p:sp>
      <p:pic>
        <p:nvPicPr>
          <p:cNvPr id="4" name="Content Placeholder 3" descr="Galileo_facing_the_Roman_Inquisition.jpg"/>
          <p:cNvPicPr>
            <a:picLocks noGrp="1" noChangeAspect="1"/>
          </p:cNvPicPr>
          <p:nvPr>
            <p:ph idx="1"/>
          </p:nvPr>
        </p:nvPicPr>
        <p:blipFill>
          <a:blip r:embed="rId2"/>
          <a:srcRect l="-9023" r="-9023"/>
          <a:stretch>
            <a:fillRect/>
          </a:stretch>
        </p:blipFill>
        <p:spPr>
          <a:xfrm>
            <a:off x="1485900" y="1063229"/>
            <a:ext cx="5657850" cy="3656903"/>
          </a:xfrm>
        </p:spPr>
      </p:pic>
      <p:sp>
        <p:nvSpPr>
          <p:cNvPr id="5" name="TextBox 4"/>
          <p:cNvSpPr txBox="1"/>
          <p:nvPr/>
        </p:nvSpPr>
        <p:spPr>
          <a:xfrm>
            <a:off x="2000250" y="4720133"/>
            <a:ext cx="4514850" cy="253916"/>
          </a:xfrm>
          <a:prstGeom prst="rect">
            <a:avLst/>
          </a:prstGeom>
          <a:noFill/>
        </p:spPr>
        <p:txBody>
          <a:bodyPr wrap="square" rtlCol="0">
            <a:spAutoFit/>
          </a:bodyPr>
          <a:lstStyle/>
          <a:p>
            <a:r>
              <a:rPr lang="en-US" sz="1050" dirty="0"/>
              <a:t>Cristiano Banti's 1857 painting </a:t>
            </a:r>
            <a:r>
              <a:rPr lang="en-US" sz="1050" i="1" dirty="0"/>
              <a:t>Galileo facing the Roman Inquisition</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1637  </a:t>
            </a:r>
            <a:r>
              <a:rPr lang="en-US" sz="2667" dirty="0"/>
              <a:t>Descartes’  </a:t>
            </a:r>
            <a:r>
              <a:rPr lang="en-US" sz="2667" i="1" dirty="0"/>
              <a:t>Discourse on Method</a:t>
            </a:r>
          </a:p>
        </p:txBody>
      </p:sp>
      <p:pic>
        <p:nvPicPr>
          <p:cNvPr id="4" name="Content Placeholder 3" descr="big descartes.jpg"/>
          <p:cNvPicPr>
            <a:picLocks noGrp="1" noChangeAspect="1"/>
          </p:cNvPicPr>
          <p:nvPr>
            <p:ph idx="1"/>
          </p:nvPr>
        </p:nvPicPr>
        <p:blipFill>
          <a:blip r:embed="rId2"/>
          <a:srcRect t="-12476" b="-12476"/>
          <a:stretch>
            <a:fillRect/>
          </a:stretch>
        </p:blipFill>
        <p:spPr>
          <a:xfrm>
            <a:off x="1485900" y="742951"/>
            <a:ext cx="3415931" cy="3623072"/>
          </a:xfrm>
        </p:spPr>
      </p:pic>
      <p:pic>
        <p:nvPicPr>
          <p:cNvPr id="5" name="Picture 4" descr="descartes.jpg"/>
          <p:cNvPicPr>
            <a:picLocks noChangeAspect="1"/>
          </p:cNvPicPr>
          <p:nvPr/>
        </p:nvPicPr>
        <p:blipFill>
          <a:blip r:embed="rId3"/>
          <a:stretch>
            <a:fillRect/>
          </a:stretch>
        </p:blipFill>
        <p:spPr>
          <a:xfrm>
            <a:off x="5086350" y="1063228"/>
            <a:ext cx="2800350" cy="3812132"/>
          </a:xfrm>
          <a:prstGeom prst="rect">
            <a:avLst/>
          </a:prstGeom>
        </p:spPr>
      </p:pic>
      <p:sp>
        <p:nvSpPr>
          <p:cNvPr id="6" name="TextBox 5"/>
          <p:cNvSpPr txBox="1"/>
          <p:nvPr/>
        </p:nvSpPr>
        <p:spPr>
          <a:xfrm>
            <a:off x="1485901" y="4514850"/>
            <a:ext cx="3251211" cy="253916"/>
          </a:xfrm>
          <a:prstGeom prst="rect">
            <a:avLst/>
          </a:prstGeom>
          <a:noFill/>
        </p:spPr>
        <p:txBody>
          <a:bodyPr wrap="none" rtlCol="0">
            <a:spAutoFit/>
          </a:bodyPr>
          <a:lstStyle/>
          <a:p>
            <a:r>
              <a:rPr lang="en-US" sz="1050" b="1" dirty="0"/>
              <a:t>René Descartes </a:t>
            </a:r>
            <a:r>
              <a:rPr lang="en-US" sz="1050" dirty="0"/>
              <a:t>(31 March 1596 – 11 February 1650)</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1638  </a:t>
            </a:r>
            <a:r>
              <a:rPr lang="en-US" sz="2400" dirty="0"/>
              <a:t>Galileo’s </a:t>
            </a:r>
            <a:r>
              <a:rPr lang="en-US" sz="2400" i="1" dirty="0"/>
              <a:t>Two New Sciences</a:t>
            </a:r>
          </a:p>
        </p:txBody>
      </p:sp>
      <p:pic>
        <p:nvPicPr>
          <p:cNvPr id="4" name="Content Placeholder 3" descr="225px-Galileo.arp.300pix.jpg"/>
          <p:cNvPicPr>
            <a:picLocks noGrp="1" noChangeAspect="1"/>
          </p:cNvPicPr>
          <p:nvPr>
            <p:ph idx="1"/>
          </p:nvPr>
        </p:nvPicPr>
        <p:blipFill>
          <a:blip r:embed="rId2"/>
          <a:srcRect t="-2691" b="-2691"/>
          <a:stretch>
            <a:fillRect/>
          </a:stretch>
        </p:blipFill>
        <p:spPr>
          <a:xfrm>
            <a:off x="1379980" y="1063228"/>
            <a:ext cx="2734820" cy="3535256"/>
          </a:xfrm>
        </p:spPr>
      </p:pic>
      <p:sp>
        <p:nvSpPr>
          <p:cNvPr id="5" name="TextBox 4"/>
          <p:cNvSpPr txBox="1"/>
          <p:nvPr/>
        </p:nvSpPr>
        <p:spPr>
          <a:xfrm>
            <a:off x="4229100" y="2525826"/>
            <a:ext cx="3600450" cy="2516073"/>
          </a:xfrm>
          <a:prstGeom prst="rect">
            <a:avLst/>
          </a:prstGeom>
          <a:noFill/>
        </p:spPr>
        <p:txBody>
          <a:bodyPr wrap="square" rtlCol="0">
            <a:spAutoFit/>
          </a:bodyPr>
          <a:lstStyle/>
          <a:p>
            <a:r>
              <a:rPr lang="en-US" sz="1050" i="1" dirty="0"/>
              <a:t>The Discourses and Mathematical Demonstrations Relating to Two New Sciences</a:t>
            </a:r>
            <a:r>
              <a:rPr lang="en-US" sz="1050" dirty="0"/>
              <a:t> (</a:t>
            </a:r>
            <a:r>
              <a:rPr lang="en-US" sz="1050" i="1" dirty="0"/>
              <a:t>Discorsi e dimostrazioni matematiche, intorno a due nuove scienze</a:t>
            </a:r>
            <a:r>
              <a:rPr lang="en-US" sz="1050" dirty="0"/>
              <a:t>, 1638) was Galileo's final book and a sort of scientific testament covering much of his work in physics over the preceding thirty years.</a:t>
            </a:r>
          </a:p>
          <a:p>
            <a:endParaRPr lang="en-US" sz="1050" dirty="0"/>
          </a:p>
          <a:p>
            <a:r>
              <a:rPr lang="en-US" sz="1050" dirty="0"/>
              <a:t>Unlike the </a:t>
            </a:r>
            <a:r>
              <a:rPr lang="en-US" sz="1050" i="1" dirty="0"/>
              <a:t>Dialogue Concerning the Two Chief World Systems</a:t>
            </a:r>
            <a:r>
              <a:rPr lang="en-US" sz="1050" dirty="0"/>
              <a:t>, it was not published with a license from the Inquisition; after the heresy trial based on the earlier book, the Roman Inquisition had banned publication of any work by Galileo, including any he might write in the future.  After the failure of attempts to publish the work in France, Germany, or Poland, it was picked up by Lowys Elsevier in Leiden, The Netherlands, where the writ of the Inquisition was of little account.</a:t>
            </a:r>
          </a:p>
        </p:txBody>
      </p:sp>
      <p:pic>
        <p:nvPicPr>
          <p:cNvPr id="6" name="Picture 5" descr="180px-Galileo_Galilei,_Discorsi_e_Dimostrazioni_Matematiche_Intorno_a_Due_Nuove_Scienze,_1638_(1400x1400).png"/>
          <p:cNvPicPr>
            <a:picLocks noChangeAspect="1"/>
          </p:cNvPicPr>
          <p:nvPr/>
        </p:nvPicPr>
        <p:blipFill>
          <a:blip r:embed="rId3"/>
          <a:stretch>
            <a:fillRect/>
          </a:stretch>
        </p:blipFill>
        <p:spPr>
          <a:xfrm>
            <a:off x="5029200" y="914400"/>
            <a:ext cx="1611426" cy="1611426"/>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1641  </a:t>
            </a:r>
            <a:r>
              <a:rPr lang="en-US" sz="2667" dirty="0"/>
              <a:t>Descartes’ </a:t>
            </a:r>
            <a:r>
              <a:rPr lang="en-US" sz="2667" i="1" dirty="0"/>
              <a:t>Meditations on First Philosophy</a:t>
            </a:r>
          </a:p>
        </p:txBody>
      </p:sp>
      <p:pic>
        <p:nvPicPr>
          <p:cNvPr id="4" name="Content Placeholder 3" descr="Descartes by Hals 1649.jpg"/>
          <p:cNvPicPr>
            <a:picLocks noGrp="1" noChangeAspect="1"/>
          </p:cNvPicPr>
          <p:nvPr>
            <p:ph idx="1"/>
          </p:nvPr>
        </p:nvPicPr>
        <p:blipFill>
          <a:blip r:embed="rId2"/>
          <a:srcRect l="-643" r="-643"/>
          <a:stretch>
            <a:fillRect/>
          </a:stretch>
        </p:blipFill>
        <p:spPr>
          <a:xfrm>
            <a:off x="1943100" y="1200151"/>
            <a:ext cx="2686050" cy="3394472"/>
          </a:xfrm>
        </p:spPr>
      </p:pic>
      <p:pic>
        <p:nvPicPr>
          <p:cNvPr id="5" name="Picture 4" descr="180px-Meditationes_de_prima_philosophia_-_Renatus_Cartesius.jpg"/>
          <p:cNvPicPr>
            <a:picLocks noChangeAspect="1"/>
          </p:cNvPicPr>
          <p:nvPr/>
        </p:nvPicPr>
        <p:blipFill>
          <a:blip r:embed="rId3"/>
          <a:stretch>
            <a:fillRect/>
          </a:stretch>
        </p:blipFill>
        <p:spPr>
          <a:xfrm>
            <a:off x="5429250" y="914401"/>
            <a:ext cx="2343150" cy="395732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1190  </a:t>
            </a:r>
            <a:r>
              <a:rPr lang="en-US" sz="2667" dirty="0"/>
              <a:t>First appearance of navigational compass in Europe</a:t>
            </a:r>
          </a:p>
        </p:txBody>
      </p:sp>
      <p:pic>
        <p:nvPicPr>
          <p:cNvPr id="4" name="Content Placeholder 3" descr="180px-Epistola-de-magnete.jpg"/>
          <p:cNvPicPr>
            <a:picLocks noGrp="1" noChangeAspect="1"/>
          </p:cNvPicPr>
          <p:nvPr>
            <p:ph idx="1"/>
          </p:nvPr>
        </p:nvPicPr>
        <p:blipFill>
          <a:blip r:embed="rId2"/>
          <a:srcRect l="-3633" r="-3633"/>
          <a:stretch>
            <a:fillRect/>
          </a:stretch>
        </p:blipFill>
        <p:spPr>
          <a:xfrm>
            <a:off x="3028950" y="1200151"/>
            <a:ext cx="3257550" cy="3171884"/>
          </a:xfrm>
        </p:spPr>
      </p:pic>
      <p:sp>
        <p:nvSpPr>
          <p:cNvPr id="5" name="TextBox 4"/>
          <p:cNvSpPr txBox="1"/>
          <p:nvPr/>
        </p:nvSpPr>
        <p:spPr>
          <a:xfrm>
            <a:off x="2286000" y="4457700"/>
            <a:ext cx="4572000" cy="415498"/>
          </a:xfrm>
          <a:prstGeom prst="rect">
            <a:avLst/>
          </a:prstGeom>
          <a:noFill/>
        </p:spPr>
        <p:txBody>
          <a:bodyPr wrap="square" rtlCol="0">
            <a:spAutoFit/>
          </a:bodyPr>
          <a:lstStyle/>
          <a:p>
            <a:r>
              <a:rPr lang="en-US" sz="1050" dirty="0"/>
              <a:t>Pivoting compass needle in a 14th century copy of Epistola de magnete of Peter Peregrinus (1269)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 1305  </a:t>
            </a:r>
            <a:r>
              <a:rPr lang="en-US" sz="2667" dirty="0"/>
              <a:t>Giotto completes fresco cycle in the Scrovegni Chapel</a:t>
            </a:r>
          </a:p>
        </p:txBody>
      </p:sp>
      <p:pic>
        <p:nvPicPr>
          <p:cNvPr id="6" name="Content Placeholder 5" descr="Giotto.jpg"/>
          <p:cNvPicPr>
            <a:picLocks noGrp="1" noChangeAspect="1"/>
          </p:cNvPicPr>
          <p:nvPr>
            <p:ph idx="1"/>
          </p:nvPr>
        </p:nvPicPr>
        <p:blipFill>
          <a:blip r:embed="rId2"/>
          <a:srcRect l="-10246" r="-10246"/>
          <a:stretch>
            <a:fillRect/>
          </a:stretch>
        </p:blipFill>
        <p:spPr>
          <a:xfrm>
            <a:off x="1485900" y="1063229"/>
            <a:ext cx="2171700" cy="3394472"/>
          </a:xfrm>
        </p:spPr>
      </p:pic>
      <p:pic>
        <p:nvPicPr>
          <p:cNvPr id="7" name="Picture 6" descr="645px-GaudenzioFerrari_StorieCristo_Varallo.jpg"/>
          <p:cNvPicPr>
            <a:picLocks noChangeAspect="1"/>
          </p:cNvPicPr>
          <p:nvPr/>
        </p:nvPicPr>
        <p:blipFill>
          <a:blip r:embed="rId3"/>
          <a:stretch>
            <a:fillRect/>
          </a:stretch>
        </p:blipFill>
        <p:spPr>
          <a:xfrm>
            <a:off x="4000500" y="1063229"/>
            <a:ext cx="3657600" cy="3396746"/>
          </a:xfrm>
          <a:prstGeom prst="rect">
            <a:avLst/>
          </a:prstGeom>
        </p:spPr>
      </p:pic>
      <p:sp>
        <p:nvSpPr>
          <p:cNvPr id="8" name="TextBox 7"/>
          <p:cNvSpPr txBox="1"/>
          <p:nvPr/>
        </p:nvSpPr>
        <p:spPr>
          <a:xfrm>
            <a:off x="1657350" y="4459975"/>
            <a:ext cx="6343650" cy="577081"/>
          </a:xfrm>
          <a:prstGeom prst="rect">
            <a:avLst/>
          </a:prstGeom>
          <a:noFill/>
        </p:spPr>
        <p:txBody>
          <a:bodyPr wrap="square" rtlCol="0">
            <a:spAutoFit/>
          </a:bodyPr>
          <a:lstStyle/>
          <a:p>
            <a:r>
              <a:rPr lang="en-US" sz="1050" b="1" dirty="0"/>
              <a:t>Giotto di Bondone </a:t>
            </a:r>
            <a:r>
              <a:rPr lang="en-US" sz="1050" dirty="0"/>
              <a:t>(c. 1267 – January 8, 1337), better known simply as Giotto, was an Italian painter and architect from Florence in the late Middle Ages. He is generally considered the first in a line of great artists who contributed to the Italian Renaissance.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1308 -1321  </a:t>
            </a:r>
            <a:r>
              <a:rPr lang="en-US" sz="2667" dirty="0"/>
              <a:t>Dante’s </a:t>
            </a:r>
            <a:r>
              <a:rPr lang="en-US" sz="2667" i="1" dirty="0"/>
              <a:t>Divine Comedy</a:t>
            </a:r>
          </a:p>
        </p:txBody>
      </p:sp>
      <p:pic>
        <p:nvPicPr>
          <p:cNvPr id="4" name="Content Placeholder 3" descr="Dante-alighieri.jpg"/>
          <p:cNvPicPr>
            <a:picLocks noGrp="1" noChangeAspect="1"/>
          </p:cNvPicPr>
          <p:nvPr>
            <p:ph idx="1"/>
          </p:nvPr>
        </p:nvPicPr>
        <p:blipFill>
          <a:blip r:embed="rId2"/>
          <a:srcRect t="-11645" b="-11645"/>
          <a:stretch>
            <a:fillRect/>
          </a:stretch>
        </p:blipFill>
        <p:spPr>
          <a:xfrm>
            <a:off x="5314950" y="742951"/>
            <a:ext cx="2171700" cy="3394472"/>
          </a:xfrm>
        </p:spPr>
      </p:pic>
      <p:sp>
        <p:nvSpPr>
          <p:cNvPr id="5" name="Rectangle 4"/>
          <p:cNvSpPr/>
          <p:nvPr/>
        </p:nvSpPr>
        <p:spPr>
          <a:xfrm>
            <a:off x="5314950" y="3886200"/>
            <a:ext cx="2457450" cy="900246"/>
          </a:xfrm>
          <a:prstGeom prst="rect">
            <a:avLst/>
          </a:prstGeom>
        </p:spPr>
        <p:txBody>
          <a:bodyPr wrap="square">
            <a:spAutoFit/>
          </a:bodyPr>
          <a:lstStyle/>
          <a:p>
            <a:r>
              <a:rPr lang="en-US" sz="1050" dirty="0"/>
              <a:t>Dante Alighieri, painted by Giotto in the chapel of the Bargello palace in Florence. This oldest portrait of Dante was painted during his lifetime before his exile from his native city.</a:t>
            </a:r>
          </a:p>
        </p:txBody>
      </p:sp>
      <p:pic>
        <p:nvPicPr>
          <p:cNvPr id="7" name="Picture 6" descr="300px-Michelino_DanteAndHisPoem.jpg"/>
          <p:cNvPicPr>
            <a:picLocks noChangeAspect="1"/>
          </p:cNvPicPr>
          <p:nvPr/>
        </p:nvPicPr>
        <p:blipFill>
          <a:blip r:embed="rId3"/>
          <a:stretch>
            <a:fillRect/>
          </a:stretch>
        </p:blipFill>
        <p:spPr>
          <a:xfrm>
            <a:off x="1885950" y="1063229"/>
            <a:ext cx="3200400" cy="2592324"/>
          </a:xfrm>
          <a:prstGeom prst="rect">
            <a:avLst/>
          </a:prstGeom>
        </p:spPr>
      </p:pic>
      <p:sp>
        <p:nvSpPr>
          <p:cNvPr id="8" name="TextBox 7"/>
          <p:cNvSpPr txBox="1"/>
          <p:nvPr/>
        </p:nvSpPr>
        <p:spPr>
          <a:xfrm>
            <a:off x="1771650" y="3886200"/>
            <a:ext cx="3543300" cy="738664"/>
          </a:xfrm>
          <a:prstGeom prst="rect">
            <a:avLst/>
          </a:prstGeom>
          <a:noFill/>
        </p:spPr>
        <p:txBody>
          <a:bodyPr wrap="square" rtlCol="0">
            <a:spAutoFit/>
          </a:bodyPr>
          <a:lstStyle/>
          <a:p>
            <a:r>
              <a:rPr lang="en-US" sz="1050" dirty="0"/>
              <a:t>Dante shown holding a copy of the </a:t>
            </a:r>
            <a:r>
              <a:rPr lang="en-US" sz="1050" i="1" dirty="0"/>
              <a:t>Divine Comedy</a:t>
            </a:r>
            <a:r>
              <a:rPr lang="en-US" sz="1050" dirty="0"/>
              <a:t>, next to the entrance to Hell, the seven terraces of Mount Purgatory and the city of Florence, with the spheres of Heaven above, in Michelino's fresco.</a:t>
            </a:r>
          </a:p>
        </p:txBody>
      </p:sp>
    </p:spTree>
  </p:cSld>
  <p:clrMapOvr>
    <a:masterClrMapping/>
  </p:clrMapOvr>
</p:sld>
</file>

<file path=ppt/theme/theme1.xml><?xml version="1.0" encoding="utf-8"?>
<a:theme xmlns:a="http://schemas.openxmlformats.org/drawingml/2006/main" name="Office Them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Habitat">
      <a:majorFont>
        <a:latin typeface="Book Antiqua"/>
        <a:ea typeface=""/>
        <a:cs typeface=""/>
        <a:font script="Jpan" typeface="ＭＳ 明朝"/>
      </a:majorFont>
      <a:minorFont>
        <a:latin typeface="Book Antiqua"/>
        <a:ea typeface=""/>
        <a:cs typeface=""/>
        <a:font script="Jpan" typeface="ＭＳ 明朝"/>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4331</TotalTime>
  <Words>4044</Words>
  <Application>Microsoft Macintosh PowerPoint</Application>
  <PresentationFormat>On-screen Show (16:9)</PresentationFormat>
  <Paragraphs>168</Paragraphs>
  <Slides>65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65</vt:i4>
      </vt:variant>
    </vt:vector>
  </HeadingPairs>
  <TitlesOfParts>
    <vt:vector size="69" baseType="lpstr">
      <vt:lpstr>Arial</vt:lpstr>
      <vt:lpstr>Book Antiqua</vt:lpstr>
      <vt:lpstr>Harrington</vt:lpstr>
      <vt:lpstr>Office Theme</vt:lpstr>
      <vt:lpstr>The Renaissance</vt:lpstr>
      <vt:lpstr>1296:  Work begun on the Florence Cathedral</vt:lpstr>
      <vt:lpstr>PowerPoint Presentation</vt:lpstr>
      <vt:lpstr>PowerPoint Presentation</vt:lpstr>
      <vt:lpstr>Diversity of the Renaissance</vt:lpstr>
      <vt:lpstr>Renaissance thought</vt:lpstr>
      <vt:lpstr>1190  First appearance of navigational compass in Europe</vt:lpstr>
      <vt:lpstr>c. 1305  Giotto completes fresco cycle in the Scrovegni Chapel</vt:lpstr>
      <vt:lpstr>1308 -1321  Dante’s Divine Comedy</vt:lpstr>
      <vt:lpstr>1335  First public striking clock erected in Milan</vt:lpstr>
      <vt:lpstr>1341 Petrarch crowned poet laureate in Rome</vt:lpstr>
      <vt:lpstr>1347-51   Plague (Black Death) sweeps Europe</vt:lpstr>
      <vt:lpstr>1353   Boccaccio’s Decameron</vt:lpstr>
      <vt:lpstr>1377  Oresme’s Book on the Sky and the World</vt:lpstr>
      <vt:lpstr>1400  Chaucer’s Canterbury Tales</vt:lpstr>
      <vt:lpstr>1415  Jan Hus burned at the stake</vt:lpstr>
      <vt:lpstr>1429  Joan of Arc leads French against the English</vt:lpstr>
      <vt:lpstr>1434  Ascension to power of Cosimo de’Medici in Florence</vt:lpstr>
      <vt:lpstr>1440  Nicholas of Cusa’s  On Learned Ignorance</vt:lpstr>
      <vt:lpstr>1452 Birth of Leonardo da Vinci</vt:lpstr>
      <vt:lpstr>1453  Fall of Constantinople</vt:lpstr>
      <vt:lpstr>1455  Gutenburg Bible, start of printing revolution</vt:lpstr>
      <vt:lpstr>1482  Ficino’s Theologica Platonica</vt:lpstr>
      <vt:lpstr>1483  Leonardo da Vinci’s  Virgin on the Rocks</vt:lpstr>
      <vt:lpstr>1485  Boticelli’s Birth of Venus</vt:lpstr>
      <vt:lpstr>1486 Pico’s Oration on the Dignity of Man</vt:lpstr>
      <vt:lpstr>1492  Columbus reaches America</vt:lpstr>
      <vt:lpstr>1498  Leonardo da Vinci’s Last Supper</vt:lpstr>
      <vt:lpstr>1504   Michelangelo’s  David</vt:lpstr>
      <vt:lpstr>c. 1503 -1506 Leonardo da Vinci’s  Mona Lisa</vt:lpstr>
      <vt:lpstr>1509-1510  Raphael’s School of Athens</vt:lpstr>
      <vt:lpstr>1508-12  Michelangelo’s Sistine Chapel ceiling</vt:lpstr>
      <vt:lpstr>1509  Erasmus’ In Praise of Folly</vt:lpstr>
      <vt:lpstr>1512-14  Copernicus’ Commentariolus, first outline of heliocentric theory</vt:lpstr>
      <vt:lpstr>1513  Machiavelli’s The Prince</vt:lpstr>
      <vt:lpstr>1513-14  Dürer’s Knight, Death and Devil</vt:lpstr>
      <vt:lpstr>1516  Pietro Pomponazzi’s  On the Immortality of the Soul</vt:lpstr>
      <vt:lpstr>1516  Thomas More’s Utopia</vt:lpstr>
      <vt:lpstr>1517  Luther posts 95 theses, beginning of the Reformation</vt:lpstr>
      <vt:lpstr>1534  Henry VIII issues act of Supremacy</vt:lpstr>
      <vt:lpstr>1536  Calvin’s Institutes of the Christian Religion</vt:lpstr>
      <vt:lpstr>1540  Ignatius of Loyola founds Jesuit order</vt:lpstr>
      <vt:lpstr>1541  Michelangelo’s Last Judgment</vt:lpstr>
      <vt:lpstr>1543  Copernicus’ The Revolutions of Heavenly Bodies</vt:lpstr>
      <vt:lpstr>Ptolemaic System</vt:lpstr>
      <vt:lpstr>Epicycle in Ptolemaic system</vt:lpstr>
      <vt:lpstr>1572  Tycho Brahe observes supernova</vt:lpstr>
      <vt:lpstr>1580  Montaigne’s Essays</vt:lpstr>
      <vt:lpstr>1584  Bruno’s On the Infinite Universe and Worlds</vt:lpstr>
      <vt:lpstr>1597  Bacon’s Essays</vt:lpstr>
      <vt:lpstr>1600  Shakespeare’s Hamlet</vt:lpstr>
      <vt:lpstr>1600  Giordano Bruno burned at the stake</vt:lpstr>
      <vt:lpstr>1600  Giordano Bruno burned at the stake</vt:lpstr>
      <vt:lpstr>1607  Cervantes’ Don Quixote</vt:lpstr>
      <vt:lpstr>1609  Kepler’s New Astronomy</vt:lpstr>
      <vt:lpstr>1609  Kepler’s New Astronomy</vt:lpstr>
      <vt:lpstr>1610  Galileo’s Siderius Nuncius announces telescopic discoveries</vt:lpstr>
      <vt:lpstr>1619  Kepler’s Harmonies of the World</vt:lpstr>
      <vt:lpstr>1620  Bacon’s New Organon</vt:lpstr>
      <vt:lpstr>1620  Galileo’s Assayer</vt:lpstr>
      <vt:lpstr>1628  Galileo’s Dialogue Concerning the Two Chief World Systems</vt:lpstr>
      <vt:lpstr>1632  Galileo condemned by the Inquisition</vt:lpstr>
      <vt:lpstr>1637  Descartes’  Discourse on Method</vt:lpstr>
      <vt:lpstr>1638  Galileo’s Two New Sciences</vt:lpstr>
      <vt:lpstr>1641  Descartes’ Meditations on First Philosophy</vt:lpstr>
    </vt:vector>
  </TitlesOfParts>
  <Company>University of Hawaii at Hilo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Renaissance</dc:title>
  <dc:creator>Timothy Freeman</dc:creator>
  <cp:lastModifiedBy>Timothy Freeman</cp:lastModifiedBy>
  <cp:revision>8</cp:revision>
  <dcterms:created xsi:type="dcterms:W3CDTF">2010-01-13T03:29:00Z</dcterms:created>
  <dcterms:modified xsi:type="dcterms:W3CDTF">2024-10-07T19:55:41Z</dcterms:modified>
</cp:coreProperties>
</file>