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78" r:id="rId10"/>
    <p:sldId id="264" r:id="rId11"/>
    <p:sldId id="265" r:id="rId12"/>
    <p:sldId id="266"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9FFF"/>
    <a:srgbClr val="8F3DFF"/>
    <a:srgbClr val="D715FF"/>
    <a:srgbClr val="3487FF"/>
    <a:srgbClr val="2577FF"/>
    <a:srgbClr val="D0AB80"/>
    <a:srgbClr val="6969FF"/>
    <a:srgbClr val="6B6EFF"/>
    <a:srgbClr val="FFD281"/>
    <a:srgbClr val="FFF0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7"/>
  </p:normalViewPr>
  <p:slideViewPr>
    <p:cSldViewPr snapToGrid="0" snapToObjects="1">
      <p:cViewPr varScale="1">
        <p:scale>
          <a:sx n="104" d="100"/>
          <a:sy n="104" d="100"/>
        </p:scale>
        <p:origin x="1880" y="2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240E319-C9A9-1C4F-876D-7B08023670C1}" type="datetimeFigureOut">
              <a:rPr lang="en-US" smtClean="0"/>
              <a:pPr/>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0E319-C9A9-1C4F-876D-7B08023670C1}" type="datetimeFigureOut">
              <a:rPr lang="en-US" smtClean="0"/>
              <a:pPr/>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0E319-C9A9-1C4F-876D-7B08023670C1}" type="datetimeFigureOut">
              <a:rPr lang="en-US" smtClean="0"/>
              <a:pPr/>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0E319-C9A9-1C4F-876D-7B08023670C1}" type="datetimeFigureOut">
              <a:rPr lang="en-US" smtClean="0"/>
              <a:pPr/>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40E319-C9A9-1C4F-876D-7B08023670C1}" type="datetimeFigureOut">
              <a:rPr lang="en-US" smtClean="0"/>
              <a:pPr/>
              <a:t>11/18/24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40E319-C9A9-1C4F-876D-7B08023670C1}" type="datetimeFigureOut">
              <a:rPr lang="en-US" smtClean="0"/>
              <a:pPr/>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40E319-C9A9-1C4F-876D-7B08023670C1}" type="datetimeFigureOut">
              <a:rPr lang="en-US" smtClean="0"/>
              <a:pPr/>
              <a:t>11/18/24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40E319-C9A9-1C4F-876D-7B08023670C1}" type="datetimeFigureOut">
              <a:rPr lang="en-US" smtClean="0"/>
              <a:pPr/>
              <a:t>11/18/24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0E319-C9A9-1C4F-876D-7B08023670C1}" type="datetimeFigureOut">
              <a:rPr lang="en-US" smtClean="0"/>
              <a:pPr/>
              <a:t>11/18/24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40E319-C9A9-1C4F-876D-7B08023670C1}" type="datetimeFigureOut">
              <a:rPr lang="en-US" smtClean="0"/>
              <a:pPr/>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40E319-C9A9-1C4F-876D-7B08023670C1}" type="datetimeFigureOut">
              <a:rPr lang="en-US" smtClean="0"/>
              <a:pPr/>
              <a:t>11/18/24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48F359-C75A-B746-A2B6-B18B0A3656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F9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0E319-C9A9-1C4F-876D-7B08023670C1}" type="datetimeFigureOut">
              <a:rPr lang="en-US" smtClean="0"/>
              <a:pPr/>
              <a:t>11/18/24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8F359-C75A-B746-A2B6-B18B0A3656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076"/>
            <a:ext cx="7772400" cy="1347628"/>
          </a:xfrm>
        </p:spPr>
        <p:txBody>
          <a:bodyPr>
            <a:normAutofit/>
          </a:bodyPr>
          <a:lstStyle/>
          <a:p>
            <a:r>
              <a:rPr lang="en-US" sz="4800" b="1" dirty="0">
                <a:solidFill>
                  <a:srgbClr val="800000"/>
                </a:solidFill>
                <a:latin typeface="Charlemagne Std"/>
              </a:rPr>
              <a:t>Aristotle’s Virtue Ethics</a:t>
            </a:r>
          </a:p>
        </p:txBody>
      </p:sp>
      <p:sp>
        <p:nvSpPr>
          <p:cNvPr id="3" name="Subtitle 2"/>
          <p:cNvSpPr>
            <a:spLocks noGrp="1"/>
          </p:cNvSpPr>
          <p:nvPr>
            <p:ph type="subTitle" idx="1"/>
          </p:nvPr>
        </p:nvSpPr>
        <p:spPr>
          <a:xfrm>
            <a:off x="479473" y="1632704"/>
            <a:ext cx="8189914" cy="4625990"/>
          </a:xfrm>
        </p:spPr>
        <p:txBody>
          <a:bodyPr>
            <a:normAutofit fontScale="92500" lnSpcReduction="20000"/>
          </a:bodyPr>
          <a:lstStyle/>
          <a:p>
            <a:r>
              <a:rPr lang="en-US" i="1" dirty="0">
                <a:solidFill>
                  <a:srgbClr val="0000FF"/>
                </a:solidFill>
                <a:latin typeface="Times New Roman"/>
              </a:rPr>
              <a:t>Virtue Ethics: </a:t>
            </a:r>
          </a:p>
          <a:p>
            <a:r>
              <a:rPr lang="en-US" i="1" dirty="0">
                <a:solidFill>
                  <a:srgbClr val="0000FF"/>
                </a:solidFill>
                <a:latin typeface="Times New Roman"/>
              </a:rPr>
              <a:t>Be a Good Person</a:t>
            </a:r>
          </a:p>
          <a:p>
            <a:pPr algn="just"/>
            <a:endParaRPr lang="en-US" sz="2800" b="1" dirty="0">
              <a:solidFill>
                <a:schemeClr val="tx1"/>
              </a:solidFill>
              <a:latin typeface="Garamond"/>
            </a:endParaRPr>
          </a:p>
          <a:p>
            <a:pPr algn="just"/>
            <a:r>
              <a:rPr lang="en-US" sz="2800" b="1" dirty="0">
                <a:solidFill>
                  <a:schemeClr val="tx1"/>
                </a:solidFill>
                <a:latin typeface="Garamond"/>
              </a:rPr>
              <a:t>Virtue ethics</a:t>
            </a:r>
            <a:r>
              <a:rPr lang="en-US" sz="2800" dirty="0">
                <a:solidFill>
                  <a:schemeClr val="tx1"/>
                </a:solidFill>
                <a:latin typeface="Garamond"/>
              </a:rPr>
              <a:t> is a theory or morality that makes virtue the central concern. It is not a matter of the consequences of actions as the </a:t>
            </a:r>
            <a:r>
              <a:rPr lang="en-US" sz="2800" dirty="0" err="1">
                <a:solidFill>
                  <a:schemeClr val="tx1"/>
                </a:solidFill>
                <a:latin typeface="Garamond"/>
              </a:rPr>
              <a:t>consequentialists</a:t>
            </a:r>
            <a:r>
              <a:rPr lang="en-US" sz="2800" dirty="0">
                <a:solidFill>
                  <a:schemeClr val="tx1"/>
                </a:solidFill>
                <a:latin typeface="Garamond"/>
              </a:rPr>
              <a:t> think. Nor is it a matter moral nature of actions, as the deontological theories claim. According to virtue ethics, moral conduct is something that emanates from a person’s moral virtues, from his or her moral character, not from obedience to moral laws. Whereas the utilitarian or Kantian asks, “what should I </a:t>
            </a:r>
            <a:r>
              <a:rPr lang="en-US" sz="2800" i="1" dirty="0">
                <a:solidFill>
                  <a:schemeClr val="tx1"/>
                </a:solidFill>
                <a:latin typeface="Garamond"/>
              </a:rPr>
              <a:t>do</a:t>
            </a:r>
            <a:r>
              <a:rPr lang="en-US" sz="2800" dirty="0">
                <a:solidFill>
                  <a:schemeClr val="tx1"/>
                </a:solidFill>
                <a:latin typeface="Garamond"/>
              </a:rPr>
              <a:t>?”, the virtue ethicist asks, “What should I </a:t>
            </a:r>
            <a:r>
              <a:rPr lang="en-US" sz="2800" i="1" dirty="0">
                <a:solidFill>
                  <a:schemeClr val="tx1"/>
                </a:solidFill>
                <a:latin typeface="Garamond"/>
              </a:rPr>
              <a:t>be</a:t>
            </a:r>
            <a:r>
              <a:rPr lang="en-US" sz="2800" dirty="0">
                <a:solidFill>
                  <a:schemeClr val="tx1"/>
                </a:solidFill>
                <a:latin typeface="Garamond"/>
              </a:rPr>
              <a:t>?”</a:t>
            </a:r>
            <a:endParaRPr lang="en-US" sz="2800" dirty="0">
              <a:solidFill>
                <a:schemeClr val="tx1"/>
              </a:solidFill>
              <a:latin typeface="Times New Roman"/>
            </a:endParaRPr>
          </a:p>
          <a:p>
            <a:endParaRPr lang="en-US" sz="2800" b="1" dirty="0">
              <a:solidFill>
                <a:schemeClr val="tx1"/>
              </a:solidFill>
              <a:latin typeface="Garamon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4450" y="1198680"/>
            <a:ext cx="7230970" cy="5137762"/>
          </a:xfrm>
        </p:spPr>
        <p:txBody>
          <a:bodyPr>
            <a:noAutofit/>
          </a:bodyPr>
          <a:lstStyle/>
          <a:p>
            <a:pPr algn="just"/>
            <a:endParaRPr lang="en-US" sz="2400" dirty="0">
              <a:solidFill>
                <a:schemeClr val="tx1"/>
              </a:solidFill>
              <a:latin typeface="Garamond"/>
            </a:endParaRPr>
          </a:p>
          <a:p>
            <a:pPr algn="just"/>
            <a:r>
              <a:rPr lang="en-US" sz="2800" dirty="0">
                <a:solidFill>
                  <a:schemeClr val="tx1"/>
                </a:solidFill>
                <a:latin typeface="Garamond"/>
              </a:rPr>
              <a:t>Modern virtue ethicists agree with Aristotle on two main points:</a:t>
            </a:r>
          </a:p>
          <a:p>
            <a:pPr algn="just"/>
            <a:endParaRPr lang="en-US" sz="2800" dirty="0">
              <a:solidFill>
                <a:schemeClr val="tx1"/>
              </a:solidFill>
              <a:latin typeface="Garamond"/>
            </a:endParaRPr>
          </a:p>
          <a:p>
            <a:pPr algn="just"/>
            <a:r>
              <a:rPr lang="en-US" sz="2800" dirty="0">
                <a:solidFill>
                  <a:schemeClr val="tx1"/>
                </a:solidFill>
                <a:latin typeface="Garamond"/>
              </a:rPr>
              <a:t>1) The cultivation of virtues is not merely a moral requirement—it is a way (some would say the only way) to ensure human flourishing and the good life.</a:t>
            </a:r>
          </a:p>
          <a:p>
            <a:pPr algn="just"/>
            <a:endParaRPr lang="en-US" sz="2400" dirty="0">
              <a:solidFill>
                <a:schemeClr val="tx1"/>
              </a:solidFill>
              <a:latin typeface="Garamond"/>
            </a:endParaRPr>
          </a:p>
          <a:p>
            <a:pPr algn="just"/>
            <a:r>
              <a:rPr lang="en-US" sz="2400" dirty="0">
                <a:solidFill>
                  <a:schemeClr val="tx1"/>
                </a:solidFill>
                <a:latin typeface="Garamond"/>
              </a:rPr>
              <a:t>.</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77523" y="1198680"/>
            <a:ext cx="7840029" cy="5137762"/>
          </a:xfrm>
        </p:spPr>
        <p:txBody>
          <a:bodyPr>
            <a:noAutofit/>
          </a:bodyPr>
          <a:lstStyle/>
          <a:p>
            <a:pPr algn="just"/>
            <a:r>
              <a:rPr lang="en-US" sz="2400" dirty="0">
                <a:solidFill>
                  <a:schemeClr val="tx1"/>
                </a:solidFill>
                <a:latin typeface="Garamond"/>
              </a:rPr>
              <a:t>2) Ethics must take into account motives, feelings, intentions, and moral wisdom—factors that duty-based morality neglects.</a:t>
            </a:r>
          </a:p>
          <a:p>
            <a:pPr algn="just"/>
            <a:endParaRPr lang="en-US" sz="2400" dirty="0">
              <a:solidFill>
                <a:schemeClr val="tx1"/>
              </a:solidFill>
              <a:latin typeface="Garamond"/>
            </a:endParaRPr>
          </a:p>
          <a:p>
            <a:pPr algn="just"/>
            <a:r>
              <a:rPr lang="en-US" sz="2400" dirty="0">
                <a:solidFill>
                  <a:schemeClr val="tx1"/>
                </a:solidFill>
                <a:latin typeface="Garamond"/>
              </a:rPr>
              <a:t>According to Kant, the only thing that matters in determining the moral worth of actions is whether one does it from a recognition that it is one’s duty to do it. We don’t need to consider our motives and feelings. In virtue ethics, acting from such motivations as friendship, loyalty, kindness, love, or sympathy is a crucial part of acting from a virtuous character. </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77523" y="1198680"/>
            <a:ext cx="7840029" cy="5137762"/>
          </a:xfrm>
        </p:spPr>
        <p:txBody>
          <a:bodyPr>
            <a:noAutofit/>
          </a:bodyPr>
          <a:lstStyle/>
          <a:p>
            <a:r>
              <a:rPr lang="en-US" sz="2400" b="1" i="1" dirty="0">
                <a:solidFill>
                  <a:schemeClr val="tx1"/>
                </a:solidFill>
                <a:latin typeface="Garamond"/>
              </a:rPr>
              <a:t>Virtue in Action</a:t>
            </a:r>
          </a:p>
          <a:p>
            <a:pPr algn="just"/>
            <a:r>
              <a:rPr lang="en-US" sz="2400" dirty="0">
                <a:solidFill>
                  <a:schemeClr val="tx1"/>
                </a:solidFill>
                <a:latin typeface="Garamond"/>
              </a:rPr>
              <a:t>If moral rules are secondary in virtue ethics, how does a virtue ethicist make moral decisions? In considering whether or not to tell a lie, a virtue ethicist thinks, not about the consequences of the action, nor the moral rightness of the action, but rather the impact of the action upon her character. If honesty is a virtue, then she will do her best to act honestly and avoid lying. </a:t>
            </a:r>
          </a:p>
          <a:p>
            <a:pPr algn="just"/>
            <a:endParaRPr lang="en-US" sz="2400" dirty="0">
              <a:solidFill>
                <a:schemeClr val="tx1"/>
              </a:solidFill>
              <a:latin typeface="Garamond"/>
            </a:endParaRPr>
          </a:p>
          <a:p>
            <a:pPr algn="just"/>
            <a:r>
              <a:rPr lang="en-US" sz="2400" dirty="0">
                <a:solidFill>
                  <a:schemeClr val="tx1"/>
                </a:solidFill>
                <a:latin typeface="Garamond"/>
              </a:rPr>
              <a:t>Virtue ethicists often look to role models, people who embody the virtues and have inspired others with their virtuous conduct. Through practice in following the role model, and developing good habits, the virtuous person develops a character that spontaneously does what is good.</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77523" y="1198680"/>
            <a:ext cx="7840029" cy="5137762"/>
          </a:xfrm>
        </p:spPr>
        <p:txBody>
          <a:bodyPr>
            <a:noAutofit/>
          </a:bodyPr>
          <a:lstStyle/>
          <a:p>
            <a:r>
              <a:rPr lang="en-US" sz="2400" b="1" i="1" dirty="0">
                <a:solidFill>
                  <a:schemeClr val="tx1"/>
                </a:solidFill>
                <a:latin typeface="Garamond"/>
              </a:rPr>
              <a:t>Evaluating Virtue Ethics</a:t>
            </a:r>
          </a:p>
          <a:p>
            <a:pPr algn="just"/>
            <a:endParaRPr lang="en-US" sz="2400" dirty="0">
              <a:solidFill>
                <a:schemeClr val="tx1"/>
              </a:solidFill>
              <a:latin typeface="Garamond"/>
            </a:endParaRPr>
          </a:p>
          <a:p>
            <a:pPr algn="just"/>
            <a:r>
              <a:rPr lang="en-US" sz="2400" dirty="0">
                <a:solidFill>
                  <a:schemeClr val="tx1"/>
                </a:solidFill>
                <a:latin typeface="Garamond"/>
              </a:rPr>
              <a:t>Some philosophers think that virtue ethics seems to explain important aspects of the moral life. It seems to offer a more plausible explanation of the role of motivation in moral actions than duty-based ethics. Some philosophers also defend virtue ethics in pointing out that the aims of being a good person and living a good life of happiness or human flourishing are obviously central to the moral life and should be part of any adequate theory of morality.</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00575" y="1198681"/>
            <a:ext cx="4639223" cy="3803091"/>
          </a:xfrm>
        </p:spPr>
        <p:txBody>
          <a:bodyPr>
            <a:normAutofit/>
          </a:bodyPr>
          <a:lstStyle/>
          <a:p>
            <a:pPr algn="just"/>
            <a:endParaRPr lang="en-US" sz="2000" dirty="0">
              <a:solidFill>
                <a:schemeClr val="tx1"/>
              </a:solidFill>
              <a:latin typeface="Garamond"/>
            </a:endParaRPr>
          </a:p>
          <a:p>
            <a:pPr algn="just"/>
            <a:r>
              <a:rPr lang="en-US" sz="2000" dirty="0">
                <a:solidFill>
                  <a:schemeClr val="tx1"/>
                </a:solidFill>
                <a:latin typeface="Garamond"/>
              </a:rPr>
              <a:t>Aristotle’s philosophy was very influential in Ethics. Aristotle thought the moral life consists not in following moral rules that stipulate right actions, but in striving to be a particular kind of person—a virtuous person whose actions stem naturally from virtuous character.</a:t>
            </a:r>
            <a:endParaRPr lang="en-US" sz="1600" dirty="0">
              <a:solidFill>
                <a:schemeClr val="tx1"/>
              </a:solidFill>
              <a:latin typeface="Garamond Premier Pro"/>
            </a:endParaRP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pic>
        <p:nvPicPr>
          <p:cNvPr id="5" name="Picture 4" descr="aristotle_by_raphael_wikimedia_commons_croppedjpg.jpg"/>
          <p:cNvPicPr>
            <a:picLocks noChangeAspect="1"/>
          </p:cNvPicPr>
          <p:nvPr/>
        </p:nvPicPr>
        <p:blipFill>
          <a:blip r:embed="rId2"/>
          <a:stretch>
            <a:fillRect/>
          </a:stretch>
        </p:blipFill>
        <p:spPr>
          <a:xfrm>
            <a:off x="441158" y="1198681"/>
            <a:ext cx="3308659" cy="4015003"/>
          </a:xfrm>
          <a:prstGeom prst="rect">
            <a:avLst/>
          </a:prstGeom>
        </p:spPr>
      </p:pic>
      <p:sp>
        <p:nvSpPr>
          <p:cNvPr id="6" name="TextBox 5"/>
          <p:cNvSpPr txBox="1"/>
          <p:nvPr/>
        </p:nvSpPr>
        <p:spPr>
          <a:xfrm>
            <a:off x="441158" y="5213684"/>
            <a:ext cx="2377461" cy="369332"/>
          </a:xfrm>
          <a:prstGeom prst="rect">
            <a:avLst/>
          </a:prstGeom>
          <a:noFill/>
        </p:spPr>
        <p:txBody>
          <a:bodyPr wrap="none" rtlCol="0">
            <a:spAutoFit/>
          </a:bodyPr>
          <a:lstStyle/>
          <a:p>
            <a:r>
              <a:rPr lang="en-US" dirty="0">
                <a:latin typeface="Times New Roman"/>
              </a:rPr>
              <a:t>Aristotle (384–322 BC)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30163" y="1198681"/>
            <a:ext cx="4619205" cy="5060012"/>
          </a:xfrm>
        </p:spPr>
        <p:txBody>
          <a:bodyPr>
            <a:normAutofit fontScale="92500" lnSpcReduction="10000"/>
          </a:bodyPr>
          <a:lstStyle/>
          <a:p>
            <a:pPr algn="just"/>
            <a:r>
              <a:rPr lang="en-US" sz="2000" dirty="0">
                <a:solidFill>
                  <a:schemeClr val="tx1"/>
                </a:solidFill>
                <a:latin typeface="Garamond"/>
              </a:rPr>
              <a:t>Recall that Aristotle had a teleological view of nature. Everything is developing toward some end or purpose. Every living being has an end toward which it naturally aims. Human existence also has an end or ultimate purpose, according to Aristotle, and the highest end of human actions is to bring about this end, the best good of human existence.</a:t>
            </a:r>
          </a:p>
          <a:p>
            <a:pPr algn="just"/>
            <a:endParaRPr lang="en-US" sz="2000" dirty="0">
              <a:solidFill>
                <a:schemeClr val="tx1"/>
              </a:solidFill>
              <a:latin typeface="Garamond"/>
            </a:endParaRPr>
          </a:p>
          <a:p>
            <a:pPr marL="228600" indent="228600" algn="just"/>
            <a:r>
              <a:rPr lang="en-US" sz="1600" dirty="0">
                <a:solidFill>
                  <a:schemeClr val="tx1"/>
                </a:solidFill>
                <a:latin typeface="Garamond"/>
              </a:rPr>
              <a:t>Suppose, then, that (a) there is some end (</a:t>
            </a:r>
            <a:r>
              <a:rPr lang="en-US" sz="1600" dirty="0" err="1">
                <a:solidFill>
                  <a:schemeClr val="tx1"/>
                </a:solidFill>
                <a:latin typeface="Garamond Premier Pro"/>
              </a:rPr>
              <a:t>τέλος</a:t>
            </a:r>
            <a:r>
              <a:rPr lang="en-US" sz="1600" dirty="0">
                <a:solidFill>
                  <a:schemeClr val="tx1"/>
                </a:solidFill>
                <a:latin typeface="Garamond Premier Pro"/>
              </a:rPr>
              <a:t>) </a:t>
            </a:r>
            <a:r>
              <a:rPr lang="en-US" sz="1600" dirty="0">
                <a:solidFill>
                  <a:schemeClr val="tx1"/>
                </a:solidFill>
                <a:latin typeface="Garamond"/>
              </a:rPr>
              <a:t>of the things we pursue in our actions which we wish for because of itself; and (</a:t>
            </a:r>
            <a:r>
              <a:rPr lang="en-US" sz="1600" dirty="0" err="1">
                <a:solidFill>
                  <a:schemeClr val="tx1"/>
                </a:solidFill>
                <a:latin typeface="Garamond"/>
              </a:rPr>
              <a:t>b</a:t>
            </a:r>
            <a:r>
              <a:rPr lang="en-US" sz="1600" dirty="0">
                <a:solidFill>
                  <a:schemeClr val="tx1"/>
                </a:solidFill>
                <a:latin typeface="Garamond"/>
              </a:rPr>
              <a:t>) we do not choose everything because of something else, since (</a:t>
            </a:r>
            <a:r>
              <a:rPr lang="en-US" sz="1600" dirty="0" err="1">
                <a:solidFill>
                  <a:schemeClr val="tx1"/>
                </a:solidFill>
                <a:latin typeface="Garamond"/>
              </a:rPr>
              <a:t>c</a:t>
            </a:r>
            <a:r>
              <a:rPr lang="en-US" sz="1600" dirty="0">
                <a:solidFill>
                  <a:schemeClr val="tx1"/>
                </a:solidFill>
                <a:latin typeface="Garamond"/>
              </a:rPr>
              <a:t>) if we do, it will go on without limit, making desire empty and futile; then clearly (</a:t>
            </a:r>
            <a:r>
              <a:rPr lang="en-US" sz="1600" dirty="0" err="1">
                <a:solidFill>
                  <a:schemeClr val="tx1"/>
                </a:solidFill>
                <a:latin typeface="Garamond"/>
              </a:rPr>
              <a:t>d</a:t>
            </a:r>
            <a:r>
              <a:rPr lang="en-US" sz="1600" dirty="0">
                <a:solidFill>
                  <a:schemeClr val="tx1"/>
                </a:solidFill>
                <a:latin typeface="Garamond"/>
              </a:rPr>
              <a:t>) this end (</a:t>
            </a:r>
            <a:r>
              <a:rPr lang="en-US" sz="1600" dirty="0" err="1">
                <a:solidFill>
                  <a:schemeClr val="tx1"/>
                </a:solidFill>
                <a:latin typeface="Garamond Premier Pro"/>
              </a:rPr>
              <a:t>τέλος</a:t>
            </a:r>
            <a:r>
              <a:rPr lang="en-US" sz="1600" dirty="0">
                <a:solidFill>
                  <a:schemeClr val="tx1"/>
                </a:solidFill>
                <a:latin typeface="Garamond Premier Pro"/>
              </a:rPr>
              <a:t>) </a:t>
            </a:r>
            <a:r>
              <a:rPr lang="en-US" sz="1600" dirty="0">
                <a:solidFill>
                  <a:schemeClr val="tx1"/>
                </a:solidFill>
                <a:latin typeface="Garamond"/>
              </a:rPr>
              <a:t>will be the good, i.e., the best good.</a:t>
            </a:r>
          </a:p>
          <a:p>
            <a:pPr marL="228600" indent="228600" algn="just"/>
            <a:r>
              <a:rPr lang="en-US" sz="1600" dirty="0">
                <a:solidFill>
                  <a:schemeClr val="tx1"/>
                </a:solidFill>
                <a:latin typeface="Garamond"/>
              </a:rPr>
              <a:t>Then surely knowledge of this good is also of great importance for the conduct of our lives, and if, like archers, we have a target to aim at, we are more likely to hit the right mark.</a:t>
            </a:r>
            <a:endParaRPr lang="en-US" sz="1600" dirty="0">
              <a:solidFill>
                <a:schemeClr val="tx1"/>
              </a:solidFill>
              <a:latin typeface="Garamond Premier Pro"/>
            </a:endParaRP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pic>
        <p:nvPicPr>
          <p:cNvPr id="5" name="Picture 4" descr="aristotle_by_raphael_wikimedia_commons_croppedjpg.jpg"/>
          <p:cNvPicPr>
            <a:picLocks noChangeAspect="1"/>
          </p:cNvPicPr>
          <p:nvPr/>
        </p:nvPicPr>
        <p:blipFill>
          <a:blip r:embed="rId2"/>
          <a:stretch>
            <a:fillRect/>
          </a:stretch>
        </p:blipFill>
        <p:spPr>
          <a:xfrm>
            <a:off x="441158" y="1198681"/>
            <a:ext cx="3308659" cy="4015003"/>
          </a:xfrm>
          <a:prstGeom prst="rect">
            <a:avLst/>
          </a:prstGeom>
        </p:spPr>
      </p:pic>
      <p:sp>
        <p:nvSpPr>
          <p:cNvPr id="6" name="TextBox 5"/>
          <p:cNvSpPr txBox="1"/>
          <p:nvPr/>
        </p:nvSpPr>
        <p:spPr>
          <a:xfrm>
            <a:off x="441158" y="5213684"/>
            <a:ext cx="2377461" cy="369332"/>
          </a:xfrm>
          <a:prstGeom prst="rect">
            <a:avLst/>
          </a:prstGeom>
          <a:noFill/>
        </p:spPr>
        <p:txBody>
          <a:bodyPr wrap="none" rtlCol="0">
            <a:spAutoFit/>
          </a:bodyPr>
          <a:lstStyle/>
          <a:p>
            <a:r>
              <a:rPr lang="en-US" dirty="0">
                <a:latin typeface="Times New Roman"/>
              </a:rPr>
              <a:t>Aristotle (384–322 BC)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30163" y="1198681"/>
            <a:ext cx="4619205" cy="5060012"/>
          </a:xfrm>
        </p:spPr>
        <p:txBody>
          <a:bodyPr>
            <a:normAutofit/>
          </a:bodyPr>
          <a:lstStyle/>
          <a:p>
            <a:pPr algn="just"/>
            <a:r>
              <a:rPr lang="en-US" sz="2000" dirty="0">
                <a:solidFill>
                  <a:schemeClr val="tx1"/>
                </a:solidFill>
                <a:latin typeface="Times New Roman" panose="02020603050405020304" pitchFamily="18" charset="0"/>
                <a:cs typeface="Times New Roman" panose="02020603050405020304" pitchFamily="18" charset="0"/>
              </a:rPr>
              <a:t>Natural law theorists used Aristotle’s teleological view to support the view that some actions are morally right in and of themselves because they are in accord with the way nature is. Aristotle’s ethics did not go in this direction, but instead emphasized the virtuous character traits that would lead to the fulfillment of the true goal of human existence. This end or goal (</a:t>
            </a:r>
            <a:r>
              <a:rPr lang="en-US" sz="2000" dirty="0" err="1">
                <a:solidFill>
                  <a:schemeClr val="tx1"/>
                </a:solidFill>
                <a:latin typeface="Times New Roman" panose="02020603050405020304" pitchFamily="18" charset="0"/>
                <a:cs typeface="Times New Roman" panose="02020603050405020304" pitchFamily="18" charset="0"/>
              </a:rPr>
              <a:t>τέλος</a:t>
            </a:r>
            <a:r>
              <a:rPr lang="en-US" sz="2000" dirty="0">
                <a:solidFill>
                  <a:schemeClr val="tx1"/>
                </a:solidFill>
                <a:latin typeface="Times New Roman" panose="02020603050405020304" pitchFamily="18" charset="0"/>
                <a:cs typeface="Times New Roman" panose="02020603050405020304" pitchFamily="18" charset="0"/>
              </a:rPr>
              <a:t>), the ultimate good of human existence, Aristotle defined as:</a:t>
            </a:r>
          </a:p>
          <a:p>
            <a:r>
              <a:rPr lang="en-US" sz="2800" dirty="0" err="1">
                <a:solidFill>
                  <a:schemeClr val="tx1"/>
                </a:solidFill>
                <a:latin typeface="Times New Roman"/>
              </a:rPr>
              <a:t>εὐδαιμονία</a:t>
            </a:r>
            <a:endParaRPr lang="en-US" sz="2800" dirty="0">
              <a:solidFill>
                <a:schemeClr val="tx1"/>
              </a:solidFill>
              <a:latin typeface="Times New Roman"/>
            </a:endParaRPr>
          </a:p>
          <a:p>
            <a:r>
              <a:rPr lang="en-US" sz="2000" i="1" dirty="0" err="1">
                <a:solidFill>
                  <a:schemeClr val="tx1"/>
                </a:solidFill>
                <a:latin typeface="Garamond"/>
              </a:rPr>
              <a:t>Eudamonia</a:t>
            </a:r>
            <a:endParaRPr lang="en-US" sz="2000" i="1" dirty="0">
              <a:solidFill>
                <a:schemeClr val="tx1"/>
              </a:solidFill>
              <a:latin typeface="Garamond"/>
            </a:endParaRPr>
          </a:p>
          <a:p>
            <a:r>
              <a:rPr lang="en-US" sz="2000" dirty="0">
                <a:solidFill>
                  <a:schemeClr val="tx1"/>
                </a:solidFill>
                <a:latin typeface="Garamond"/>
              </a:rPr>
              <a:t>Happiness</a:t>
            </a:r>
          </a:p>
          <a:p>
            <a:r>
              <a:rPr lang="en-US" sz="2000" dirty="0">
                <a:solidFill>
                  <a:schemeClr val="tx1"/>
                </a:solidFill>
                <a:latin typeface="Garamond"/>
              </a:rPr>
              <a:t>Human Flourishing</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pic>
        <p:nvPicPr>
          <p:cNvPr id="5" name="Picture 4" descr="aristotle_by_raphael_wikimedia_commons_croppedjpg.jpg"/>
          <p:cNvPicPr>
            <a:picLocks noChangeAspect="1"/>
          </p:cNvPicPr>
          <p:nvPr/>
        </p:nvPicPr>
        <p:blipFill>
          <a:blip r:embed="rId2"/>
          <a:stretch>
            <a:fillRect/>
          </a:stretch>
        </p:blipFill>
        <p:spPr>
          <a:xfrm>
            <a:off x="441158" y="1198681"/>
            <a:ext cx="3308659" cy="4015003"/>
          </a:xfrm>
          <a:prstGeom prst="rect">
            <a:avLst/>
          </a:prstGeom>
        </p:spPr>
      </p:pic>
      <p:sp>
        <p:nvSpPr>
          <p:cNvPr id="6" name="TextBox 5"/>
          <p:cNvSpPr txBox="1"/>
          <p:nvPr/>
        </p:nvSpPr>
        <p:spPr>
          <a:xfrm>
            <a:off x="441158" y="5213684"/>
            <a:ext cx="2377461" cy="369332"/>
          </a:xfrm>
          <a:prstGeom prst="rect">
            <a:avLst/>
          </a:prstGeom>
          <a:noFill/>
        </p:spPr>
        <p:txBody>
          <a:bodyPr wrap="none" rtlCol="0">
            <a:spAutoFit/>
          </a:bodyPr>
          <a:lstStyle/>
          <a:p>
            <a:r>
              <a:rPr lang="en-US" dirty="0">
                <a:latin typeface="Times New Roman"/>
              </a:rPr>
              <a:t>Aristotle (384–322 BC)</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30163" y="1198681"/>
            <a:ext cx="4302297" cy="4191830"/>
          </a:xfrm>
        </p:spPr>
        <p:txBody>
          <a:bodyPr>
            <a:normAutofit fontScale="92500" lnSpcReduction="10000"/>
          </a:bodyPr>
          <a:lstStyle/>
          <a:p>
            <a:pPr algn="just"/>
            <a:endParaRPr lang="en-US" sz="2000" dirty="0">
              <a:solidFill>
                <a:schemeClr val="tx1"/>
              </a:solidFill>
              <a:latin typeface="Garamond"/>
            </a:endParaRPr>
          </a:p>
          <a:p>
            <a:pPr algn="just"/>
            <a:r>
              <a:rPr lang="en-US" sz="2000" dirty="0">
                <a:solidFill>
                  <a:schemeClr val="tx1"/>
                </a:solidFill>
                <a:latin typeface="Garamond"/>
              </a:rPr>
              <a:t>To achieve </a:t>
            </a:r>
            <a:r>
              <a:rPr lang="en-US" sz="2000" i="1" dirty="0" err="1">
                <a:solidFill>
                  <a:schemeClr val="tx1"/>
                </a:solidFill>
                <a:latin typeface="Garamond"/>
              </a:rPr>
              <a:t>eudamonia</a:t>
            </a:r>
            <a:r>
              <a:rPr lang="en-US" sz="2000" dirty="0">
                <a:solidFill>
                  <a:schemeClr val="tx1"/>
                </a:solidFill>
                <a:latin typeface="Garamond"/>
              </a:rPr>
              <a:t>, Aristotle thought human beings must fulfill the function that is natural and distinctive to them. Aristotle defined humans as the </a:t>
            </a:r>
            <a:r>
              <a:rPr lang="en-US" sz="2000" i="1" dirty="0">
                <a:solidFill>
                  <a:schemeClr val="tx1"/>
                </a:solidFill>
                <a:latin typeface="Garamond"/>
              </a:rPr>
              <a:t>rational animal</a:t>
            </a:r>
            <a:r>
              <a:rPr lang="en-US" sz="2000" dirty="0">
                <a:solidFill>
                  <a:schemeClr val="tx1"/>
                </a:solidFill>
                <a:latin typeface="Garamond"/>
              </a:rPr>
              <a:t>, and thus, the natural function of human beings is to live in accordance with reason. The life of reason entails a life of virtue because the virtues themselves are rational modes of behaving. Thus, according to Aristotle, “Happiness (</a:t>
            </a:r>
            <a:r>
              <a:rPr lang="en-US" sz="2000" i="1" dirty="0" err="1">
                <a:solidFill>
                  <a:schemeClr val="tx1"/>
                </a:solidFill>
                <a:latin typeface="Garamond"/>
              </a:rPr>
              <a:t>eudamonia</a:t>
            </a:r>
            <a:r>
              <a:rPr lang="en-US" sz="2000" dirty="0">
                <a:solidFill>
                  <a:schemeClr val="tx1"/>
                </a:solidFill>
                <a:latin typeface="Garamond"/>
              </a:rPr>
              <a:t>) is an activity of the soul in accordance with  complete or perfect virtue.”</a:t>
            </a:r>
          </a:p>
          <a:p>
            <a:pPr algn="just"/>
            <a:endParaRPr lang="en-US" sz="2000" dirty="0">
              <a:solidFill>
                <a:schemeClr val="tx1"/>
              </a:solidFill>
              <a:latin typeface="Garamond"/>
            </a:endParaRPr>
          </a:p>
          <a:p>
            <a:pPr algn="just"/>
            <a:r>
              <a:rPr lang="en-US" sz="2000" dirty="0">
                <a:solidFill>
                  <a:schemeClr val="tx1"/>
                </a:solidFill>
                <a:latin typeface="Garamond"/>
              </a:rPr>
              <a:t>What, then, is perfect virtue?</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pic>
        <p:nvPicPr>
          <p:cNvPr id="5" name="Picture 4" descr="aristotle_by_raphael_wikimedia_commons_croppedjpg.jpg"/>
          <p:cNvPicPr>
            <a:picLocks noChangeAspect="1"/>
          </p:cNvPicPr>
          <p:nvPr/>
        </p:nvPicPr>
        <p:blipFill>
          <a:blip r:embed="rId2"/>
          <a:stretch>
            <a:fillRect/>
          </a:stretch>
        </p:blipFill>
        <p:spPr>
          <a:xfrm>
            <a:off x="441158" y="1198681"/>
            <a:ext cx="3308659" cy="4015003"/>
          </a:xfrm>
          <a:prstGeom prst="rect">
            <a:avLst/>
          </a:prstGeom>
        </p:spPr>
      </p:pic>
      <p:sp>
        <p:nvSpPr>
          <p:cNvPr id="6" name="TextBox 5"/>
          <p:cNvSpPr txBox="1"/>
          <p:nvPr/>
        </p:nvSpPr>
        <p:spPr>
          <a:xfrm>
            <a:off x="441158" y="5213684"/>
            <a:ext cx="2377461" cy="369332"/>
          </a:xfrm>
          <a:prstGeom prst="rect">
            <a:avLst/>
          </a:prstGeom>
          <a:noFill/>
        </p:spPr>
        <p:txBody>
          <a:bodyPr wrap="none" rtlCol="0">
            <a:spAutoFit/>
          </a:bodyPr>
          <a:lstStyle/>
          <a:p>
            <a:r>
              <a:rPr lang="en-US" dirty="0">
                <a:latin typeface="Times New Roman"/>
              </a:rPr>
              <a:t>Aristotle (384–322 BC)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30163" y="1198680"/>
            <a:ext cx="4794728" cy="5137762"/>
          </a:xfrm>
        </p:spPr>
        <p:txBody>
          <a:bodyPr>
            <a:noAutofit/>
          </a:bodyPr>
          <a:lstStyle/>
          <a:p>
            <a:pPr algn="just"/>
            <a:r>
              <a:rPr lang="en-US" sz="1800" dirty="0">
                <a:solidFill>
                  <a:schemeClr val="tx1"/>
                </a:solidFill>
                <a:latin typeface="Garamond"/>
              </a:rPr>
              <a:t>A </a:t>
            </a:r>
            <a:r>
              <a:rPr lang="en-US" sz="1800" b="1" dirty="0">
                <a:solidFill>
                  <a:schemeClr val="tx1"/>
                </a:solidFill>
                <a:latin typeface="Garamond"/>
              </a:rPr>
              <a:t>virtue</a:t>
            </a:r>
            <a:r>
              <a:rPr lang="en-US" sz="1800" dirty="0">
                <a:solidFill>
                  <a:schemeClr val="tx1"/>
                </a:solidFill>
                <a:latin typeface="Garamond"/>
              </a:rPr>
              <a:t> is a stable disposition to act and feel according to some ideal or model of excellence. It is a deeply embedded character trait that can affect actions in countless situations.</a:t>
            </a:r>
          </a:p>
          <a:p>
            <a:pPr algn="just"/>
            <a:endParaRPr lang="en-US" sz="1800" dirty="0">
              <a:solidFill>
                <a:schemeClr val="tx1"/>
              </a:solidFill>
              <a:latin typeface="Garamond"/>
            </a:endParaRPr>
          </a:p>
          <a:p>
            <a:pPr algn="just"/>
            <a:r>
              <a:rPr lang="en-US" sz="1800" dirty="0">
                <a:solidFill>
                  <a:schemeClr val="tx1"/>
                </a:solidFill>
                <a:latin typeface="Garamond"/>
              </a:rPr>
              <a:t>Aristotle distinguished between intellectual virtues and moral virtues. The intellectual virtues include wisdom, prudence, rationality. The moral virtues include fairness, benevolence, honesty, loyalty, conscientiousness, and courage.</a:t>
            </a:r>
          </a:p>
          <a:p>
            <a:pPr algn="just"/>
            <a:endParaRPr lang="en-US" sz="1800" dirty="0">
              <a:solidFill>
                <a:schemeClr val="tx1"/>
              </a:solidFill>
              <a:latin typeface="Garamond"/>
            </a:endParaRPr>
          </a:p>
          <a:p>
            <a:pPr algn="just"/>
            <a:r>
              <a:rPr lang="en-US" sz="1800" dirty="0">
                <a:solidFill>
                  <a:schemeClr val="tx1"/>
                </a:solidFill>
                <a:latin typeface="Garamond"/>
              </a:rPr>
              <a:t>Aristotle thought the intellectual virtues can be taught, but the moral virtues require practice, and thus, are the result of good habits.</a:t>
            </a:r>
          </a:p>
          <a:p>
            <a:pPr algn="just"/>
            <a:endParaRPr lang="en-US" sz="1800" dirty="0">
              <a:solidFill>
                <a:schemeClr val="tx1"/>
              </a:solidFill>
              <a:latin typeface="Garamond"/>
            </a:endParaRPr>
          </a:p>
          <a:p>
            <a:pPr algn="just"/>
            <a:endParaRPr lang="en-US" sz="1800" dirty="0">
              <a:solidFill>
                <a:schemeClr val="tx1"/>
              </a:solidFill>
              <a:latin typeface="Garamond"/>
            </a:endParaRP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pic>
        <p:nvPicPr>
          <p:cNvPr id="5" name="Picture 4" descr="aristotle_by_raphael_wikimedia_commons_croppedjpg.jpg"/>
          <p:cNvPicPr>
            <a:picLocks noChangeAspect="1"/>
          </p:cNvPicPr>
          <p:nvPr/>
        </p:nvPicPr>
        <p:blipFill>
          <a:blip r:embed="rId2"/>
          <a:stretch>
            <a:fillRect/>
          </a:stretch>
        </p:blipFill>
        <p:spPr>
          <a:xfrm>
            <a:off x="441158" y="1198681"/>
            <a:ext cx="3308659" cy="4015003"/>
          </a:xfrm>
          <a:prstGeom prst="rect">
            <a:avLst/>
          </a:prstGeom>
        </p:spPr>
      </p:pic>
      <p:sp>
        <p:nvSpPr>
          <p:cNvPr id="6" name="TextBox 5"/>
          <p:cNvSpPr txBox="1"/>
          <p:nvPr/>
        </p:nvSpPr>
        <p:spPr>
          <a:xfrm>
            <a:off x="441158" y="5213684"/>
            <a:ext cx="2377461" cy="369332"/>
          </a:xfrm>
          <a:prstGeom prst="rect">
            <a:avLst/>
          </a:prstGeom>
          <a:noFill/>
        </p:spPr>
        <p:txBody>
          <a:bodyPr wrap="none" rtlCol="0">
            <a:spAutoFit/>
          </a:bodyPr>
          <a:lstStyle/>
          <a:p>
            <a:r>
              <a:rPr lang="en-US" dirty="0">
                <a:latin typeface="Times New Roman"/>
              </a:rPr>
              <a:t>Aristotle (384–322 BC)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030163" y="1198680"/>
            <a:ext cx="4794728" cy="5137762"/>
          </a:xfrm>
        </p:spPr>
        <p:txBody>
          <a:bodyPr>
            <a:noAutofit/>
          </a:bodyPr>
          <a:lstStyle/>
          <a:p>
            <a:pPr algn="just"/>
            <a:r>
              <a:rPr lang="en-US" sz="1800" dirty="0">
                <a:solidFill>
                  <a:schemeClr val="tx1"/>
                </a:solidFill>
                <a:latin typeface="Garamond"/>
              </a:rPr>
              <a:t>Aristotle’s notion of a moral virtue is what he calls the “Golden Mean,” a balance between two behavioral extremes.</a:t>
            </a:r>
          </a:p>
          <a:p>
            <a:pPr algn="just"/>
            <a:endParaRPr lang="en-US" sz="1800" dirty="0">
              <a:solidFill>
                <a:schemeClr val="tx1"/>
              </a:solidFill>
              <a:latin typeface="Garamond"/>
            </a:endParaRPr>
          </a:p>
          <a:p>
            <a:pPr algn="just"/>
            <a:r>
              <a:rPr lang="en-US" sz="2000" u="sng" dirty="0">
                <a:solidFill>
                  <a:schemeClr val="tx1"/>
                </a:solidFill>
                <a:latin typeface="Garamond"/>
              </a:rPr>
              <a:t>Deficit		  Golden Mean	  Excess</a:t>
            </a:r>
          </a:p>
          <a:p>
            <a:pPr algn="just"/>
            <a:r>
              <a:rPr lang="en-US" sz="1800" dirty="0">
                <a:solidFill>
                  <a:schemeClr val="tx1"/>
                </a:solidFill>
                <a:latin typeface="Garamond"/>
              </a:rPr>
              <a:t>Cowardice	</a:t>
            </a:r>
            <a:r>
              <a:rPr lang="en-US" sz="1800" i="1" dirty="0">
                <a:solidFill>
                  <a:schemeClr val="tx1"/>
                </a:solidFill>
                <a:latin typeface="Garamond"/>
              </a:rPr>
              <a:t>     Courage</a:t>
            </a:r>
            <a:r>
              <a:rPr lang="en-US" sz="1800" dirty="0">
                <a:solidFill>
                  <a:schemeClr val="tx1"/>
                </a:solidFill>
                <a:latin typeface="Garamond"/>
              </a:rPr>
              <a:t>		   	  Rashness</a:t>
            </a:r>
          </a:p>
          <a:p>
            <a:pPr algn="just"/>
            <a:r>
              <a:rPr lang="en-US" sz="1800" dirty="0">
                <a:solidFill>
                  <a:schemeClr val="tx1"/>
                </a:solidFill>
                <a:latin typeface="Garamond"/>
              </a:rPr>
              <a:t>Stinginess		</a:t>
            </a:r>
            <a:r>
              <a:rPr lang="en-US" sz="1800" i="1" dirty="0">
                <a:solidFill>
                  <a:schemeClr val="tx1"/>
                </a:solidFill>
                <a:latin typeface="Garamond"/>
              </a:rPr>
              <a:t>     Generosity</a:t>
            </a:r>
            <a:r>
              <a:rPr lang="en-US" sz="1800" dirty="0">
                <a:solidFill>
                  <a:schemeClr val="tx1"/>
                </a:solidFill>
                <a:latin typeface="Garamond"/>
              </a:rPr>
              <a:t>		  Extravagance</a:t>
            </a:r>
          </a:p>
          <a:p>
            <a:pPr algn="just"/>
            <a:r>
              <a:rPr lang="en-US" sz="1800" dirty="0">
                <a:solidFill>
                  <a:schemeClr val="tx1"/>
                </a:solidFill>
                <a:latin typeface="Garamond"/>
              </a:rPr>
              <a:t>Slothfulness 	     </a:t>
            </a:r>
            <a:r>
              <a:rPr lang="en-US" sz="1800" i="1" dirty="0">
                <a:solidFill>
                  <a:schemeClr val="tx1"/>
                </a:solidFill>
                <a:latin typeface="Garamond"/>
              </a:rPr>
              <a:t>Ambition</a:t>
            </a:r>
            <a:r>
              <a:rPr lang="en-US" sz="1800" dirty="0">
                <a:solidFill>
                  <a:schemeClr val="tx1"/>
                </a:solidFill>
                <a:latin typeface="Garamond"/>
              </a:rPr>
              <a:t>		  Greed</a:t>
            </a:r>
          </a:p>
          <a:p>
            <a:pPr algn="just"/>
            <a:r>
              <a:rPr lang="en-US" sz="1800" dirty="0">
                <a:solidFill>
                  <a:schemeClr val="tx1"/>
                </a:solidFill>
                <a:latin typeface="Garamond"/>
              </a:rPr>
              <a:t>Humility		      </a:t>
            </a:r>
            <a:r>
              <a:rPr lang="en-US" sz="1800" i="1" dirty="0">
                <a:solidFill>
                  <a:schemeClr val="tx1"/>
                </a:solidFill>
                <a:latin typeface="Garamond"/>
              </a:rPr>
              <a:t>Modesty</a:t>
            </a:r>
            <a:r>
              <a:rPr lang="en-US" sz="1800" dirty="0">
                <a:solidFill>
                  <a:schemeClr val="tx1"/>
                </a:solidFill>
                <a:latin typeface="Garamond"/>
              </a:rPr>
              <a:t>	  	  Pride</a:t>
            </a:r>
          </a:p>
          <a:p>
            <a:pPr algn="just"/>
            <a:r>
              <a:rPr lang="en-US" sz="1800" dirty="0">
                <a:solidFill>
                  <a:schemeClr val="tx1"/>
                </a:solidFill>
                <a:latin typeface="Garamond"/>
              </a:rPr>
              <a:t>Secrecy		      </a:t>
            </a:r>
            <a:r>
              <a:rPr lang="en-US" sz="1800" i="1" dirty="0">
                <a:solidFill>
                  <a:schemeClr val="tx1"/>
                </a:solidFill>
                <a:latin typeface="Garamond"/>
              </a:rPr>
              <a:t>Honesty</a:t>
            </a:r>
            <a:r>
              <a:rPr lang="en-US" sz="1800" dirty="0">
                <a:solidFill>
                  <a:schemeClr val="tx1"/>
                </a:solidFill>
                <a:latin typeface="Garamond"/>
              </a:rPr>
              <a:t>		  Loquacity</a:t>
            </a:r>
          </a:p>
          <a:p>
            <a:pPr algn="just"/>
            <a:r>
              <a:rPr lang="en-US" sz="1800" dirty="0">
                <a:solidFill>
                  <a:schemeClr val="tx1"/>
                </a:solidFill>
                <a:latin typeface="Garamond"/>
              </a:rPr>
              <a:t>Moroseness	      </a:t>
            </a:r>
            <a:r>
              <a:rPr lang="en-US" sz="1800" i="1" dirty="0">
                <a:solidFill>
                  <a:schemeClr val="tx1"/>
                </a:solidFill>
                <a:latin typeface="Garamond"/>
              </a:rPr>
              <a:t>Good Humor</a:t>
            </a:r>
            <a:r>
              <a:rPr lang="en-US" sz="1800" dirty="0">
                <a:solidFill>
                  <a:schemeClr val="tx1"/>
                </a:solidFill>
                <a:latin typeface="Garamond"/>
              </a:rPr>
              <a:t>	  Absurdity</a:t>
            </a:r>
          </a:p>
          <a:p>
            <a:pPr algn="just"/>
            <a:r>
              <a:rPr lang="en-US" sz="1800" dirty="0">
                <a:solidFill>
                  <a:schemeClr val="tx1"/>
                </a:solidFill>
                <a:latin typeface="Garamond"/>
              </a:rPr>
              <a:t>Quarrelsomeness    </a:t>
            </a:r>
            <a:r>
              <a:rPr lang="en-US" sz="1800" i="1" dirty="0">
                <a:solidFill>
                  <a:schemeClr val="tx1"/>
                </a:solidFill>
                <a:latin typeface="Garamond"/>
              </a:rPr>
              <a:t>Friendship</a:t>
            </a:r>
            <a:r>
              <a:rPr lang="en-US" sz="1800" dirty="0">
                <a:solidFill>
                  <a:schemeClr val="tx1"/>
                </a:solidFill>
                <a:latin typeface="Garamond"/>
              </a:rPr>
              <a:t>		  Flattery</a:t>
            </a:r>
          </a:p>
          <a:p>
            <a:pPr algn="just"/>
            <a:r>
              <a:rPr lang="en-US" sz="1800" dirty="0">
                <a:solidFill>
                  <a:schemeClr val="tx1"/>
                </a:solidFill>
                <a:latin typeface="Garamond"/>
              </a:rPr>
              <a:t>Self-indulgence	       </a:t>
            </a:r>
            <a:r>
              <a:rPr lang="en-US" sz="1800" i="1" dirty="0">
                <a:solidFill>
                  <a:schemeClr val="tx1"/>
                </a:solidFill>
                <a:latin typeface="Garamond"/>
              </a:rPr>
              <a:t>Temperance</a:t>
            </a:r>
            <a:r>
              <a:rPr lang="en-US" sz="1800" dirty="0">
                <a:solidFill>
                  <a:schemeClr val="tx1"/>
                </a:solidFill>
                <a:latin typeface="Garamond"/>
              </a:rPr>
              <a:t>	   	  Insensibility</a:t>
            </a:r>
          </a:p>
          <a:p>
            <a:pPr algn="just"/>
            <a:r>
              <a:rPr lang="en-US" sz="1800" dirty="0">
                <a:solidFill>
                  <a:schemeClr val="tx1"/>
                </a:solidFill>
                <a:latin typeface="Garamond"/>
              </a:rPr>
              <a:t>Apathy		       </a:t>
            </a:r>
            <a:r>
              <a:rPr lang="en-US" sz="1800" i="1" dirty="0">
                <a:solidFill>
                  <a:schemeClr val="tx1"/>
                </a:solidFill>
                <a:latin typeface="Garamond"/>
              </a:rPr>
              <a:t>Composure</a:t>
            </a:r>
            <a:r>
              <a:rPr lang="en-US" sz="1800" dirty="0">
                <a:solidFill>
                  <a:schemeClr val="tx1"/>
                </a:solidFill>
                <a:latin typeface="Garamond"/>
              </a:rPr>
              <a:t>	  	  Irritability</a:t>
            </a:r>
          </a:p>
          <a:p>
            <a:pPr algn="just"/>
            <a:r>
              <a:rPr lang="en-US" sz="1800" dirty="0">
                <a:solidFill>
                  <a:schemeClr val="tx1"/>
                </a:solidFill>
                <a:latin typeface="Garamond"/>
              </a:rPr>
              <a:t>Indecisiveness	       </a:t>
            </a:r>
            <a:r>
              <a:rPr lang="en-US" sz="1800" i="1" dirty="0">
                <a:solidFill>
                  <a:schemeClr val="tx1"/>
                </a:solidFill>
                <a:latin typeface="Garamond"/>
              </a:rPr>
              <a:t>Self-Control</a:t>
            </a:r>
            <a:r>
              <a:rPr lang="en-US" sz="1800" dirty="0">
                <a:solidFill>
                  <a:schemeClr val="tx1"/>
                </a:solidFill>
                <a:latin typeface="Garamond"/>
              </a:rPr>
              <a:t>	          Impulsiveness</a:t>
            </a:r>
          </a:p>
          <a:p>
            <a:pPr algn="just"/>
            <a:endParaRPr lang="en-US" sz="1800" dirty="0">
              <a:solidFill>
                <a:schemeClr val="tx1"/>
              </a:solidFill>
              <a:latin typeface="Garamond"/>
            </a:endParaRP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pic>
        <p:nvPicPr>
          <p:cNvPr id="5" name="Picture 4" descr="aristotle_by_raphael_wikimedia_commons_croppedjpg.jpg"/>
          <p:cNvPicPr>
            <a:picLocks noChangeAspect="1"/>
          </p:cNvPicPr>
          <p:nvPr/>
        </p:nvPicPr>
        <p:blipFill>
          <a:blip r:embed="rId2"/>
          <a:stretch>
            <a:fillRect/>
          </a:stretch>
        </p:blipFill>
        <p:spPr>
          <a:xfrm>
            <a:off x="441158" y="1198681"/>
            <a:ext cx="3308659" cy="4015003"/>
          </a:xfrm>
          <a:prstGeom prst="rect">
            <a:avLst/>
          </a:prstGeom>
        </p:spPr>
      </p:pic>
      <p:sp>
        <p:nvSpPr>
          <p:cNvPr id="6" name="TextBox 5"/>
          <p:cNvSpPr txBox="1"/>
          <p:nvPr/>
        </p:nvSpPr>
        <p:spPr>
          <a:xfrm>
            <a:off x="441158" y="5213684"/>
            <a:ext cx="2377461" cy="369332"/>
          </a:xfrm>
          <a:prstGeom prst="rect">
            <a:avLst/>
          </a:prstGeom>
          <a:noFill/>
        </p:spPr>
        <p:txBody>
          <a:bodyPr wrap="none" rtlCol="0">
            <a:spAutoFit/>
          </a:bodyPr>
          <a:lstStyle/>
          <a:p>
            <a:r>
              <a:rPr lang="en-US" dirty="0">
                <a:latin typeface="Times New Roman"/>
              </a:rPr>
              <a:t>Aristotle (384–322 BC)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9770" y="1198680"/>
            <a:ext cx="7697483" cy="5137762"/>
          </a:xfrm>
        </p:spPr>
        <p:txBody>
          <a:bodyPr>
            <a:noAutofit/>
          </a:bodyPr>
          <a:lstStyle/>
          <a:p>
            <a:pPr algn="just"/>
            <a:r>
              <a:rPr lang="en-US" sz="2400" dirty="0">
                <a:solidFill>
                  <a:schemeClr val="tx1"/>
                </a:solidFill>
                <a:latin typeface="Garamond"/>
              </a:rPr>
              <a:t>Modern virtue ethics is deeply influenced by Aristotle’s thought, though some virtue ethicists don’t accept his teleological view of human nature and some question his concept of virtue as a mean between extremes. Like Aristotle, contemporary thinkers put the emphasis on quality of character and virtues, rather than on particular principles or rules of right action. Virtue ethicists, for example, are less likely to ask whether lying is wrong in a particular situation than whether an action or person is honest or dishonest. Virtue ethicists agree with Aristotle in arguing that a pure duty-based morality of rule adherence represents a barren, one-dimensional conception of the moral life.</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82841" y="5786551"/>
            <a:ext cx="3655038" cy="795978"/>
          </a:xfrm>
        </p:spPr>
        <p:txBody>
          <a:bodyPr>
            <a:noAutofit/>
          </a:bodyPr>
          <a:lstStyle/>
          <a:p>
            <a:pPr algn="just"/>
            <a:r>
              <a:rPr lang="en-US" sz="2000" dirty="0" err="1">
                <a:solidFill>
                  <a:schemeClr val="tx1"/>
                </a:solidFill>
                <a:latin typeface="Garamond"/>
              </a:rPr>
              <a:t>Alisdair</a:t>
            </a:r>
            <a:r>
              <a:rPr lang="en-US" sz="2000" dirty="0">
                <a:solidFill>
                  <a:schemeClr val="tx1"/>
                </a:solidFill>
                <a:latin typeface="Garamond"/>
              </a:rPr>
              <a:t> </a:t>
            </a:r>
            <a:r>
              <a:rPr lang="en-US" sz="2000" dirty="0" err="1">
                <a:solidFill>
                  <a:schemeClr val="tx1"/>
                </a:solidFill>
                <a:latin typeface="Garamond"/>
              </a:rPr>
              <a:t>MacIntyre</a:t>
            </a:r>
            <a:r>
              <a:rPr lang="en-US" sz="2000" dirty="0">
                <a:solidFill>
                  <a:schemeClr val="tx1"/>
                </a:solidFill>
                <a:latin typeface="Garamond"/>
              </a:rPr>
              <a:t> (1929- )</a:t>
            </a:r>
          </a:p>
        </p:txBody>
      </p:sp>
      <p:sp>
        <p:nvSpPr>
          <p:cNvPr id="7" name="TextBox 6"/>
          <p:cNvSpPr txBox="1"/>
          <p:nvPr/>
        </p:nvSpPr>
        <p:spPr>
          <a:xfrm>
            <a:off x="1" y="336907"/>
            <a:ext cx="9144000" cy="861774"/>
          </a:xfrm>
          <a:prstGeom prst="rect">
            <a:avLst/>
          </a:prstGeom>
          <a:noFill/>
        </p:spPr>
        <p:txBody>
          <a:bodyPr wrap="square" rtlCol="0">
            <a:spAutoFit/>
          </a:bodyPr>
          <a:lstStyle/>
          <a:p>
            <a:pPr algn="ctr"/>
            <a:r>
              <a:rPr lang="en-US" sz="3200" i="1" dirty="0">
                <a:solidFill>
                  <a:srgbClr val="0000FF"/>
                </a:solidFill>
                <a:latin typeface="Times New Roman"/>
              </a:rPr>
              <a:t>Virtue Ethics</a:t>
            </a:r>
          </a:p>
          <a:p>
            <a:endParaRPr lang="en-US" dirty="0"/>
          </a:p>
        </p:txBody>
      </p:sp>
      <p:pic>
        <p:nvPicPr>
          <p:cNvPr id="8" name="Picture 7" descr="Screen Shot 2018-02-11 at 9.53.57 PM.png"/>
          <p:cNvPicPr>
            <a:picLocks noChangeAspect="1"/>
          </p:cNvPicPr>
          <p:nvPr/>
        </p:nvPicPr>
        <p:blipFill>
          <a:blip r:embed="rId2"/>
          <a:stretch>
            <a:fillRect/>
          </a:stretch>
        </p:blipFill>
        <p:spPr>
          <a:xfrm>
            <a:off x="4962698" y="1198681"/>
            <a:ext cx="3307977" cy="4948627"/>
          </a:xfrm>
          <a:prstGeom prst="rect">
            <a:avLst/>
          </a:prstGeom>
        </p:spPr>
      </p:pic>
      <p:pic>
        <p:nvPicPr>
          <p:cNvPr id="9" name="Picture 8" descr="MacIntyre1.jpg"/>
          <p:cNvPicPr>
            <a:picLocks noChangeAspect="1"/>
          </p:cNvPicPr>
          <p:nvPr/>
        </p:nvPicPr>
        <p:blipFill>
          <a:blip r:embed="rId3"/>
          <a:stretch>
            <a:fillRect/>
          </a:stretch>
        </p:blipFill>
        <p:spPr>
          <a:xfrm>
            <a:off x="782840" y="3295109"/>
            <a:ext cx="2415268" cy="2474939"/>
          </a:xfrm>
          <a:prstGeom prst="rect">
            <a:avLst/>
          </a:prstGeom>
        </p:spPr>
      </p:pic>
      <p:sp>
        <p:nvSpPr>
          <p:cNvPr id="10" name="TextBox 9"/>
          <p:cNvSpPr txBox="1"/>
          <p:nvPr/>
        </p:nvSpPr>
        <p:spPr>
          <a:xfrm>
            <a:off x="642323" y="1198679"/>
            <a:ext cx="4062264" cy="1938992"/>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Contemporary virtue ethics was greatly influenced by the book </a:t>
            </a:r>
            <a:r>
              <a:rPr lang="en-US" sz="2000" i="1" dirty="0">
                <a:latin typeface="Times New Roman" panose="02020603050405020304" pitchFamily="18" charset="0"/>
                <a:cs typeface="Times New Roman" panose="02020603050405020304" pitchFamily="18" charset="0"/>
              </a:rPr>
              <a:t>After Virtue </a:t>
            </a:r>
            <a:r>
              <a:rPr lang="en-US" sz="2000" dirty="0">
                <a:latin typeface="Times New Roman" panose="02020603050405020304" pitchFamily="18" charset="0"/>
                <a:cs typeface="Times New Roman" panose="02020603050405020304" pitchFamily="18" charset="0"/>
              </a:rPr>
              <a:t>(1981), widely recognized as one of the most important works of moral and political philosophy of the 20</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century.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11200</TotalTime>
  <Words>1313</Words>
  <Application>Microsoft Macintosh PowerPoint</Application>
  <PresentationFormat>On-screen Show (4:3)</PresentationFormat>
  <Paragraphs>75</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Charlemagne Std</vt:lpstr>
      <vt:lpstr>Garamond</vt:lpstr>
      <vt:lpstr>Garamond Premier Pro</vt:lpstr>
      <vt:lpstr>Times New Roman</vt:lpstr>
      <vt:lpstr>Office Theme</vt:lpstr>
      <vt:lpstr>Aristotle’s Virtue Ethics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Hawaii at Hilo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Ethics</dc:title>
  <dc:creator>Timothy Freeman</dc:creator>
  <cp:lastModifiedBy>Timothy Freeman</cp:lastModifiedBy>
  <cp:revision>78</cp:revision>
  <dcterms:created xsi:type="dcterms:W3CDTF">2018-02-12T21:35:49Z</dcterms:created>
  <dcterms:modified xsi:type="dcterms:W3CDTF">2024-11-18T21:13:07Z</dcterms:modified>
</cp:coreProperties>
</file>