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2" r:id="rId6"/>
    <p:sldId id="263" r:id="rId7"/>
    <p:sldId id="267" r:id="rId8"/>
    <p:sldId id="264" r:id="rId9"/>
    <p:sldId id="268" r:id="rId10"/>
    <p:sldId id="269" r:id="rId11"/>
    <p:sldId id="265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2"/>
    <p:restoredTop sz="94621"/>
  </p:normalViewPr>
  <p:slideViewPr>
    <p:cSldViewPr snapToGrid="0">
      <p:cViewPr varScale="1">
        <p:scale>
          <a:sx n="119" d="100"/>
          <a:sy n="11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BF4BB-7CEF-7147-5FA3-50FFD6FA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91699-C61C-1E50-24C0-129C3B865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C42F5-56A9-FA47-34A9-E6653FEA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08114-2AE3-5F75-023D-C7A3FAD9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59824-BD88-4D5E-2E16-1612F8D8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4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056E-DF89-B26B-2155-5071E0B4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7CE4-F158-0305-0121-24D5E8C31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848E2-3FB7-4741-9777-61CFF3BC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8EEF1-A160-9666-B169-29C8C3C8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2AA36-B7F7-26E9-2273-E6352F9F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24060-CD9B-2F15-55C3-0858CEF80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9A17C-651E-9F1F-D208-13A6837B9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84609-1178-CBE1-C6D5-6E6EEF73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E0C50-9079-D5E9-78C0-58D05FDB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F06B9-9C45-2ECC-429B-C062EE19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0F82-60B6-C2C0-E69C-EC1BD47F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D433-8A6B-ED48-E777-8FE95FC79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C4871-9771-4D1B-3FBF-93C99D92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354BC-028F-1C6A-DC1D-98BAA62D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8AE7-EC6F-D34B-4F11-C57D5017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0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173B-849F-08E8-50B9-03883F57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73D42-C744-9FE3-9AB3-3551696F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7BB13-043A-E2AB-5A05-97EE4984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48D9-36DC-789E-1EF6-C22841AE4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6DE51-055B-8925-9CAB-695440E6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4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9780-94EE-45B0-274B-288ECDF5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C4DD8-C1CD-6F89-7A0F-254E25394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C9339-7C2E-46B0-B134-E2078D1C6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80490-0AFB-81D7-8354-BB8E746C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6E082-13DA-B963-0AB3-F0BB5812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2552A-DD69-F5E2-54FF-297103FF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3262-36F5-2D01-27B3-0B876A89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A1A6-36A4-441E-D36E-C62236E61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552C4-A48C-CFCF-0C0C-2895D63B5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E81CF-ABED-0A3A-EE0D-8AE64E91F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7FA25A-4331-A5ED-31F7-FA7630E23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116D31-017D-F58E-6E7D-AD15F029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1FE76-355A-7E8D-CBD6-311F6EAE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6A8FC-44B5-CDEF-2C46-AE4960E4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6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3480-B85A-7B81-B4AD-762F62CF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05937-7F08-0EBB-746B-018A3D68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32078-C3DF-AD86-C5AC-994D5BF2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86231-C5B5-2C72-6332-7707FF2B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9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2E3E1-D7A8-054A-55CD-298D8EE9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21DB-3A74-2DB7-D7A7-4AE9FADE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A6384-8348-4ADE-86B7-C291433D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7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D1FA-8626-22D1-C710-E374F6F2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CFFF-1DE2-EE91-7641-CB29397D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68403-D20B-905E-7EFF-592116073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6A986-564E-52EC-FBC2-1870E6534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411D4-C4D1-5329-D58E-1C14303A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E364-C0A2-806F-23F9-783C74B7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4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744C-785F-1BA8-A616-E41A5FA9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B512A-4C90-EBE9-DEB1-7E7946790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0BB45-596F-D273-7712-5668C0CBC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ACB84-E4B7-A872-96F3-C3348770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9D493-9540-D6E8-1098-93F8C8CB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F5CE3-4FF7-FE51-BFD1-0FAE8591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5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8C3FA-1D82-79CA-DA4E-3E3CFB2C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132DB-123B-ABD5-DA37-65BCA804A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00173-F798-ECD0-C113-09D23146B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4913FD-AD19-1243-964F-1852C193531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474D2-9B7E-8B4F-95FB-21EDBC53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C71E2-027E-0BD8-4100-1B4F604FC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C4B6C-CBB9-3A40-A1E9-97B2F7459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iep.utm.edu/diogenes-of-sinop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8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B139-DFF0-D340-55F8-B814D8883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818" y="573436"/>
            <a:ext cx="4744278" cy="3580109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Hellenistic and Roman Philosophy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98AB3-BBC4-8E15-6079-5CC0A4585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6906" y="2406276"/>
            <a:ext cx="5049077" cy="522454"/>
          </a:xfrm>
        </p:spPr>
        <p:txBody>
          <a:bodyPr>
            <a:no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Winged Victory of Samothrace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b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endParaRPr lang="en-US" sz="14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76C01-095B-CAF4-313C-71D0B7D53AB3}"/>
              </a:ext>
            </a:extLst>
          </p:cNvPr>
          <p:cNvSpPr txBox="1"/>
          <p:nvPr/>
        </p:nvSpPr>
        <p:spPr>
          <a:xfrm>
            <a:off x="8401877" y="3697357"/>
            <a:ext cx="3472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Winged Victory of Samothrace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the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Niké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Samothrace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a votive monument originally discovered on the island of Samothrace, north of the Aegean Sea. It is a masterpiece of Greek sculpture from the Hellenistic era, dating from the beginning of the 2nd century BC (190 BC). It is composed of a statue representing the goddess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(Victory), whose head and arms are missing and its base is in the shape of a ship's bow.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F36FB-AAF0-9450-B890-9A64F6C49116}"/>
              </a:ext>
            </a:extLst>
          </p:cNvPr>
          <p:cNvSpPr txBox="1"/>
          <p:nvPr/>
        </p:nvSpPr>
        <p:spPr>
          <a:xfrm>
            <a:off x="8401877" y="2928730"/>
            <a:ext cx="347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Lartos</a:t>
            </a:r>
            <a:r>
              <a:rPr lang="en-US" sz="1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marble (ship) and Parian marble (figure), </a:t>
            </a:r>
          </a:p>
          <a:p>
            <a:r>
              <a:rPr lang="en-US" sz="1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c. 190 B.C.E. 3.28 m high, Hellenistic Period </a:t>
            </a:r>
          </a:p>
          <a:p>
            <a:r>
              <a:rPr lang="en-US" sz="1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(</a:t>
            </a:r>
            <a:r>
              <a:rPr lang="en-US" sz="1200" i="1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Musée</a:t>
            </a:r>
            <a:r>
              <a:rPr lang="en-US" sz="1200" i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du Louvre</a:t>
            </a:r>
            <a:r>
              <a:rPr lang="en-US" sz="1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, Paris)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5B10F-F875-B4BF-ED9A-44B5CB83AF24}"/>
              </a:ext>
            </a:extLst>
          </p:cNvPr>
          <p:cNvSpPr txBox="1"/>
          <p:nvPr/>
        </p:nvSpPr>
        <p:spPr>
          <a:xfrm>
            <a:off x="9779431" y="5720736"/>
            <a:ext cx="306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Photo: Tim Freeman, 2015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06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EBF96-01F8-5573-DB3D-08C89E66E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4EBF-04AA-5C8E-3D07-B7865DEE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Stoics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C39FF-19FA-B413-94FD-41F1FD1E4FA5}"/>
              </a:ext>
            </a:extLst>
          </p:cNvPr>
          <p:cNvSpPr txBox="1"/>
          <p:nvPr/>
        </p:nvSpPr>
        <p:spPr>
          <a:xfrm>
            <a:off x="1025190" y="5745404"/>
            <a:ext cx="3966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Marcus Aurelius, c. 170 to 180 AD.</a:t>
            </a:r>
          </a:p>
        </p:txBody>
      </p:sp>
      <p:pic>
        <p:nvPicPr>
          <p:cNvPr id="14" name="Picture 13" descr="A statue of a person with a beard&#10;&#10;Description automatically generated">
            <a:extLst>
              <a:ext uri="{FF2B5EF4-FFF2-40B4-BE49-F238E27FC236}">
                <a16:creationId xmlns:a16="http://schemas.microsoft.com/office/drawing/2014/main" id="{EBCFE777-2D0C-2049-F33F-AEF8FB339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91" y="1434314"/>
            <a:ext cx="3686294" cy="4311090"/>
          </a:xfrm>
          <a:prstGeom prst="rect">
            <a:avLst/>
          </a:prstGeom>
        </p:spPr>
      </p:pic>
      <p:pic>
        <p:nvPicPr>
          <p:cNvPr id="18" name="Picture 17" descr="A tree and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0BB87E1-9367-AAAE-3ABE-98DC6041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06" y="1434314"/>
            <a:ext cx="6621386" cy="37244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928BAF-04C5-E82A-A053-B569FE1FFBBE}"/>
              </a:ext>
            </a:extLst>
          </p:cNvPr>
          <p:cNvSpPr txBox="1"/>
          <p:nvPr/>
        </p:nvSpPr>
        <p:spPr>
          <a:xfrm>
            <a:off x="5356587" y="4943959"/>
            <a:ext cx="63414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“Our life is what our thoughts make it.”― Marcus Aurelius,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Meditations </a:t>
            </a:r>
          </a:p>
        </p:txBody>
      </p:sp>
    </p:spTree>
    <p:extLst>
      <p:ext uri="{BB962C8B-B14F-4D97-AF65-F5344CB8AC3E}">
        <p14:creationId xmlns:p14="http://schemas.microsoft.com/office/powerpoint/2010/main" val="618607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24241-E714-A69F-537F-BEA27505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07F6-1815-A661-2A4D-4C991FA5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Skeptics</a:t>
            </a:r>
          </a:p>
        </p:txBody>
      </p:sp>
      <p:pic>
        <p:nvPicPr>
          <p:cNvPr id="5" name="Content Placeholder 4" descr="A statue of a person with a beard&#10;&#10;Description automatically generated">
            <a:extLst>
              <a:ext uri="{FF2B5EF4-FFF2-40B4-BE49-F238E27FC236}">
                <a16:creationId xmlns:a16="http://schemas.microsoft.com/office/drawing/2014/main" id="{D06AC0A7-3AD2-A878-4364-74E28F64F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061" y="1520205"/>
            <a:ext cx="2628956" cy="38577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45041-B32B-AAAF-6EF1-E06C8FEAFC71}"/>
              </a:ext>
            </a:extLst>
          </p:cNvPr>
          <p:cNvSpPr txBox="1"/>
          <p:nvPr/>
        </p:nvSpPr>
        <p:spPr>
          <a:xfrm>
            <a:off x="1114060" y="5377913"/>
            <a:ext cx="276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Pyrrho</a:t>
            </a:r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of Elis, </a:t>
            </a:r>
          </a:p>
          <a:p>
            <a:pPr algn="ctr"/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360 - 270 B.C.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7236F-DBAF-CFEC-FAE3-5EB9EA91324A}"/>
              </a:ext>
            </a:extLst>
          </p:cNvPr>
          <p:cNvSpPr txBox="1"/>
          <p:nvPr/>
        </p:nvSpPr>
        <p:spPr>
          <a:xfrm>
            <a:off x="4018878" y="4727841"/>
            <a:ext cx="7059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“Skepticism is a faculty and a method that is used to examine, that compares, in every possible way, the apparent, or sensitive, and those that notice by the intonement; by the means of which we reach (because of the equal weight that is in things or in opposite reasons) first to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epicoche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that is to say, to the suspension of the assent, the tranquility of the soul.”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E4CB7-DEC3-B629-2E8B-4386631E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78" y="1575354"/>
            <a:ext cx="7059060" cy="31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C6B9E-455C-D13B-D9B9-A0736FF3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9915-D33A-AE57-2748-F20F51FD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Skeptics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8D1E5-160A-C120-F4B1-DBF316A7A7C2}"/>
              </a:ext>
            </a:extLst>
          </p:cNvPr>
          <p:cNvSpPr txBox="1"/>
          <p:nvPr/>
        </p:nvSpPr>
        <p:spPr>
          <a:xfrm>
            <a:off x="1114060" y="5377913"/>
            <a:ext cx="276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Sextus</a:t>
            </a:r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sz="24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Empiricus</a:t>
            </a:r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(ca. 160-210 CE).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DAFB8-8CB7-4524-3711-DEF8A4D396B6}"/>
              </a:ext>
            </a:extLst>
          </p:cNvPr>
          <p:cNvSpPr txBox="1"/>
          <p:nvPr/>
        </p:nvSpPr>
        <p:spPr>
          <a:xfrm>
            <a:off x="5495440" y="1906293"/>
            <a:ext cx="6066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“Skepticism relieved two terrible diseases that afflicted mankind: anxiety and dogmatism.”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Empiricus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2A8201AE-D5C8-3034-8B86-42624500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70" y="1390113"/>
            <a:ext cx="38735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9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ED805-14AD-5133-DAC1-22B0A48A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D20A-009A-6146-6B2C-AABB8F94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7530"/>
            <a:ext cx="12192000" cy="210047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Alexander the Great</a:t>
            </a:r>
          </a:p>
        </p:txBody>
      </p:sp>
    </p:spTree>
    <p:extLst>
      <p:ext uri="{BB962C8B-B14F-4D97-AF65-F5344CB8AC3E}">
        <p14:creationId xmlns:p14="http://schemas.microsoft.com/office/powerpoint/2010/main" val="178078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0397-669C-DEC9-3D6F-9766E032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3F99DF-C431-7E40-302B-3AD944693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864" y="484094"/>
            <a:ext cx="12218864" cy="5889812"/>
          </a:xfrm>
        </p:spPr>
      </p:pic>
    </p:spTree>
    <p:extLst>
      <p:ext uri="{BB962C8B-B14F-4D97-AF65-F5344CB8AC3E}">
        <p14:creationId xmlns:p14="http://schemas.microsoft.com/office/powerpoint/2010/main" val="328791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DD85-DA8E-A66F-3604-9AF5A677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566" y="5553634"/>
            <a:ext cx="6830234" cy="87405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941100"/>
                </a:solidFill>
                <a:latin typeface="Herculanum" panose="02000505000000020004" pitchFamily="2" charset="77"/>
                <a:cs typeface="Big Caslon Medium" panose="02000603090000020003" pitchFamily="2" charset="-79"/>
              </a:rPr>
              <a:t>The Hellenistic World</a:t>
            </a:r>
          </a:p>
        </p:txBody>
      </p:sp>
      <p:pic>
        <p:nvPicPr>
          <p:cNvPr id="5" name="Content Placeholder 4" descr="A statue of a person's head&#10;&#10;Description automatically generated">
            <a:extLst>
              <a:ext uri="{FF2B5EF4-FFF2-40B4-BE49-F238E27FC236}">
                <a16:creationId xmlns:a16="http://schemas.microsoft.com/office/drawing/2014/main" id="{3B0E5A2D-27FA-3518-1A84-2B2A700B7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24" y="295834"/>
            <a:ext cx="4087735" cy="5503488"/>
          </a:xfrm>
        </p:spPr>
      </p:pic>
      <p:pic>
        <p:nvPicPr>
          <p:cNvPr id="7" name="Picture 6" descr="A map of the middle ages&#10;&#10;Description automatically generated">
            <a:extLst>
              <a:ext uri="{FF2B5EF4-FFF2-40B4-BE49-F238E27FC236}">
                <a16:creationId xmlns:a16="http://schemas.microsoft.com/office/drawing/2014/main" id="{D30D8438-7B92-3902-087A-97B92CFF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566" y="531284"/>
            <a:ext cx="6932706" cy="4760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302B5E-67BA-3C2F-1958-B12176E467BA}"/>
              </a:ext>
            </a:extLst>
          </p:cNvPr>
          <p:cNvSpPr txBox="1"/>
          <p:nvPr/>
        </p:nvSpPr>
        <p:spPr>
          <a:xfrm>
            <a:off x="672353" y="5799321"/>
            <a:ext cx="385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Marble Head of a Ptolemaic Queen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Hellenistic Period, ca. 270–250 BCE.</a:t>
            </a:r>
          </a:p>
          <a:p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Metropolitan Museum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New York</a:t>
            </a:r>
          </a:p>
        </p:txBody>
      </p:sp>
    </p:spTree>
    <p:extLst>
      <p:ext uri="{BB962C8B-B14F-4D97-AF65-F5344CB8AC3E}">
        <p14:creationId xmlns:p14="http://schemas.microsoft.com/office/powerpoint/2010/main" val="256155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3126-CBC5-9E4A-C602-25ABB409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07" y="365126"/>
            <a:ext cx="11316821" cy="87200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The Cynics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7048-4B59-698F-7A22-D5CC43335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8880" y="790414"/>
            <a:ext cx="4123848" cy="716337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u="sng" dirty="0">
                <a:solidFill>
                  <a:schemeClr val="accent1"/>
                </a:solidFill>
                <a:latin typeface="Big Caslon Medium" panose="02000603090000020003" pitchFamily="2" charset="-79"/>
                <a:cs typeface="Big Caslon Medium" panose="02000603090000020003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Diogenes of Sinope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DA725-F060-C554-68EB-A80B52C59CB0}"/>
              </a:ext>
            </a:extLst>
          </p:cNvPr>
          <p:cNvSpPr txBox="1"/>
          <p:nvPr/>
        </p:nvSpPr>
        <p:spPr>
          <a:xfrm>
            <a:off x="7807114" y="5052447"/>
            <a:ext cx="4123847" cy="10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“Truly, if I were not Alexander, </a:t>
            </a:r>
          </a:p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would wish to be Diogenes.”</a:t>
            </a:r>
          </a:p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the Great</a:t>
            </a:r>
          </a:p>
        </p:txBody>
      </p:sp>
      <p:pic>
        <p:nvPicPr>
          <p:cNvPr id="6" name="Picture 5" descr="A painting of a person lying on his back&#10;&#10;Description automatically generated">
            <a:extLst>
              <a:ext uri="{FF2B5EF4-FFF2-40B4-BE49-F238E27FC236}">
                <a16:creationId xmlns:a16="http://schemas.microsoft.com/office/drawing/2014/main" id="{52C68E04-9BC0-7655-387D-386B71CC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07" y="1283735"/>
            <a:ext cx="6928662" cy="4789137"/>
          </a:xfrm>
          <a:prstGeom prst="rect">
            <a:avLst/>
          </a:prstGeom>
        </p:spPr>
      </p:pic>
      <p:pic>
        <p:nvPicPr>
          <p:cNvPr id="15" name="Picture 14" descr="A person sitting in a cave with dogs around him&#10;&#10;Description automatically generated">
            <a:extLst>
              <a:ext uri="{FF2B5EF4-FFF2-40B4-BE49-F238E27FC236}">
                <a16:creationId xmlns:a16="http://schemas.microsoft.com/office/drawing/2014/main" id="{645459B9-8579-B87F-B99A-884AFAAFB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116" y="1506751"/>
            <a:ext cx="3886200" cy="285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D4BCB2-4FD9-5864-88A3-B9801310727D}"/>
              </a:ext>
            </a:extLst>
          </p:cNvPr>
          <p:cNvSpPr txBox="1"/>
          <p:nvPr/>
        </p:nvSpPr>
        <p:spPr>
          <a:xfrm>
            <a:off x="7889824" y="4364251"/>
            <a:ext cx="3803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Diogenes sitting in his tub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Jean-Léon Gérôme (1860 CE)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D93BC-230D-12F2-8C5E-7F36D9BF612B}"/>
              </a:ext>
            </a:extLst>
          </p:cNvPr>
          <p:cNvSpPr txBox="1"/>
          <p:nvPr/>
        </p:nvSpPr>
        <p:spPr>
          <a:xfrm>
            <a:off x="464948" y="6214820"/>
            <a:ext cx="655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Alexander and Diogenes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Gaspare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Diziani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1740s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69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D1566-414C-B5DE-204C-A2A98F88E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EDF8-9190-0841-ADC5-45BF2800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926126"/>
            <a:ext cx="4719689" cy="77713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The Epicureans</a:t>
            </a:r>
          </a:p>
        </p:txBody>
      </p:sp>
      <p:pic>
        <p:nvPicPr>
          <p:cNvPr id="7" name="Picture 6" descr="A close-up of a statue&#10;&#10;Description automatically generated">
            <a:extLst>
              <a:ext uri="{FF2B5EF4-FFF2-40B4-BE49-F238E27FC236}">
                <a16:creationId xmlns:a16="http://schemas.microsoft.com/office/drawing/2014/main" id="{4A285CEF-F657-A15D-7A31-7242D7D97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1703263"/>
            <a:ext cx="2798938" cy="4228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D25D4-DD83-8547-26EC-3F21927BB0AD}"/>
              </a:ext>
            </a:extLst>
          </p:cNvPr>
          <p:cNvSpPr txBox="1"/>
          <p:nvPr/>
        </p:nvSpPr>
        <p:spPr>
          <a:xfrm>
            <a:off x="968188" y="5916042"/>
            <a:ext cx="301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Epicurus (341–270 BC)</a:t>
            </a:r>
          </a:p>
        </p:txBody>
      </p:sp>
      <p:pic>
        <p:nvPicPr>
          <p:cNvPr id="12" name="Picture 11" descr="A painting of a group of people at a table&#10;&#10;Description automatically generated">
            <a:extLst>
              <a:ext uri="{FF2B5EF4-FFF2-40B4-BE49-F238E27FC236}">
                <a16:creationId xmlns:a16="http://schemas.microsoft.com/office/drawing/2014/main" id="{D683F873-1E92-7FBF-2FAC-A0B5AD9D7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1" y="1704589"/>
            <a:ext cx="6314075" cy="422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741880-0346-F28A-442B-790E2C61833A}"/>
              </a:ext>
            </a:extLst>
          </p:cNvPr>
          <p:cNvSpPr txBox="1"/>
          <p:nvPr/>
        </p:nvSpPr>
        <p:spPr>
          <a:xfrm>
            <a:off x="4161185" y="5931875"/>
            <a:ext cx="613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Feast of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Acheloüs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Paul Rubens 1615, </a:t>
            </a:r>
          </a:p>
          <a:p>
            <a:pPr algn="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Metropolitan Museum of Art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New York.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C0FC6-9DBD-1AE3-7E94-5990C5BBB0B2}"/>
              </a:ext>
            </a:extLst>
          </p:cNvPr>
          <p:cNvSpPr txBox="1"/>
          <p:nvPr/>
        </p:nvSpPr>
        <p:spPr>
          <a:xfrm>
            <a:off x="10402645" y="2926080"/>
            <a:ext cx="1624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“Not what we have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what we enjoy, constitutes our abundance.”― Epicurus</a:t>
            </a:r>
          </a:p>
        </p:txBody>
      </p:sp>
    </p:spTree>
    <p:extLst>
      <p:ext uri="{BB962C8B-B14F-4D97-AF65-F5344CB8AC3E}">
        <p14:creationId xmlns:p14="http://schemas.microsoft.com/office/powerpoint/2010/main" val="189951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FD02F-A4A2-36D4-5D55-FB069A777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51AE-A08E-A2F1-99B7-32C1DC70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6" y="433647"/>
            <a:ext cx="10984936" cy="94684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The Epicureans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70F0D-1305-CB97-115F-E0EE961D996D}"/>
              </a:ext>
            </a:extLst>
          </p:cNvPr>
          <p:cNvSpPr txBox="1"/>
          <p:nvPr/>
        </p:nvSpPr>
        <p:spPr>
          <a:xfrm>
            <a:off x="797825" y="6162262"/>
            <a:ext cx="374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Lucretius </a:t>
            </a:r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(mid-90s to mid-50s BCE)</a:t>
            </a:r>
          </a:p>
        </p:txBody>
      </p:sp>
      <p:pic>
        <p:nvPicPr>
          <p:cNvPr id="4" name="Picture 3" descr="A painting of a person sitting in a chair&#10;&#10;Description automatically generated">
            <a:extLst>
              <a:ext uri="{FF2B5EF4-FFF2-40B4-BE49-F238E27FC236}">
                <a16:creationId xmlns:a16="http://schemas.microsoft.com/office/drawing/2014/main" id="{1AA7305C-079D-57CF-FA39-EEF494114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25" y="1329033"/>
            <a:ext cx="3743177" cy="4826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59926-B603-D8C8-27B8-AC2646D19E39}"/>
              </a:ext>
            </a:extLst>
          </p:cNvPr>
          <p:cNvSpPr txBox="1"/>
          <p:nvPr/>
        </p:nvSpPr>
        <p:spPr>
          <a:xfrm>
            <a:off x="9283849" y="2485016"/>
            <a:ext cx="24419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“Man's greatest wealth is to live on a little with contented mind; for little is never lacking.”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Lucretius </a:t>
            </a:r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22205296-03A1-3C8B-EDBD-06DEC7C7C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886" y="701359"/>
            <a:ext cx="3925201" cy="5452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39E4F-BB40-C0A6-B2F4-66D066F63668}"/>
              </a:ext>
            </a:extLst>
          </p:cNvPr>
          <p:cNvSpPr txBox="1"/>
          <p:nvPr/>
        </p:nvSpPr>
        <p:spPr>
          <a:xfrm>
            <a:off x="4992886" y="6153525"/>
            <a:ext cx="410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Things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2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1FEE1-B0C8-0CE5-C8EC-A37FDA5E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E15F-4B91-4A8F-00DA-A69CC0E5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Stoics</a:t>
            </a:r>
          </a:p>
        </p:txBody>
      </p:sp>
      <p:pic>
        <p:nvPicPr>
          <p:cNvPr id="5" name="Content Placeholder 4" descr="A statue of a bearded person&#10;&#10;Description automatically generated">
            <a:extLst>
              <a:ext uri="{FF2B5EF4-FFF2-40B4-BE49-F238E27FC236}">
                <a16:creationId xmlns:a16="http://schemas.microsoft.com/office/drawing/2014/main" id="{65738317-ED75-C8F4-779A-8CB797E75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66" y="1577652"/>
            <a:ext cx="2795794" cy="41898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63844-0CCF-4310-7F69-4FEEB5C7E106}"/>
              </a:ext>
            </a:extLst>
          </p:cNvPr>
          <p:cNvSpPr txBox="1"/>
          <p:nvPr/>
        </p:nvSpPr>
        <p:spPr>
          <a:xfrm>
            <a:off x="1233766" y="5767471"/>
            <a:ext cx="239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Zeno of Citium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, 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c. 334 – c. 262 BC</a:t>
            </a:r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EF892B-5595-1380-8C31-8C621A3D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126" y="1635513"/>
            <a:ext cx="6533108" cy="3823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8C884-4EBA-8292-1C68-DD5BA4A8FDF1}"/>
              </a:ext>
            </a:extLst>
          </p:cNvPr>
          <p:cNvSpPr txBox="1"/>
          <p:nvPr/>
        </p:nvSpPr>
        <p:spPr>
          <a:xfrm>
            <a:off x="4425126" y="5222486"/>
            <a:ext cx="65331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“Man conquers the world by conquering himself.” ― Zeno of Citium </a:t>
            </a:r>
          </a:p>
        </p:txBody>
      </p:sp>
    </p:spTree>
    <p:extLst>
      <p:ext uri="{BB962C8B-B14F-4D97-AF65-F5344CB8AC3E}">
        <p14:creationId xmlns:p14="http://schemas.microsoft.com/office/powerpoint/2010/main" val="307627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EBC67-C750-C392-63B5-E36F744B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7E02-F855-21B6-78FE-BAB39C35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Stoics</a:t>
            </a:r>
          </a:p>
        </p:txBody>
      </p:sp>
      <p:pic>
        <p:nvPicPr>
          <p:cNvPr id="5" name="Content Placeholder 4" descr="A statue of a bearded person&#10;&#10;Description automatically generated">
            <a:extLst>
              <a:ext uri="{FF2B5EF4-FFF2-40B4-BE49-F238E27FC236}">
                <a16:creationId xmlns:a16="http://schemas.microsoft.com/office/drawing/2014/main" id="{40A070F6-AD75-38FD-B721-9B477C378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534" y="1458214"/>
            <a:ext cx="342066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B7391-BF32-73CF-6522-96A3A6974E2A}"/>
              </a:ext>
            </a:extLst>
          </p:cNvPr>
          <p:cNvSpPr txBox="1"/>
          <p:nvPr/>
        </p:nvSpPr>
        <p:spPr>
          <a:xfrm>
            <a:off x="929898" y="5997844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Epictetus (55–135 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938DC-664C-6F98-DB80-99F30015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887" y="1458214"/>
            <a:ext cx="6948247" cy="3908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DEA14F-4D30-0658-5B96-C202E62255E0}"/>
              </a:ext>
            </a:extLst>
          </p:cNvPr>
          <p:cNvSpPr txBox="1"/>
          <p:nvPr/>
        </p:nvSpPr>
        <p:spPr>
          <a:xfrm>
            <a:off x="4943959" y="5366518"/>
            <a:ext cx="659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“It's not what happens to you, but how you react to it that matters.”― Epictetus </a:t>
            </a:r>
          </a:p>
        </p:txBody>
      </p:sp>
    </p:spTree>
    <p:extLst>
      <p:ext uri="{BB962C8B-B14F-4D97-AF65-F5344CB8AC3E}">
        <p14:creationId xmlns:p14="http://schemas.microsoft.com/office/powerpoint/2010/main" val="1823920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486</Words>
  <Application>Microsoft Macintosh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Big Caslon Medium</vt:lpstr>
      <vt:lpstr>Herculanum</vt:lpstr>
      <vt:lpstr>Times New Roman</vt:lpstr>
      <vt:lpstr>Office Theme</vt:lpstr>
      <vt:lpstr>Hellenistic and Roman Philosophy</vt:lpstr>
      <vt:lpstr>Alexander the Great</vt:lpstr>
      <vt:lpstr>PowerPoint Presentation</vt:lpstr>
      <vt:lpstr>The Hellenistic World</vt:lpstr>
      <vt:lpstr>The Cynics</vt:lpstr>
      <vt:lpstr>The Epicureans</vt:lpstr>
      <vt:lpstr>The Epicureans</vt:lpstr>
      <vt:lpstr>The Stoics</vt:lpstr>
      <vt:lpstr>The Stoics</vt:lpstr>
      <vt:lpstr>The Stoics</vt:lpstr>
      <vt:lpstr>The Skeptics</vt:lpstr>
      <vt:lpstr>The Skeptics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Freeman</dc:creator>
  <cp:lastModifiedBy>Timothy Freeman</cp:lastModifiedBy>
  <cp:revision>10</cp:revision>
  <dcterms:created xsi:type="dcterms:W3CDTF">2024-11-25T06:22:48Z</dcterms:created>
  <dcterms:modified xsi:type="dcterms:W3CDTF">2024-11-27T21:39:48Z</dcterms:modified>
</cp:coreProperties>
</file>