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5" r:id="rId9"/>
    <p:sldId id="266" r:id="rId10"/>
    <p:sldId id="271" r:id="rId11"/>
    <p:sldId id="268" r:id="rId12"/>
    <p:sldId id="264" r:id="rId13"/>
    <p:sldId id="269" r:id="rId14"/>
    <p:sldId id="270" r:id="rId15"/>
    <p:sldId id="272" r:id="rId16"/>
    <p:sldId id="273" r:id="rId17"/>
    <p:sldId id="284" r:id="rId18"/>
    <p:sldId id="287" r:id="rId19"/>
    <p:sldId id="285" r:id="rId20"/>
    <p:sldId id="288" r:id="rId21"/>
    <p:sldId id="277" r:id="rId22"/>
    <p:sldId id="278" r:id="rId23"/>
    <p:sldId id="279" r:id="rId24"/>
    <p:sldId id="281" r:id="rId25"/>
    <p:sldId id="280" r:id="rId26"/>
    <p:sldId id="282"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snapToObjects="1">
      <p:cViewPr varScale="1">
        <p:scale>
          <a:sx n="120" d="100"/>
          <a:sy n="120" d="100"/>
        </p:scale>
        <p:origin x="1944" y="184"/>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637879-3F19-5F4A-86F9-2AF68D5E8364}" type="datetimeFigureOut">
              <a:rPr lang="en-US" smtClean="0"/>
              <a:pPr/>
              <a:t>9/27/24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40C03A-5A42-2E4A-88A8-818E00F256B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37879-3F19-5F4A-86F9-2AF68D5E8364}" type="datetimeFigureOut">
              <a:rPr lang="en-US" smtClean="0"/>
              <a:pPr/>
              <a:t>9/27/24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0C03A-5A42-2E4A-88A8-818E00F256B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 y="5347368"/>
            <a:ext cx="9144001" cy="681790"/>
          </a:xfrm>
        </p:spPr>
        <p:txBody>
          <a:bodyPr>
            <a:noAutofit/>
          </a:bodyPr>
          <a:lstStyle/>
          <a:p>
            <a:pPr algn="ctr"/>
            <a:r>
              <a:rPr lang="en-US" sz="3600" dirty="0">
                <a:latin typeface="Big Caslon Medium" panose="02000603090000020003" pitchFamily="2" charset="-79"/>
                <a:cs typeface="Big Caslon Medium" panose="02000603090000020003" pitchFamily="2" charset="-79"/>
              </a:rPr>
              <a:t>The Phaedo</a:t>
            </a:r>
          </a:p>
        </p:txBody>
      </p:sp>
      <p:pic>
        <p:nvPicPr>
          <p:cNvPr id="9" name="Picture Placeholder 8" descr="C  david The Death of Socrates.jpg"/>
          <p:cNvPicPr>
            <a:picLocks noGrp="1" noChangeAspect="1"/>
          </p:cNvPicPr>
          <p:nvPr>
            <p:ph type="pic" idx="1"/>
          </p:nvPr>
        </p:nvPicPr>
        <p:blipFill>
          <a:blip r:embed="rId2"/>
          <a:srcRect t="-5147" b="-5147"/>
          <a:stretch>
            <a:fillRect/>
          </a:stretch>
        </p:blipFill>
        <p:spPr>
          <a:xfrm>
            <a:off x="0" y="-334210"/>
            <a:ext cx="9143999" cy="5975683"/>
          </a:xfrm>
        </p:spPr>
      </p:pic>
      <p:sp>
        <p:nvSpPr>
          <p:cNvPr id="8" name="Text Placeholder 7"/>
          <p:cNvSpPr>
            <a:spLocks noGrp="1"/>
          </p:cNvSpPr>
          <p:nvPr>
            <p:ph type="body" sz="half" idx="2"/>
          </p:nvPr>
        </p:nvSpPr>
        <p:spPr>
          <a:xfrm>
            <a:off x="-1" y="6189579"/>
            <a:ext cx="9143999" cy="454525"/>
          </a:xfrm>
        </p:spPr>
        <p:txBody>
          <a:bodyPr>
            <a:normAutofit/>
          </a:bodyPr>
          <a:lstStyle/>
          <a:p>
            <a:pPr algn="ctr"/>
            <a:r>
              <a:rPr lang="en-US" sz="1600" i="1" dirty="0">
                <a:latin typeface="Times New Roman" panose="02020603050405020304" pitchFamily="18" charset="0"/>
                <a:cs typeface="Times New Roman" panose="02020603050405020304" pitchFamily="18" charset="0"/>
              </a:rPr>
              <a:t>The Death of Socrates, </a:t>
            </a:r>
            <a:r>
              <a:rPr lang="en-US" sz="1600" dirty="0">
                <a:latin typeface="Times New Roman" panose="02020603050405020304" pitchFamily="18" charset="0"/>
                <a:cs typeface="Times New Roman" panose="02020603050405020304" pitchFamily="18" charset="0"/>
              </a:rPr>
              <a:t>Jacques Louis David, 1787</a:t>
            </a:r>
          </a:p>
        </p:txBody>
      </p:sp>
    </p:spTree>
  </p:cSld>
  <p:clrMapOvr>
    <a:masterClrMapping/>
  </p:clrMapOvr>
  <p:transition advTm="9144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n_gogh_bdrm.jpg"/>
          <p:cNvPicPr>
            <a:picLocks noChangeAspect="1"/>
          </p:cNvPicPr>
          <p:nvPr/>
        </p:nvPicPr>
        <p:blipFill>
          <a:blip r:embed="rId2"/>
          <a:stretch>
            <a:fillRect/>
          </a:stretch>
        </p:blipFill>
        <p:spPr>
          <a:xfrm>
            <a:off x="464021" y="4417221"/>
            <a:ext cx="2913874" cy="2309245"/>
          </a:xfrm>
          <a:prstGeom prst="rect">
            <a:avLst/>
          </a:prstGeom>
        </p:spPr>
      </p:pic>
      <p:pic>
        <p:nvPicPr>
          <p:cNvPr id="3" name="Picture 2" descr="van_gogh_bed.jpg"/>
          <p:cNvPicPr>
            <a:picLocks noChangeAspect="1"/>
          </p:cNvPicPr>
          <p:nvPr/>
        </p:nvPicPr>
        <p:blipFill>
          <a:blip r:embed="rId3"/>
          <a:stretch>
            <a:fillRect/>
          </a:stretch>
        </p:blipFill>
        <p:spPr>
          <a:xfrm>
            <a:off x="464021" y="1876475"/>
            <a:ext cx="2913874" cy="2185406"/>
          </a:xfrm>
          <a:prstGeom prst="rect">
            <a:avLst/>
          </a:prstGeom>
        </p:spPr>
      </p:pic>
      <p:sp>
        <p:nvSpPr>
          <p:cNvPr id="4" name="TextBox 3"/>
          <p:cNvSpPr txBox="1"/>
          <p:nvPr/>
        </p:nvSpPr>
        <p:spPr>
          <a:xfrm>
            <a:off x="4141543" y="583538"/>
            <a:ext cx="4255950" cy="5539979"/>
          </a:xfrm>
          <a:prstGeom prst="rect">
            <a:avLst/>
          </a:prstGeom>
          <a:noFill/>
        </p:spPr>
        <p:txBody>
          <a:bodyPr wrap="square" rtlCol="0">
            <a:spAutoFit/>
          </a:bodyPr>
          <a:lstStyle/>
          <a:p>
            <a:r>
              <a:rPr lang="en-US" dirty="0">
                <a:latin typeface="Times New Roman"/>
              </a:rPr>
              <a:t>The Idea or Form of the Bed</a:t>
            </a:r>
          </a:p>
          <a:p>
            <a:endParaRPr lang="en-US" dirty="0">
              <a:latin typeface="Times New Roman"/>
            </a:endParaRPr>
          </a:p>
          <a:p>
            <a:endParaRPr lang="en-US" dirty="0">
              <a:latin typeface="Times New Roman"/>
            </a:endParaRPr>
          </a:p>
          <a:p>
            <a:endParaRPr lang="en-US" dirty="0">
              <a:latin typeface="Times New Roman"/>
            </a:endParaRPr>
          </a:p>
          <a:p>
            <a:endParaRPr lang="en-US" dirty="0">
              <a:latin typeface="Times New Roman"/>
            </a:endParaRPr>
          </a:p>
          <a:p>
            <a:endParaRPr lang="en-US" dirty="0">
              <a:latin typeface="Times New Roman"/>
            </a:endParaRPr>
          </a:p>
          <a:p>
            <a:endParaRPr lang="en-US" dirty="0">
              <a:latin typeface="Times New Roman"/>
            </a:endParaRPr>
          </a:p>
          <a:p>
            <a:r>
              <a:rPr lang="en-US" dirty="0">
                <a:latin typeface="Times New Roman"/>
              </a:rPr>
              <a:t>The Physical Bed</a:t>
            </a:r>
          </a:p>
          <a:p>
            <a:r>
              <a:rPr lang="en-US" sz="1600" dirty="0">
                <a:latin typeface="Times New Roman"/>
              </a:rPr>
              <a:t>(obviously this is only an image of a bed)</a:t>
            </a:r>
          </a:p>
          <a:p>
            <a:endParaRPr lang="en-US" dirty="0">
              <a:latin typeface="Times New Roman"/>
            </a:endParaRPr>
          </a:p>
          <a:p>
            <a:endParaRPr lang="en-US" dirty="0">
              <a:latin typeface="Times New Roman"/>
            </a:endParaRPr>
          </a:p>
          <a:p>
            <a:endParaRPr lang="en-US" dirty="0">
              <a:latin typeface="Times New Roman"/>
            </a:endParaRPr>
          </a:p>
          <a:p>
            <a:endParaRPr lang="en-US" dirty="0">
              <a:latin typeface="Times New Roman"/>
            </a:endParaRPr>
          </a:p>
          <a:p>
            <a:endParaRPr lang="en-US" dirty="0">
              <a:latin typeface="Times New Roman"/>
            </a:endParaRPr>
          </a:p>
          <a:p>
            <a:endParaRPr lang="en-US" dirty="0">
              <a:latin typeface="Times New Roman"/>
            </a:endParaRPr>
          </a:p>
          <a:p>
            <a:r>
              <a:rPr lang="en-US" dirty="0">
                <a:latin typeface="Times New Roman"/>
              </a:rPr>
              <a:t>The Image of a Bed</a:t>
            </a:r>
          </a:p>
          <a:p>
            <a:r>
              <a:rPr lang="en-US" sz="1600" dirty="0">
                <a:latin typeface="Times New Roman"/>
              </a:rPr>
              <a:t>all reflections as in a mirror or in water</a:t>
            </a:r>
          </a:p>
          <a:p>
            <a:r>
              <a:rPr lang="en-US" sz="1600" dirty="0">
                <a:latin typeface="Times New Roman"/>
              </a:rPr>
              <a:t>or paintings of beds</a:t>
            </a:r>
          </a:p>
          <a:p>
            <a:endParaRPr lang="en-US" dirty="0"/>
          </a:p>
          <a:p>
            <a:endParaRPr lang="en-US" dirty="0"/>
          </a:p>
        </p:txBody>
      </p:sp>
    </p:spTree>
  </p:cSld>
  <p:clrMapOvr>
    <a:masterClrMapping/>
  </p:clrMapOvr>
  <p:transition advTm="7556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632" y="735263"/>
            <a:ext cx="7566526" cy="830997"/>
          </a:xfrm>
          <a:prstGeom prst="rect">
            <a:avLst/>
          </a:prstGeom>
          <a:noFill/>
        </p:spPr>
        <p:txBody>
          <a:bodyPr wrap="square" rtlCol="0">
            <a:spAutoFit/>
          </a:bodyPr>
          <a:lstStyle/>
          <a:p>
            <a:pPr algn="ctr"/>
            <a:r>
              <a:rPr lang="en-US" sz="2400" i="1" dirty="0">
                <a:latin typeface="Times New Roman"/>
              </a:rPr>
              <a:t>The True Form or Idea of </a:t>
            </a:r>
          </a:p>
          <a:p>
            <a:pPr algn="ctr"/>
            <a:r>
              <a:rPr lang="en-US" sz="2400" i="1" dirty="0">
                <a:latin typeface="Times New Roman"/>
              </a:rPr>
              <a:t>Justice</a:t>
            </a:r>
          </a:p>
        </p:txBody>
      </p:sp>
      <p:sp>
        <p:nvSpPr>
          <p:cNvPr id="3" name="TextBox 2"/>
          <p:cNvSpPr txBox="1"/>
          <p:nvPr/>
        </p:nvSpPr>
        <p:spPr>
          <a:xfrm>
            <a:off x="1002632" y="2642271"/>
            <a:ext cx="2740526" cy="923330"/>
          </a:xfrm>
          <a:prstGeom prst="rect">
            <a:avLst/>
          </a:prstGeom>
          <a:noFill/>
        </p:spPr>
        <p:txBody>
          <a:bodyPr wrap="square" rtlCol="0">
            <a:spAutoFit/>
          </a:bodyPr>
          <a:lstStyle/>
          <a:p>
            <a:pPr algn="ctr"/>
            <a:r>
              <a:rPr lang="en-US" i="1" dirty="0">
                <a:latin typeface="Times New Roman"/>
              </a:rPr>
              <a:t>My opinion of justice</a:t>
            </a:r>
          </a:p>
          <a:p>
            <a:endParaRPr lang="en-US" dirty="0"/>
          </a:p>
          <a:p>
            <a:endParaRPr lang="en-US" dirty="0"/>
          </a:p>
        </p:txBody>
      </p:sp>
      <p:sp>
        <p:nvSpPr>
          <p:cNvPr id="4" name="TextBox 3"/>
          <p:cNvSpPr txBox="1"/>
          <p:nvPr/>
        </p:nvSpPr>
        <p:spPr>
          <a:xfrm>
            <a:off x="4919578" y="2642271"/>
            <a:ext cx="3088105" cy="2031325"/>
          </a:xfrm>
          <a:prstGeom prst="rect">
            <a:avLst/>
          </a:prstGeom>
          <a:noFill/>
        </p:spPr>
        <p:txBody>
          <a:bodyPr wrap="square" rtlCol="0">
            <a:spAutoFit/>
          </a:bodyPr>
          <a:lstStyle/>
          <a:p>
            <a:pPr algn="ctr"/>
            <a:r>
              <a:rPr lang="en-US" i="1" dirty="0">
                <a:latin typeface="Times New Roman"/>
              </a:rPr>
              <a:t>Your opinion of justice</a:t>
            </a:r>
          </a:p>
          <a:p>
            <a:pPr algn="ctr"/>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advTm="10788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89"/>
            <a:ext cx="7940842" cy="1200329"/>
          </a:xfrm>
          <a:prstGeom prst="rect">
            <a:avLst/>
          </a:prstGeom>
          <a:noFill/>
        </p:spPr>
        <p:txBody>
          <a:bodyPr wrap="square" rtlCol="0">
            <a:spAutoFit/>
          </a:bodyPr>
          <a:lstStyle/>
          <a:p>
            <a:pPr>
              <a:buFontTx/>
              <a:buChar char="•"/>
            </a:pPr>
            <a:endParaRPr lang="en-US" dirty="0">
              <a:latin typeface="Times New Roman"/>
            </a:endParaRPr>
          </a:p>
          <a:p>
            <a:pPr>
              <a:buFontTx/>
              <a:buChar char="•"/>
            </a:pPr>
            <a:r>
              <a:rPr lang="en-US" dirty="0">
                <a:latin typeface="Times New Roman"/>
              </a:rPr>
              <a:t>Plato’s Rationalism:  The idea of pure reason</a:t>
            </a:r>
          </a:p>
          <a:p>
            <a:endParaRPr lang="en-US" dirty="0"/>
          </a:p>
          <a:p>
            <a:pPr>
              <a:buFontTx/>
              <a:buChar char="•"/>
            </a:pPr>
            <a:endParaRPr lang="en-US" dirty="0"/>
          </a:p>
        </p:txBody>
      </p:sp>
      <p:sp>
        <p:nvSpPr>
          <p:cNvPr id="3" name="TextBox 2"/>
          <p:cNvSpPr txBox="1"/>
          <p:nvPr/>
        </p:nvSpPr>
        <p:spPr>
          <a:xfrm>
            <a:off x="1778001" y="320842"/>
            <a:ext cx="5066632" cy="769441"/>
          </a:xfrm>
          <a:prstGeom prst="rect">
            <a:avLst/>
          </a:prstGeom>
          <a:noFill/>
        </p:spPr>
        <p:txBody>
          <a:bodyPr wrap="square" rtlCol="0">
            <a:spAutoFit/>
          </a:bodyPr>
          <a:lstStyle/>
          <a:p>
            <a:r>
              <a:rPr lang="en-US" sz="2400" dirty="0">
                <a:latin typeface="Times New Roman"/>
              </a:rPr>
              <a:t>The First Section: lines 57-68c</a:t>
            </a:r>
          </a:p>
          <a:p>
            <a:r>
              <a:rPr lang="en-US" sz="2000" dirty="0">
                <a:latin typeface="Times New Roman"/>
              </a:rPr>
              <a:t>		Main Themes</a:t>
            </a:r>
            <a:endParaRPr lang="en-US" sz="2000" dirty="0"/>
          </a:p>
        </p:txBody>
      </p:sp>
      <p:sp>
        <p:nvSpPr>
          <p:cNvPr id="4" name="TextBox 3"/>
          <p:cNvSpPr txBox="1"/>
          <p:nvPr/>
        </p:nvSpPr>
        <p:spPr>
          <a:xfrm>
            <a:off x="1394292" y="2181307"/>
            <a:ext cx="6322630" cy="2862323"/>
          </a:xfrm>
          <a:prstGeom prst="rect">
            <a:avLst/>
          </a:prstGeom>
          <a:noFill/>
        </p:spPr>
        <p:txBody>
          <a:bodyPr wrap="square" rtlCol="0">
            <a:spAutoFit/>
          </a:bodyPr>
          <a:lstStyle/>
          <a:p>
            <a:r>
              <a:rPr lang="en-US" baseline="0" dirty="0">
                <a:latin typeface="Times New Roman"/>
              </a:rPr>
              <a:t>Don't you think that the person who is likely to succeed in this attempt most perfectly is the one who approaches each object, as far as possible, with the unaided intellect, without taking account of any sense of sight in his thinking, or dragging any other sense into his reckoning—the man who pursues the truth by applying his pure and unadulterated thought to the pure and unadulterated object, cutting himself off as much as possible from his eyes and ears and virtually all the rest of his body, as an impediment which by its presence prevents the soul from attaining to truth and clear thinking? (</a:t>
            </a:r>
            <a:r>
              <a:rPr lang="en-US" i="1" baseline="0" dirty="0">
                <a:latin typeface="Times New Roman"/>
              </a:rPr>
              <a:t>The Phaedo</a:t>
            </a:r>
            <a:r>
              <a:rPr lang="en-US" baseline="0" dirty="0">
                <a:latin typeface="Times New Roman"/>
              </a:rPr>
              <a:t>, 66a)</a:t>
            </a:r>
            <a:endParaRPr lang="en-US" dirty="0">
              <a:latin typeface="Times New Roman"/>
            </a:endParaRPr>
          </a:p>
        </p:txBody>
      </p:sp>
    </p:spTree>
  </p:cSld>
  <p:clrMapOvr>
    <a:masterClrMapping/>
  </p:clrMapOvr>
  <p:transition advTm="41016"/>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89"/>
            <a:ext cx="7940842" cy="1200329"/>
          </a:xfrm>
          <a:prstGeom prst="rect">
            <a:avLst/>
          </a:prstGeom>
          <a:noFill/>
        </p:spPr>
        <p:txBody>
          <a:bodyPr wrap="square" rtlCol="0">
            <a:spAutoFit/>
          </a:bodyPr>
          <a:lstStyle/>
          <a:p>
            <a:pPr>
              <a:buFontTx/>
              <a:buChar char="•"/>
            </a:pPr>
            <a:endParaRPr lang="en-US" dirty="0">
              <a:latin typeface="Times New Roman"/>
            </a:endParaRPr>
          </a:p>
          <a:p>
            <a:pPr>
              <a:buFontTx/>
              <a:buChar char="•"/>
            </a:pPr>
            <a:r>
              <a:rPr lang="en-US" dirty="0">
                <a:latin typeface="Times New Roman"/>
              </a:rPr>
              <a:t>Is true knowledge even possible?</a:t>
            </a:r>
          </a:p>
          <a:p>
            <a:endParaRPr lang="en-US" dirty="0"/>
          </a:p>
          <a:p>
            <a:pPr>
              <a:buFontTx/>
              <a:buChar char="•"/>
            </a:pPr>
            <a:endParaRPr lang="en-US" dirty="0"/>
          </a:p>
        </p:txBody>
      </p:sp>
      <p:sp>
        <p:nvSpPr>
          <p:cNvPr id="3" name="TextBox 2"/>
          <p:cNvSpPr txBox="1"/>
          <p:nvPr/>
        </p:nvSpPr>
        <p:spPr>
          <a:xfrm>
            <a:off x="1778001" y="320842"/>
            <a:ext cx="5066632" cy="769441"/>
          </a:xfrm>
          <a:prstGeom prst="rect">
            <a:avLst/>
          </a:prstGeom>
          <a:noFill/>
        </p:spPr>
        <p:txBody>
          <a:bodyPr wrap="square" rtlCol="0">
            <a:spAutoFit/>
          </a:bodyPr>
          <a:lstStyle/>
          <a:p>
            <a:r>
              <a:rPr lang="en-US" sz="2400" dirty="0">
                <a:latin typeface="Times New Roman"/>
              </a:rPr>
              <a:t>The First Section: lines 57-68c</a:t>
            </a:r>
          </a:p>
          <a:p>
            <a:r>
              <a:rPr lang="en-US" sz="2000" dirty="0">
                <a:latin typeface="Times New Roman"/>
              </a:rPr>
              <a:t>		Main Themes</a:t>
            </a:r>
            <a:endParaRPr lang="en-US" sz="2000" dirty="0"/>
          </a:p>
        </p:txBody>
      </p:sp>
      <p:sp>
        <p:nvSpPr>
          <p:cNvPr id="5" name="TextBox 4"/>
          <p:cNvSpPr txBox="1"/>
          <p:nvPr/>
        </p:nvSpPr>
        <p:spPr>
          <a:xfrm>
            <a:off x="1310105" y="2152317"/>
            <a:ext cx="6590632" cy="3970318"/>
          </a:xfrm>
          <a:prstGeom prst="rect">
            <a:avLst/>
          </a:prstGeom>
          <a:noFill/>
        </p:spPr>
        <p:txBody>
          <a:bodyPr wrap="square" rtlCol="0">
            <a:spAutoFit/>
          </a:bodyPr>
          <a:lstStyle/>
          <a:p>
            <a:r>
              <a:rPr lang="en-US" baseline="0" dirty="0">
                <a:latin typeface="Times New Roman"/>
              </a:rPr>
              <a:t>We are in fact convinced that if we are ever to have pure knowledge of anything, we must get rid of the body and contemplate things by themselves with the soul by itself. It seems, to judge from the argument, that the wisdom which we desire and upon which we profess to have set our hearts will be attainable only when we are dead, and not in our lifetime. If no pure knowledge is possible in the company of the body, then either it is totally impossible to acquire knowledge, or it is only possible after death, because it is only then that the soul will be separate and independent of the body. It seems that so long as we are alive, we shall continue closest to knowledge if we avoid as much as we can all contact and association with the body, except when they are absolutely necessary, and instead of allowing ourselves to become infected with its nature, purify ourselves from it until God himself gives us deliverance.  (</a:t>
            </a:r>
            <a:r>
              <a:rPr lang="en-US" i="1" baseline="0" dirty="0">
                <a:latin typeface="Times New Roman"/>
              </a:rPr>
              <a:t>The Phaedo</a:t>
            </a:r>
            <a:r>
              <a:rPr lang="en-US" baseline="0" dirty="0">
                <a:latin typeface="Times New Roman"/>
              </a:rPr>
              <a:t>, 66e-67b)</a:t>
            </a:r>
            <a:endParaRPr lang="en-US" dirty="0">
              <a:latin typeface="Times New Roman"/>
            </a:endParaRPr>
          </a:p>
        </p:txBody>
      </p:sp>
    </p:spTree>
  </p:cSld>
  <p:clrMapOvr>
    <a:masterClrMapping/>
  </p:clrMapOvr>
  <p:transition advTm="413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89"/>
            <a:ext cx="7940842" cy="1754327"/>
          </a:xfrm>
          <a:prstGeom prst="rect">
            <a:avLst/>
          </a:prstGeom>
          <a:noFill/>
        </p:spPr>
        <p:txBody>
          <a:bodyPr wrap="square" rtlCol="0">
            <a:spAutoFit/>
          </a:bodyPr>
          <a:lstStyle/>
          <a:p>
            <a:pPr>
              <a:buFontTx/>
              <a:buChar char="•"/>
            </a:pPr>
            <a:endParaRPr lang="en-US" dirty="0">
              <a:latin typeface="Times New Roman"/>
            </a:endParaRPr>
          </a:p>
          <a:p>
            <a:pPr>
              <a:buFontTx/>
              <a:buChar char="•"/>
            </a:pPr>
            <a:r>
              <a:rPr lang="en-US" dirty="0">
                <a:latin typeface="Times New Roman"/>
              </a:rPr>
              <a:t>The aim of philosophy: liberating the soul from the shackles of the body</a:t>
            </a:r>
          </a:p>
          <a:p>
            <a:pPr>
              <a:buFontTx/>
              <a:buChar char="•"/>
            </a:pPr>
            <a:endParaRPr lang="en-US" dirty="0">
              <a:latin typeface="Times New Roman"/>
            </a:endParaRPr>
          </a:p>
          <a:p>
            <a:pPr algn="ctr"/>
            <a:r>
              <a:rPr lang="en-US" i="1" dirty="0">
                <a:latin typeface="Times New Roman"/>
              </a:rPr>
              <a:t>The truth shall set one free</a:t>
            </a:r>
          </a:p>
          <a:p>
            <a:endParaRPr lang="en-US" dirty="0"/>
          </a:p>
          <a:p>
            <a:pPr>
              <a:buFontTx/>
              <a:buChar char="•"/>
            </a:pPr>
            <a:endParaRPr lang="en-US" dirty="0"/>
          </a:p>
        </p:txBody>
      </p:sp>
      <p:sp>
        <p:nvSpPr>
          <p:cNvPr id="3" name="TextBox 2"/>
          <p:cNvSpPr txBox="1"/>
          <p:nvPr/>
        </p:nvSpPr>
        <p:spPr>
          <a:xfrm>
            <a:off x="1778001" y="320842"/>
            <a:ext cx="5066632" cy="769441"/>
          </a:xfrm>
          <a:prstGeom prst="rect">
            <a:avLst/>
          </a:prstGeom>
          <a:noFill/>
        </p:spPr>
        <p:txBody>
          <a:bodyPr wrap="square" rtlCol="0">
            <a:spAutoFit/>
          </a:bodyPr>
          <a:lstStyle/>
          <a:p>
            <a:r>
              <a:rPr lang="en-US" sz="2400" dirty="0">
                <a:latin typeface="Times New Roman"/>
              </a:rPr>
              <a:t>The First Section: lines 57-68c</a:t>
            </a:r>
          </a:p>
          <a:p>
            <a:r>
              <a:rPr lang="en-US" sz="2000" dirty="0">
                <a:latin typeface="Times New Roman"/>
              </a:rPr>
              <a:t>		Main Themes</a:t>
            </a:r>
            <a:endParaRPr lang="en-US" sz="2000" dirty="0"/>
          </a:p>
        </p:txBody>
      </p:sp>
      <p:sp>
        <p:nvSpPr>
          <p:cNvPr id="6" name="TextBox 5"/>
          <p:cNvSpPr txBox="1"/>
          <p:nvPr/>
        </p:nvSpPr>
        <p:spPr>
          <a:xfrm>
            <a:off x="1109579" y="2673683"/>
            <a:ext cx="7125368" cy="3416320"/>
          </a:xfrm>
          <a:prstGeom prst="rect">
            <a:avLst/>
          </a:prstGeom>
          <a:noFill/>
        </p:spPr>
        <p:txBody>
          <a:bodyPr wrap="square" rtlCol="0">
            <a:spAutoFit/>
          </a:bodyPr>
          <a:lstStyle/>
          <a:p>
            <a:r>
              <a:rPr lang="en-US" baseline="0" dirty="0">
                <a:latin typeface="Times New Roman"/>
              </a:rPr>
              <a:t>And purification, as we saw some time ago in our discussion, consists in separating the soul as much as possible from the body, and accustoming it to withdraw from all contact with the body and concentrate itself by itself, and to have its dwelling, so far as it can, both now and in the future, alone by itself, freed from the shackles of the body. Does not that follow?</a:t>
            </a:r>
          </a:p>
          <a:p>
            <a:r>
              <a:rPr lang="en-US" baseline="0" dirty="0">
                <a:latin typeface="Times New Roman"/>
              </a:rPr>
              <a:t>	Yes, it does, said Simmias.</a:t>
            </a:r>
          </a:p>
          <a:p>
            <a:r>
              <a:rPr lang="en-US" baseline="0" dirty="0">
                <a:latin typeface="Times New Roman"/>
              </a:rPr>
              <a:t>	Is not what we call death a freeing and separation of soul from body? </a:t>
            </a:r>
          </a:p>
          <a:p>
            <a:r>
              <a:rPr lang="en-US" baseline="0" dirty="0">
                <a:latin typeface="Times New Roman"/>
              </a:rPr>
              <a:t>	Certainly, he said.</a:t>
            </a:r>
          </a:p>
          <a:p>
            <a:r>
              <a:rPr lang="en-US" baseline="0" dirty="0">
                <a:latin typeface="Times New Roman"/>
              </a:rPr>
              <a:t>	And the desire to free the soul is found chiefly, or rather only, in the true philosopher. In fact the philosopher's occupation consists precisely in the freeing and separation of soul from body. Isn't that so? </a:t>
            </a:r>
            <a:r>
              <a:rPr lang="en-US" dirty="0">
                <a:latin typeface="Times New Roman"/>
              </a:rPr>
              <a:t>(</a:t>
            </a:r>
            <a:r>
              <a:rPr lang="en-US" i="1" dirty="0">
                <a:latin typeface="Times New Roman"/>
              </a:rPr>
              <a:t>The Phaedo</a:t>
            </a:r>
            <a:r>
              <a:rPr lang="en-US" dirty="0">
                <a:latin typeface="Times New Roman"/>
              </a:rPr>
              <a:t>, 67c-e)</a:t>
            </a:r>
          </a:p>
        </p:txBody>
      </p:sp>
    </p:spTree>
  </p:cSld>
  <p:clrMapOvr>
    <a:masterClrMapping/>
  </p:clrMapOvr>
  <p:transition advTm="4141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646331"/>
          </a:xfrm>
          <a:prstGeom prst="rect">
            <a:avLst/>
          </a:prstGeom>
          <a:noFill/>
        </p:spPr>
        <p:txBody>
          <a:bodyPr wrap="square" rtlCol="0">
            <a:spAutoFit/>
          </a:bodyPr>
          <a:lstStyle/>
          <a:p>
            <a:endParaRPr lang="en-US" dirty="0"/>
          </a:p>
          <a:p>
            <a:pPr>
              <a:buFontTx/>
              <a:buChar char="•"/>
            </a:pPr>
            <a:endParaRPr lang="en-US" dirty="0"/>
          </a:p>
        </p:txBody>
      </p:sp>
      <p:sp>
        <p:nvSpPr>
          <p:cNvPr id="3" name="TextBox 2"/>
          <p:cNvSpPr txBox="1"/>
          <p:nvPr/>
        </p:nvSpPr>
        <p:spPr>
          <a:xfrm>
            <a:off x="861812" y="320842"/>
            <a:ext cx="7189329" cy="769441"/>
          </a:xfrm>
          <a:prstGeom prst="rect">
            <a:avLst/>
          </a:prstGeom>
          <a:noFill/>
        </p:spPr>
        <p:txBody>
          <a:bodyPr wrap="square" rtlCol="0">
            <a:spAutoFit/>
          </a:bodyPr>
          <a:lstStyle/>
          <a:p>
            <a:pPr algn="ctr"/>
            <a:r>
              <a:rPr lang="en-US" sz="2400" dirty="0">
                <a:latin typeface="Times New Roman"/>
              </a:rPr>
              <a:t>The Second Section: lines 73b-84d</a:t>
            </a:r>
          </a:p>
          <a:p>
            <a:pPr algn="ctr"/>
            <a:r>
              <a:rPr lang="en-US" sz="2000" dirty="0">
                <a:latin typeface="Times New Roman"/>
              </a:rPr>
              <a:t>Argument that learning is recollection (73b-77a)</a:t>
            </a:r>
            <a:endParaRPr lang="en-US" sz="2000" dirty="0"/>
          </a:p>
        </p:txBody>
      </p:sp>
      <p:sp>
        <p:nvSpPr>
          <p:cNvPr id="6" name="TextBox 5"/>
          <p:cNvSpPr txBox="1"/>
          <p:nvPr/>
        </p:nvSpPr>
        <p:spPr>
          <a:xfrm>
            <a:off x="1109579" y="1587631"/>
            <a:ext cx="7125368" cy="4247317"/>
          </a:xfrm>
          <a:prstGeom prst="rect">
            <a:avLst/>
          </a:prstGeom>
          <a:noFill/>
        </p:spPr>
        <p:txBody>
          <a:bodyPr wrap="square" rtlCol="0">
            <a:spAutoFit/>
          </a:bodyPr>
          <a:lstStyle/>
          <a:p>
            <a:r>
              <a:rPr lang="en-US" dirty="0">
                <a:latin typeface="Times New Roman"/>
              </a:rPr>
              <a:t>Then if we obtained it before our birth, and possessed it when we were born, we had knowledge, both before and at the moment of birth, not only of equality and relative magnitudes, but of all absolute standards. Our present argument applies no more to equality than it does to absolute beauty, goodness, uprightness, holiness, and, as I maintain, all those characteristics which we designate in our discussions by the term ‘absolute.’ So we must have obtained knowledge of all these characteristics before our birth. . . .</a:t>
            </a:r>
          </a:p>
          <a:p>
            <a:r>
              <a:rPr lang="en-US" dirty="0">
                <a:latin typeface="Times New Roman"/>
              </a:rPr>
              <a:t>	</a:t>
            </a:r>
          </a:p>
          <a:p>
            <a:r>
              <a:rPr lang="en-US" dirty="0">
                <a:latin typeface="Times New Roman"/>
              </a:rPr>
              <a:t>	And if it is true that we acquired our knowledge before our birth, and lost it at the moment of birth, but afterward, by the exercise of our senses upon sensible objects, recover the knowledge which we had once before, I suppose that what we call learning will be the recovery of our own knowledge, and surely we should be right in calling this recollection. (</a:t>
            </a:r>
            <a:r>
              <a:rPr lang="en-US" i="1" dirty="0">
                <a:latin typeface="Times New Roman"/>
              </a:rPr>
              <a:t>The Phaedo</a:t>
            </a:r>
            <a:r>
              <a:rPr lang="en-US" dirty="0">
                <a:latin typeface="Times New Roman"/>
              </a:rPr>
              <a:t>, 75d-e)</a:t>
            </a:r>
          </a:p>
        </p:txBody>
      </p:sp>
    </p:spTree>
  </p:cSld>
  <p:clrMapOvr>
    <a:masterClrMapping/>
  </p:clrMapOvr>
  <p:transition advTm="858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646331"/>
          </a:xfrm>
          <a:prstGeom prst="rect">
            <a:avLst/>
          </a:prstGeom>
          <a:noFill/>
        </p:spPr>
        <p:txBody>
          <a:bodyPr wrap="square" rtlCol="0">
            <a:spAutoFit/>
          </a:bodyPr>
          <a:lstStyle/>
          <a:p>
            <a:endParaRPr lang="en-US" dirty="0"/>
          </a:p>
          <a:p>
            <a:pPr>
              <a:buFontTx/>
              <a:buChar char="•"/>
            </a:pPr>
            <a:endParaRPr lang="en-US" dirty="0"/>
          </a:p>
        </p:txBody>
      </p:sp>
      <p:sp>
        <p:nvSpPr>
          <p:cNvPr id="3" name="TextBox 2"/>
          <p:cNvSpPr txBox="1"/>
          <p:nvPr/>
        </p:nvSpPr>
        <p:spPr>
          <a:xfrm>
            <a:off x="861812" y="320842"/>
            <a:ext cx="7189329" cy="769441"/>
          </a:xfrm>
          <a:prstGeom prst="rect">
            <a:avLst/>
          </a:prstGeom>
          <a:noFill/>
        </p:spPr>
        <p:txBody>
          <a:bodyPr wrap="square" rtlCol="0">
            <a:spAutoFit/>
          </a:bodyPr>
          <a:lstStyle/>
          <a:p>
            <a:pPr algn="ctr"/>
            <a:r>
              <a:rPr lang="en-US" sz="2400" dirty="0">
                <a:latin typeface="Times New Roman"/>
              </a:rPr>
              <a:t>The Second Section: lines 73b-84d</a:t>
            </a:r>
          </a:p>
          <a:p>
            <a:pPr algn="ctr"/>
            <a:r>
              <a:rPr lang="en-US" sz="2000" dirty="0">
                <a:latin typeface="Times New Roman"/>
              </a:rPr>
              <a:t>Argument that learning is recollection (73b-77a)</a:t>
            </a:r>
            <a:endParaRPr lang="en-US" sz="2000" dirty="0"/>
          </a:p>
        </p:txBody>
      </p:sp>
      <p:sp>
        <p:nvSpPr>
          <p:cNvPr id="6" name="TextBox 5"/>
          <p:cNvSpPr txBox="1"/>
          <p:nvPr/>
        </p:nvSpPr>
        <p:spPr>
          <a:xfrm>
            <a:off x="1109579" y="1576291"/>
            <a:ext cx="7125368" cy="2585323"/>
          </a:xfrm>
          <a:prstGeom prst="rect">
            <a:avLst/>
          </a:prstGeom>
          <a:noFill/>
        </p:spPr>
        <p:txBody>
          <a:bodyPr wrap="square" rtlCol="0">
            <a:spAutoFit/>
          </a:bodyPr>
          <a:lstStyle/>
          <a:p>
            <a:r>
              <a:rPr lang="en-US" dirty="0">
                <a:latin typeface="Times New Roman"/>
              </a:rPr>
              <a:t>Here is a further step, said Socrates. We admit, I suppose, that there is such a thing as equality—not the equality of stick to stick and stone to stone, and so on, but something beyond all that and distinct from it—absolute equality. Are we to admit this or not?  (</a:t>
            </a:r>
            <a:r>
              <a:rPr lang="en-US" i="1" dirty="0">
                <a:latin typeface="Times New Roman"/>
              </a:rPr>
              <a:t>The Phaedo</a:t>
            </a:r>
            <a:r>
              <a:rPr lang="en-US" dirty="0">
                <a:latin typeface="Times New Roman"/>
              </a:rPr>
              <a:t>, 74b)</a:t>
            </a:r>
          </a:p>
          <a:p>
            <a:endParaRPr lang="en-US" dirty="0">
              <a:latin typeface="Times New Roman"/>
            </a:endParaRPr>
          </a:p>
          <a:p>
            <a:endParaRPr lang="en-US" dirty="0">
              <a:latin typeface="Times New Roman"/>
            </a:endParaRPr>
          </a:p>
          <a:p>
            <a:endParaRPr lang="en-US" dirty="0">
              <a:latin typeface="Times New Roman"/>
            </a:endParaRPr>
          </a:p>
          <a:p>
            <a:r>
              <a:rPr lang="en-US" dirty="0">
                <a:latin typeface="Times New Roman"/>
              </a:rPr>
              <a:t>______________________       _________________________________</a:t>
            </a:r>
          </a:p>
          <a:p>
            <a:endParaRPr lang="en-US" dirty="0">
              <a:latin typeface="Times New Roman"/>
            </a:endParaRPr>
          </a:p>
        </p:txBody>
      </p:sp>
    </p:spTree>
  </p:cSld>
  <p:clrMapOvr>
    <a:masterClrMapping/>
  </p:clrMapOvr>
  <p:transition advTm="3075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circle with a white background&#10;&#10;Description automatically generated">
            <a:extLst>
              <a:ext uri="{FF2B5EF4-FFF2-40B4-BE49-F238E27FC236}">
                <a16:creationId xmlns:a16="http://schemas.microsoft.com/office/drawing/2014/main" id="{1E948CB7-C14F-8D20-58D4-FD86D6746C4D}"/>
              </a:ext>
            </a:extLst>
          </p:cNvPr>
          <p:cNvPicPr>
            <a:picLocks noChangeAspect="1"/>
          </p:cNvPicPr>
          <p:nvPr/>
        </p:nvPicPr>
        <p:blipFill>
          <a:blip r:embed="rId2"/>
          <a:stretch>
            <a:fillRect/>
          </a:stretch>
        </p:blipFill>
        <p:spPr>
          <a:xfrm>
            <a:off x="1352550" y="546100"/>
            <a:ext cx="6438900" cy="5765800"/>
          </a:xfrm>
          <a:prstGeom prst="rect">
            <a:avLst/>
          </a:prstGeom>
        </p:spPr>
      </p:pic>
    </p:spTree>
    <p:extLst>
      <p:ext uri="{BB962C8B-B14F-4D97-AF65-F5344CB8AC3E}">
        <p14:creationId xmlns:p14="http://schemas.microsoft.com/office/powerpoint/2010/main" val="569314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ring of fire&#10;&#10;Description automatically generated">
            <a:extLst>
              <a:ext uri="{FF2B5EF4-FFF2-40B4-BE49-F238E27FC236}">
                <a16:creationId xmlns:a16="http://schemas.microsoft.com/office/drawing/2014/main" id="{CAA68068-C8A5-2735-6187-8A2BDE9C44E1}"/>
              </a:ext>
            </a:extLst>
          </p:cNvPr>
          <p:cNvPicPr>
            <a:picLocks noChangeAspect="1"/>
          </p:cNvPicPr>
          <p:nvPr/>
        </p:nvPicPr>
        <p:blipFill>
          <a:blip r:embed="rId2"/>
          <a:srcRect t="12465" r="1" b="13113"/>
          <a:stretch/>
        </p:blipFill>
        <p:spPr>
          <a:xfrm>
            <a:off x="20" y="1282"/>
            <a:ext cx="9143980" cy="6856718"/>
          </a:xfrm>
          <a:prstGeom prst="rect">
            <a:avLst/>
          </a:prstGeom>
        </p:spPr>
      </p:pic>
    </p:spTree>
    <p:extLst>
      <p:ext uri="{BB962C8B-B14F-4D97-AF65-F5344CB8AC3E}">
        <p14:creationId xmlns:p14="http://schemas.microsoft.com/office/powerpoint/2010/main" val="200340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5B3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descr="A close-up of a ring of fire&#10;&#10;Description automatically generated">
            <a:extLst>
              <a:ext uri="{FF2B5EF4-FFF2-40B4-BE49-F238E27FC236}">
                <a16:creationId xmlns:a16="http://schemas.microsoft.com/office/drawing/2014/main" id="{CAA68068-C8A5-2735-6187-8A2BDE9C44E1}"/>
              </a:ext>
            </a:extLst>
          </p:cNvPr>
          <p:cNvPicPr>
            <a:picLocks noChangeAspect="1"/>
          </p:cNvPicPr>
          <p:nvPr/>
        </p:nvPicPr>
        <p:blipFill>
          <a:blip r:embed="rId3"/>
          <a:stretch>
            <a:fillRect/>
          </a:stretch>
        </p:blipFill>
        <p:spPr>
          <a:xfrm>
            <a:off x="2289547" y="1172029"/>
            <a:ext cx="4480087" cy="4513942"/>
          </a:xfrm>
          <a:prstGeom prst="rect">
            <a:avLst/>
          </a:prstGeom>
        </p:spPr>
      </p:pic>
    </p:spTree>
    <p:extLst>
      <p:ext uri="{BB962C8B-B14F-4D97-AF65-F5344CB8AC3E}">
        <p14:creationId xmlns:p14="http://schemas.microsoft.com/office/powerpoint/2010/main" val="389012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494632"/>
            <a:ext cx="7940842" cy="5632312"/>
          </a:xfrm>
          <a:prstGeom prst="rect">
            <a:avLst/>
          </a:prstGeom>
          <a:noFill/>
        </p:spPr>
        <p:txBody>
          <a:bodyPr wrap="square" rtlCol="0">
            <a:spAutoFit/>
          </a:bodyPr>
          <a:lstStyle/>
          <a:p>
            <a:pPr>
              <a:buFontTx/>
              <a:buChar char="•"/>
            </a:pPr>
            <a:r>
              <a:rPr lang="en-US" dirty="0">
                <a:latin typeface="Times New Roman"/>
              </a:rPr>
              <a:t>A Middle Period dialogue:  Socrates is a mouthpiece for Plato’s philosophy</a:t>
            </a:r>
          </a:p>
          <a:p>
            <a:endParaRPr lang="en-US" dirty="0">
              <a:latin typeface="Times New Roman"/>
            </a:endParaRPr>
          </a:p>
          <a:p>
            <a:pPr>
              <a:buFontTx/>
              <a:buChar char="•"/>
            </a:pPr>
            <a:r>
              <a:rPr lang="en-US" dirty="0">
                <a:latin typeface="Times New Roman"/>
              </a:rPr>
              <a:t>The dialogue thus reveals much about Plato’s philosophy, his conception of philosophy, his metaphysics, epistemology as well as his ethics.</a:t>
            </a:r>
          </a:p>
          <a:p>
            <a:endParaRPr lang="en-US" dirty="0">
              <a:latin typeface="Times New Roman"/>
            </a:endParaRPr>
          </a:p>
          <a:p>
            <a:pPr>
              <a:buFontTx/>
              <a:buChar char="•"/>
            </a:pPr>
            <a:r>
              <a:rPr lang="en-US" dirty="0">
                <a:latin typeface="Times New Roman"/>
              </a:rPr>
              <a:t>Philosophy is here explicitly conceived as a preparation for death— how does a philosophical life serve as a preparation for death?  Why does Socrates describe death as a reward for the philosopher?</a:t>
            </a:r>
          </a:p>
          <a:p>
            <a:pPr>
              <a:buFontTx/>
              <a:buChar char="•"/>
            </a:pPr>
            <a:endParaRPr lang="en-US" dirty="0">
              <a:latin typeface="Times New Roman"/>
            </a:endParaRPr>
          </a:p>
          <a:p>
            <a:pPr>
              <a:buFontTx/>
              <a:buChar char="•"/>
            </a:pPr>
            <a:r>
              <a:rPr lang="en-US" dirty="0">
                <a:latin typeface="Times New Roman"/>
              </a:rPr>
              <a:t>Plato’s metaphysics: here we find a basic outline of Plato’s </a:t>
            </a:r>
            <a:r>
              <a:rPr lang="en-US" i="1" dirty="0">
                <a:latin typeface="Times New Roman"/>
              </a:rPr>
              <a:t>Theory of Forms, </a:t>
            </a:r>
            <a:r>
              <a:rPr lang="en-US" dirty="0">
                <a:latin typeface="Times New Roman"/>
              </a:rPr>
              <a:t>his distinction between two levels or realms of reality— the </a:t>
            </a:r>
            <a:r>
              <a:rPr lang="en-US" i="1" dirty="0">
                <a:latin typeface="Times New Roman"/>
              </a:rPr>
              <a:t>Sensible</a:t>
            </a:r>
            <a:r>
              <a:rPr lang="en-US" dirty="0">
                <a:latin typeface="Times New Roman"/>
              </a:rPr>
              <a:t> world and the </a:t>
            </a:r>
            <a:r>
              <a:rPr lang="en-US" i="1" dirty="0">
                <a:latin typeface="Times New Roman"/>
              </a:rPr>
              <a:t>Intelligible</a:t>
            </a:r>
            <a:r>
              <a:rPr lang="en-US" dirty="0">
                <a:latin typeface="Times New Roman"/>
              </a:rPr>
              <a:t> world.</a:t>
            </a:r>
          </a:p>
          <a:p>
            <a:pPr>
              <a:buFontTx/>
              <a:buChar char="•"/>
            </a:pPr>
            <a:endParaRPr lang="en-US" i="1" dirty="0">
              <a:latin typeface="Times New Roman"/>
            </a:endParaRPr>
          </a:p>
          <a:p>
            <a:pPr>
              <a:buFontTx/>
              <a:buChar char="•"/>
            </a:pPr>
            <a:r>
              <a:rPr lang="en-US" dirty="0">
                <a:latin typeface="Times New Roman"/>
              </a:rPr>
              <a:t>Plato’s epistemology: here we find a clear exposition of Plato’s </a:t>
            </a:r>
            <a:r>
              <a:rPr lang="en-US" i="1" dirty="0">
                <a:latin typeface="Times New Roman"/>
              </a:rPr>
              <a:t>Rationalism</a:t>
            </a:r>
            <a:r>
              <a:rPr lang="en-US" dirty="0">
                <a:latin typeface="Times New Roman"/>
              </a:rPr>
              <a:t>— the senses are not to be trusted, knowledge is attained only with pure reason.</a:t>
            </a:r>
          </a:p>
          <a:p>
            <a:pPr>
              <a:buFontTx/>
              <a:buChar char="•"/>
            </a:pPr>
            <a:endParaRPr lang="en-US" i="1" dirty="0">
              <a:latin typeface="Times New Roman"/>
            </a:endParaRPr>
          </a:p>
          <a:p>
            <a:pPr>
              <a:buFontTx/>
              <a:buChar char="•"/>
            </a:pPr>
            <a:r>
              <a:rPr lang="en-US" dirty="0">
                <a:latin typeface="Times New Roman"/>
              </a:rPr>
              <a:t>Plato’s ethics: there are universal truths regarding what is moral— there is </a:t>
            </a:r>
            <a:r>
              <a:rPr lang="en-US" i="1" dirty="0">
                <a:latin typeface="Times New Roman"/>
              </a:rPr>
              <a:t>absolute</a:t>
            </a:r>
            <a:r>
              <a:rPr lang="en-US" dirty="0">
                <a:latin typeface="Times New Roman"/>
              </a:rPr>
              <a:t> rightness.</a:t>
            </a:r>
          </a:p>
          <a:p>
            <a:endParaRPr lang="en-US" dirty="0"/>
          </a:p>
          <a:p>
            <a:pPr>
              <a:buFontTx/>
              <a:buChar char="•"/>
            </a:pPr>
            <a:endParaRPr lang="en-US" dirty="0"/>
          </a:p>
        </p:txBody>
      </p:sp>
    </p:spTree>
  </p:cSld>
  <p:clrMapOvr>
    <a:masterClrMapping/>
  </p:clrMapOvr>
  <p:transition advTm="86683"/>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lowing circle in a black background&#10;&#10;Description automatically generated">
            <a:extLst>
              <a:ext uri="{FF2B5EF4-FFF2-40B4-BE49-F238E27FC236}">
                <a16:creationId xmlns:a16="http://schemas.microsoft.com/office/drawing/2014/main" id="{EFE70118-A399-106F-76D4-AFBDB572D58B}"/>
              </a:ext>
            </a:extLst>
          </p:cNvPr>
          <p:cNvPicPr>
            <a:picLocks noChangeAspect="1"/>
          </p:cNvPicPr>
          <p:nvPr/>
        </p:nvPicPr>
        <p:blipFill>
          <a:blip r:embed="rId2"/>
          <a:srcRect t="7411" b="4629"/>
          <a:stretch/>
        </p:blipFill>
        <p:spPr>
          <a:xfrm>
            <a:off x="20" y="1282"/>
            <a:ext cx="9143980" cy="6856718"/>
          </a:xfrm>
          <a:prstGeom prst="rect">
            <a:avLst/>
          </a:prstGeom>
        </p:spPr>
      </p:pic>
    </p:spTree>
    <p:extLst>
      <p:ext uri="{BB962C8B-B14F-4D97-AF65-F5344CB8AC3E}">
        <p14:creationId xmlns:p14="http://schemas.microsoft.com/office/powerpoint/2010/main" val="416995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646331"/>
          </a:xfrm>
          <a:prstGeom prst="rect">
            <a:avLst/>
          </a:prstGeom>
          <a:noFill/>
        </p:spPr>
        <p:txBody>
          <a:bodyPr wrap="square" rtlCol="0">
            <a:spAutoFit/>
          </a:bodyPr>
          <a:lstStyle/>
          <a:p>
            <a:endParaRPr lang="en-US" dirty="0"/>
          </a:p>
          <a:p>
            <a:pPr>
              <a:buFontTx/>
              <a:buChar char="•"/>
            </a:pPr>
            <a:endParaRPr lang="en-US" dirty="0"/>
          </a:p>
        </p:txBody>
      </p:sp>
      <p:sp>
        <p:nvSpPr>
          <p:cNvPr id="3" name="TextBox 2"/>
          <p:cNvSpPr txBox="1"/>
          <p:nvPr/>
        </p:nvSpPr>
        <p:spPr>
          <a:xfrm>
            <a:off x="861812" y="320842"/>
            <a:ext cx="7189329" cy="769441"/>
          </a:xfrm>
          <a:prstGeom prst="rect">
            <a:avLst/>
          </a:prstGeom>
          <a:noFill/>
        </p:spPr>
        <p:txBody>
          <a:bodyPr wrap="square" rtlCol="0">
            <a:spAutoFit/>
          </a:bodyPr>
          <a:lstStyle/>
          <a:p>
            <a:pPr algn="ctr"/>
            <a:r>
              <a:rPr lang="en-US" sz="2400" dirty="0">
                <a:latin typeface="Times New Roman"/>
              </a:rPr>
              <a:t>The Second Section: lines 73b-84d</a:t>
            </a:r>
          </a:p>
          <a:p>
            <a:pPr algn="ctr"/>
            <a:r>
              <a:rPr lang="en-US" sz="2000" dirty="0">
                <a:latin typeface="Times New Roman"/>
              </a:rPr>
              <a:t>Argument that learning is recollection (73b-77a)</a:t>
            </a:r>
            <a:endParaRPr lang="en-US" sz="2000" dirty="0"/>
          </a:p>
        </p:txBody>
      </p:sp>
      <p:sp>
        <p:nvSpPr>
          <p:cNvPr id="6" name="TextBox 5"/>
          <p:cNvSpPr txBox="1"/>
          <p:nvPr/>
        </p:nvSpPr>
        <p:spPr>
          <a:xfrm>
            <a:off x="1109579" y="1576291"/>
            <a:ext cx="7125368" cy="3693319"/>
          </a:xfrm>
          <a:prstGeom prst="rect">
            <a:avLst/>
          </a:prstGeom>
          <a:noFill/>
        </p:spPr>
        <p:txBody>
          <a:bodyPr wrap="square" rtlCol="0">
            <a:spAutoFit/>
          </a:bodyPr>
          <a:lstStyle/>
          <a:p>
            <a:r>
              <a:rPr lang="en-US" dirty="0">
                <a:latin typeface="Times New Roman"/>
              </a:rPr>
              <a:t>So before we began to see and hear and use our other senses we must somewhere have acquired the knowledge that there is such a thing as absolute equality. Otherwise we could never have realized, by using it as a standard for comparison, that all equal objects of</a:t>
            </a:r>
          </a:p>
          <a:p>
            <a:r>
              <a:rPr lang="en-US" dirty="0">
                <a:latin typeface="Times New Roman"/>
              </a:rPr>
              <a:t>sense are desirous of being like it, but are only imperfect copies.</a:t>
            </a:r>
          </a:p>
          <a:p>
            <a:r>
              <a:rPr lang="en-US" dirty="0">
                <a:latin typeface="Times New Roman"/>
              </a:rPr>
              <a:t>	That is the logical conclusion, Socrates.</a:t>
            </a:r>
          </a:p>
          <a:p>
            <a:r>
              <a:rPr lang="en-US" dirty="0">
                <a:latin typeface="Times New Roman"/>
              </a:rPr>
              <a:t>	Did we not begin to see and hear and possess our other senses from the moment of birth?</a:t>
            </a:r>
          </a:p>
          <a:p>
            <a:r>
              <a:rPr lang="en-US" dirty="0">
                <a:latin typeface="Times New Roman"/>
              </a:rPr>
              <a:t>	Certainly.</a:t>
            </a:r>
          </a:p>
          <a:p>
            <a:r>
              <a:rPr lang="en-US" dirty="0">
                <a:latin typeface="Times New Roman"/>
              </a:rPr>
              <a:t>	But we admitted that we must have obtained our knowledge of equality before we obtained them.</a:t>
            </a:r>
          </a:p>
          <a:p>
            <a:r>
              <a:rPr lang="en-US" dirty="0">
                <a:latin typeface="Times New Roman"/>
              </a:rPr>
              <a:t>	Yes.</a:t>
            </a:r>
          </a:p>
          <a:p>
            <a:r>
              <a:rPr lang="en-US" dirty="0">
                <a:latin typeface="Times New Roman"/>
              </a:rPr>
              <a:t>	So we must have obtained it before birth.  (</a:t>
            </a:r>
            <a:r>
              <a:rPr lang="en-US" i="1" dirty="0">
                <a:latin typeface="Times New Roman"/>
              </a:rPr>
              <a:t>The Phaedo</a:t>
            </a:r>
            <a:r>
              <a:rPr lang="en-US" dirty="0">
                <a:latin typeface="Times New Roman"/>
              </a:rPr>
              <a:t>, 75b-c)</a:t>
            </a:r>
          </a:p>
        </p:txBody>
      </p:sp>
    </p:spTree>
  </p:cSld>
  <p:clrMapOvr>
    <a:masterClrMapping/>
  </p:clrMapOvr>
  <p:transition advTm="100866"/>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646331"/>
          </a:xfrm>
          <a:prstGeom prst="rect">
            <a:avLst/>
          </a:prstGeom>
          <a:noFill/>
        </p:spPr>
        <p:txBody>
          <a:bodyPr wrap="square" rtlCol="0">
            <a:spAutoFit/>
          </a:bodyPr>
          <a:lstStyle/>
          <a:p>
            <a:endParaRPr lang="en-US" dirty="0"/>
          </a:p>
          <a:p>
            <a:pPr>
              <a:buFontTx/>
              <a:buChar char="•"/>
            </a:pPr>
            <a:endParaRPr lang="en-US" dirty="0"/>
          </a:p>
        </p:txBody>
      </p:sp>
      <p:sp>
        <p:nvSpPr>
          <p:cNvPr id="3" name="TextBox 2"/>
          <p:cNvSpPr txBox="1"/>
          <p:nvPr/>
        </p:nvSpPr>
        <p:spPr>
          <a:xfrm>
            <a:off x="861812" y="320842"/>
            <a:ext cx="7189329" cy="769441"/>
          </a:xfrm>
          <a:prstGeom prst="rect">
            <a:avLst/>
          </a:prstGeom>
          <a:noFill/>
        </p:spPr>
        <p:txBody>
          <a:bodyPr wrap="square" rtlCol="0">
            <a:spAutoFit/>
          </a:bodyPr>
          <a:lstStyle/>
          <a:p>
            <a:pPr algn="ctr"/>
            <a:r>
              <a:rPr lang="en-US" sz="2400" dirty="0">
                <a:latin typeface="Times New Roman"/>
              </a:rPr>
              <a:t>The Second Section: lines 73b-84d</a:t>
            </a:r>
          </a:p>
          <a:p>
            <a:pPr algn="ctr"/>
            <a:r>
              <a:rPr lang="en-US" sz="2000" dirty="0">
                <a:latin typeface="Times New Roman"/>
              </a:rPr>
              <a:t>Argument that learning is recollection (73b-77a)</a:t>
            </a:r>
            <a:endParaRPr lang="en-US" sz="2000" dirty="0"/>
          </a:p>
        </p:txBody>
      </p:sp>
      <p:sp>
        <p:nvSpPr>
          <p:cNvPr id="6" name="TextBox 5"/>
          <p:cNvSpPr txBox="1"/>
          <p:nvPr/>
        </p:nvSpPr>
        <p:spPr>
          <a:xfrm>
            <a:off x="1109579" y="1576291"/>
            <a:ext cx="7125368" cy="2585323"/>
          </a:xfrm>
          <a:prstGeom prst="rect">
            <a:avLst/>
          </a:prstGeom>
          <a:noFill/>
        </p:spPr>
        <p:txBody>
          <a:bodyPr wrap="square" rtlCol="0">
            <a:spAutoFit/>
          </a:bodyPr>
          <a:lstStyle/>
          <a:p>
            <a:r>
              <a:rPr lang="en-US" dirty="0">
                <a:latin typeface="Times New Roman"/>
              </a:rPr>
              <a:t>Well, how do we stand now, Simmias? If all these absolute realities, such as beauty and goodness, which we are always talking about, really exist, if it is to them, as we rediscover our own former knowledge of them, that we refer, as copies to their patterns, all the objects of our physical perception—if these realities exist, does it not follow that our souls must exist too even before our birth, whereas if they do not exist, our discussion would seem to be a waste of time? Is this the position, that it is logically just as certain that our souls exist before our birth as it is that these realities exist, and that if the one is impossible, so is the other?  (</a:t>
            </a:r>
            <a:r>
              <a:rPr lang="en-US" i="1" dirty="0">
                <a:latin typeface="Times New Roman"/>
              </a:rPr>
              <a:t>The Phaedo</a:t>
            </a:r>
            <a:r>
              <a:rPr lang="en-US" dirty="0">
                <a:latin typeface="Times New Roman"/>
              </a:rPr>
              <a:t>, 75b-c)</a:t>
            </a:r>
          </a:p>
        </p:txBody>
      </p:sp>
    </p:spTree>
  </p:cSld>
  <p:clrMapOvr>
    <a:masterClrMapping/>
  </p:clrMapOvr>
  <p:transition advTm="3126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646331"/>
          </a:xfrm>
          <a:prstGeom prst="rect">
            <a:avLst/>
          </a:prstGeom>
          <a:noFill/>
        </p:spPr>
        <p:txBody>
          <a:bodyPr wrap="square" rtlCol="0">
            <a:spAutoFit/>
          </a:bodyPr>
          <a:lstStyle/>
          <a:p>
            <a:endParaRPr lang="en-US" dirty="0"/>
          </a:p>
          <a:p>
            <a:pPr>
              <a:buFontTx/>
              <a:buChar char="•"/>
            </a:pPr>
            <a:endParaRPr lang="en-US" dirty="0"/>
          </a:p>
        </p:txBody>
      </p:sp>
      <p:sp>
        <p:nvSpPr>
          <p:cNvPr id="3" name="TextBox 2"/>
          <p:cNvSpPr txBox="1"/>
          <p:nvPr/>
        </p:nvSpPr>
        <p:spPr>
          <a:xfrm>
            <a:off x="861812" y="320842"/>
            <a:ext cx="7189329" cy="769441"/>
          </a:xfrm>
          <a:prstGeom prst="rect">
            <a:avLst/>
          </a:prstGeom>
          <a:noFill/>
        </p:spPr>
        <p:txBody>
          <a:bodyPr wrap="square" rtlCol="0">
            <a:spAutoFit/>
          </a:bodyPr>
          <a:lstStyle/>
          <a:p>
            <a:pPr algn="ctr"/>
            <a:r>
              <a:rPr lang="en-US" sz="2400" dirty="0">
                <a:latin typeface="Times New Roman"/>
              </a:rPr>
              <a:t>The Second Section: lines 73b-84d</a:t>
            </a:r>
          </a:p>
          <a:p>
            <a:pPr algn="ctr"/>
            <a:r>
              <a:rPr lang="en-US" sz="2000" dirty="0">
                <a:latin typeface="Times New Roman"/>
              </a:rPr>
              <a:t>What the soul is like (78b-80b)</a:t>
            </a:r>
            <a:endParaRPr lang="en-US" sz="2000" dirty="0"/>
          </a:p>
        </p:txBody>
      </p:sp>
      <p:sp>
        <p:nvSpPr>
          <p:cNvPr id="6" name="TextBox 5"/>
          <p:cNvSpPr txBox="1"/>
          <p:nvPr/>
        </p:nvSpPr>
        <p:spPr>
          <a:xfrm>
            <a:off x="1109579" y="2468523"/>
            <a:ext cx="7125368" cy="4247317"/>
          </a:xfrm>
          <a:prstGeom prst="rect">
            <a:avLst/>
          </a:prstGeom>
          <a:noFill/>
        </p:spPr>
        <p:txBody>
          <a:bodyPr wrap="square" rtlCol="0">
            <a:spAutoFit/>
          </a:bodyPr>
          <a:lstStyle/>
          <a:p>
            <a:r>
              <a:rPr lang="en-US" dirty="0">
                <a:latin typeface="Times New Roman"/>
              </a:rPr>
              <a:t>So you think that we should assume two classes of things, one visible and the other invisible?</a:t>
            </a:r>
          </a:p>
          <a:p>
            <a:r>
              <a:rPr lang="en-US" dirty="0">
                <a:latin typeface="Times New Roman"/>
              </a:rPr>
              <a:t>	Yes, we should.</a:t>
            </a:r>
          </a:p>
          <a:p>
            <a:r>
              <a:rPr lang="en-US" dirty="0">
                <a:latin typeface="Times New Roman"/>
              </a:rPr>
              <a:t>	The invisible being invariable, and the visible never being the same</a:t>
            </a:r>
            <a:r>
              <a:rPr lang="en-US" dirty="0"/>
              <a:t>?</a:t>
            </a:r>
            <a:r>
              <a:rPr lang="en-US" dirty="0">
                <a:latin typeface="Times New Roman"/>
              </a:rPr>
              <a:t>(</a:t>
            </a:r>
            <a:r>
              <a:rPr lang="en-US" i="1" dirty="0">
                <a:latin typeface="Times New Roman"/>
              </a:rPr>
              <a:t>The Phaedo</a:t>
            </a:r>
            <a:r>
              <a:rPr lang="en-US" dirty="0">
                <a:latin typeface="Times New Roman"/>
              </a:rPr>
              <a:t>, 75b-c)</a:t>
            </a:r>
          </a:p>
          <a:p>
            <a:endParaRPr lang="en-US" dirty="0">
              <a:latin typeface="Times New Roman"/>
            </a:endParaRPr>
          </a:p>
          <a:p>
            <a:endParaRPr lang="en-US" dirty="0">
              <a:latin typeface="Times New Roman"/>
            </a:endParaRPr>
          </a:p>
          <a:p>
            <a:endParaRPr lang="en-US" dirty="0">
              <a:latin typeface="Times New Roman"/>
            </a:endParaRPr>
          </a:p>
          <a:p>
            <a:r>
              <a:rPr lang="en-US" dirty="0">
                <a:latin typeface="Times New Roman"/>
              </a:rPr>
              <a:t>Now, Cebes, he said, see whether this is our conclusion from all that we have said. The soul is most like that which is divine, immortal, intelligible, uniform, indissoluble, and ever self-consistent and invariable, whereas body is most like that which is human, mortal, multiform, unintelligible, dissoluble, and never self-consistent.  (</a:t>
            </a:r>
            <a:r>
              <a:rPr lang="en-US" i="1" dirty="0">
                <a:latin typeface="Times New Roman"/>
              </a:rPr>
              <a:t>The Phaedo</a:t>
            </a:r>
            <a:r>
              <a:rPr lang="en-US" dirty="0">
                <a:latin typeface="Times New Roman"/>
              </a:rPr>
              <a:t>, 80b)</a:t>
            </a:r>
          </a:p>
          <a:p>
            <a:endParaRPr lang="en-US" dirty="0">
              <a:latin typeface="Times New Roman"/>
            </a:endParaRPr>
          </a:p>
          <a:p>
            <a:endParaRPr lang="en-US" dirty="0">
              <a:latin typeface="Times New Roman"/>
            </a:endParaRPr>
          </a:p>
        </p:txBody>
      </p:sp>
      <p:sp>
        <p:nvSpPr>
          <p:cNvPr id="5" name="TextBox 4"/>
          <p:cNvSpPr txBox="1"/>
          <p:nvPr/>
        </p:nvSpPr>
        <p:spPr>
          <a:xfrm>
            <a:off x="1826658" y="1426892"/>
            <a:ext cx="5108939" cy="584776"/>
          </a:xfrm>
          <a:prstGeom prst="rect">
            <a:avLst/>
          </a:prstGeom>
          <a:noFill/>
        </p:spPr>
        <p:txBody>
          <a:bodyPr wrap="square" rtlCol="0">
            <a:spAutoFit/>
          </a:bodyPr>
          <a:lstStyle/>
          <a:p>
            <a:pPr algn="ctr"/>
            <a:r>
              <a:rPr lang="en-US" sz="3200" dirty="0">
                <a:latin typeface="Times New Roman"/>
              </a:rPr>
              <a:t>Ψυχή    </a:t>
            </a:r>
            <a:r>
              <a:rPr lang="en-US" sz="3200" i="1" dirty="0">
                <a:latin typeface="Times New Roman"/>
              </a:rPr>
              <a:t>Psychē    Soul</a:t>
            </a:r>
            <a:r>
              <a:rPr lang="en-US" sz="3200" dirty="0"/>
              <a:t> </a:t>
            </a:r>
            <a:endParaRPr lang="en-US" sz="3200" dirty="0">
              <a:latin typeface="Times New Roman"/>
            </a:endParaRPr>
          </a:p>
        </p:txBody>
      </p:sp>
    </p:spTree>
  </p:cSld>
  <p:clrMapOvr>
    <a:masterClrMapping/>
  </p:clrMapOvr>
  <p:transition advTm="60666"/>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632" y="561473"/>
            <a:ext cx="7566526" cy="830997"/>
          </a:xfrm>
          <a:prstGeom prst="rect">
            <a:avLst/>
          </a:prstGeom>
          <a:noFill/>
        </p:spPr>
        <p:txBody>
          <a:bodyPr wrap="square" rtlCol="0">
            <a:spAutoFit/>
          </a:bodyPr>
          <a:lstStyle/>
          <a:p>
            <a:pPr algn="ctr"/>
            <a:r>
              <a:rPr lang="en-US" sz="2400" dirty="0">
                <a:latin typeface="Times New Roman"/>
              </a:rPr>
              <a:t>Plato’s Metaphysics:</a:t>
            </a:r>
          </a:p>
          <a:p>
            <a:pPr algn="ctr"/>
            <a:r>
              <a:rPr lang="en-US" sz="2400" i="1" dirty="0">
                <a:latin typeface="Times New Roman"/>
              </a:rPr>
              <a:t>Two Classes of Things</a:t>
            </a:r>
          </a:p>
        </p:txBody>
      </p:sp>
      <p:sp>
        <p:nvSpPr>
          <p:cNvPr id="3" name="TextBox 2"/>
          <p:cNvSpPr txBox="1"/>
          <p:nvPr/>
        </p:nvSpPr>
        <p:spPr>
          <a:xfrm>
            <a:off x="1002632" y="1724525"/>
            <a:ext cx="2740526" cy="4339650"/>
          </a:xfrm>
          <a:prstGeom prst="rect">
            <a:avLst/>
          </a:prstGeom>
          <a:noFill/>
        </p:spPr>
        <p:txBody>
          <a:bodyPr wrap="square" rtlCol="0">
            <a:spAutoFit/>
          </a:bodyPr>
          <a:lstStyle/>
          <a:p>
            <a:pPr algn="ctr"/>
            <a:r>
              <a:rPr lang="en-US" sz="2000" i="1" dirty="0">
                <a:latin typeface="Times New Roman"/>
              </a:rPr>
              <a:t>Visible</a:t>
            </a:r>
          </a:p>
          <a:p>
            <a:pPr algn="ctr"/>
            <a:r>
              <a:rPr lang="en-US" sz="2000" dirty="0">
                <a:latin typeface="Times New Roman"/>
              </a:rPr>
              <a:t>Human</a:t>
            </a:r>
          </a:p>
          <a:p>
            <a:pPr algn="ctr"/>
            <a:r>
              <a:rPr lang="en-US" sz="2000" dirty="0">
                <a:latin typeface="Times New Roman"/>
              </a:rPr>
              <a:t>Mortal</a:t>
            </a:r>
          </a:p>
          <a:p>
            <a:pPr algn="ctr"/>
            <a:r>
              <a:rPr lang="en-US" sz="2000" dirty="0">
                <a:latin typeface="Times New Roman"/>
              </a:rPr>
              <a:t>Sensible</a:t>
            </a:r>
          </a:p>
          <a:p>
            <a:pPr algn="ctr"/>
            <a:r>
              <a:rPr lang="en-US" sz="2000" dirty="0">
                <a:latin typeface="Times New Roman"/>
              </a:rPr>
              <a:t>Multiform</a:t>
            </a:r>
          </a:p>
          <a:p>
            <a:pPr algn="ctr"/>
            <a:r>
              <a:rPr lang="en-US" sz="2000" dirty="0">
                <a:latin typeface="Times New Roman"/>
              </a:rPr>
              <a:t>Dissoluble</a:t>
            </a:r>
          </a:p>
          <a:p>
            <a:pPr algn="ctr"/>
            <a:r>
              <a:rPr lang="en-US" sz="2000" dirty="0">
                <a:latin typeface="Times New Roman"/>
              </a:rPr>
              <a:t>Never self-consistent</a:t>
            </a:r>
          </a:p>
          <a:p>
            <a:pPr algn="ctr"/>
            <a:r>
              <a:rPr lang="en-US" sz="2000" dirty="0">
                <a:latin typeface="Times New Roman"/>
              </a:rPr>
              <a:t>Variable</a:t>
            </a:r>
          </a:p>
          <a:p>
            <a:pPr algn="ctr"/>
            <a:endParaRPr lang="en-US" sz="2000" dirty="0">
              <a:latin typeface="Times New Roman"/>
            </a:endParaRPr>
          </a:p>
          <a:p>
            <a:pPr algn="ctr"/>
            <a:r>
              <a:rPr lang="en-US" sz="2000" dirty="0">
                <a:latin typeface="Times New Roman"/>
              </a:rPr>
              <a:t>The body</a:t>
            </a:r>
          </a:p>
          <a:p>
            <a:pPr algn="ctr"/>
            <a:endParaRPr lang="en-US" sz="2000" dirty="0">
              <a:latin typeface="Times New Roman"/>
            </a:endParaRPr>
          </a:p>
          <a:p>
            <a:pPr algn="ctr"/>
            <a:r>
              <a:rPr lang="en-US" sz="2000" dirty="0">
                <a:latin typeface="Times New Roman"/>
              </a:rPr>
              <a:t>Particular Things</a:t>
            </a:r>
          </a:p>
          <a:p>
            <a:endParaRPr lang="en-US" dirty="0"/>
          </a:p>
          <a:p>
            <a:endParaRPr lang="en-US" dirty="0"/>
          </a:p>
        </p:txBody>
      </p:sp>
      <p:sp>
        <p:nvSpPr>
          <p:cNvPr id="4" name="TextBox 3"/>
          <p:cNvSpPr txBox="1"/>
          <p:nvPr/>
        </p:nvSpPr>
        <p:spPr>
          <a:xfrm>
            <a:off x="4919578" y="1724525"/>
            <a:ext cx="3649580" cy="4616648"/>
          </a:xfrm>
          <a:prstGeom prst="rect">
            <a:avLst/>
          </a:prstGeom>
          <a:noFill/>
        </p:spPr>
        <p:txBody>
          <a:bodyPr wrap="square" rtlCol="0">
            <a:spAutoFit/>
          </a:bodyPr>
          <a:lstStyle/>
          <a:p>
            <a:pPr algn="ctr"/>
            <a:r>
              <a:rPr lang="en-US" sz="2000" i="1" dirty="0">
                <a:latin typeface="Times New Roman"/>
              </a:rPr>
              <a:t>Invisible</a:t>
            </a:r>
          </a:p>
          <a:p>
            <a:pPr algn="ctr"/>
            <a:r>
              <a:rPr lang="en-US" sz="2000" dirty="0">
                <a:latin typeface="Times New Roman"/>
              </a:rPr>
              <a:t>Divine</a:t>
            </a:r>
          </a:p>
          <a:p>
            <a:pPr algn="ctr"/>
            <a:r>
              <a:rPr lang="en-US" sz="2000" dirty="0">
                <a:latin typeface="Times New Roman"/>
              </a:rPr>
              <a:t>Immortal</a:t>
            </a:r>
          </a:p>
          <a:p>
            <a:pPr algn="ctr"/>
            <a:r>
              <a:rPr lang="en-US" sz="2000" dirty="0">
                <a:latin typeface="Times New Roman"/>
              </a:rPr>
              <a:t>Intelligible</a:t>
            </a:r>
          </a:p>
          <a:p>
            <a:pPr algn="ctr"/>
            <a:r>
              <a:rPr lang="en-US" sz="2000" dirty="0">
                <a:latin typeface="Times New Roman"/>
              </a:rPr>
              <a:t>Uniform</a:t>
            </a:r>
          </a:p>
          <a:p>
            <a:pPr algn="ctr"/>
            <a:r>
              <a:rPr lang="en-US" sz="2000" dirty="0">
                <a:latin typeface="Times New Roman"/>
              </a:rPr>
              <a:t>Indissoluble</a:t>
            </a:r>
          </a:p>
          <a:p>
            <a:pPr algn="ctr"/>
            <a:r>
              <a:rPr lang="en-US" sz="2000" dirty="0">
                <a:latin typeface="Times New Roman"/>
              </a:rPr>
              <a:t>Always self-consistent</a:t>
            </a:r>
          </a:p>
          <a:p>
            <a:pPr algn="ctr"/>
            <a:r>
              <a:rPr lang="en-US" sz="2000" dirty="0">
                <a:latin typeface="Times New Roman"/>
              </a:rPr>
              <a:t>Invariable</a:t>
            </a:r>
          </a:p>
          <a:p>
            <a:pPr algn="ctr"/>
            <a:endParaRPr lang="en-US" sz="2000" dirty="0">
              <a:latin typeface="Times New Roman"/>
            </a:endParaRPr>
          </a:p>
          <a:p>
            <a:pPr algn="ctr"/>
            <a:r>
              <a:rPr lang="en-US" sz="2000" dirty="0">
                <a:latin typeface="Times New Roman"/>
              </a:rPr>
              <a:t>The soul</a:t>
            </a:r>
          </a:p>
          <a:p>
            <a:pPr algn="ctr"/>
            <a:endParaRPr lang="en-US" sz="2000" dirty="0">
              <a:latin typeface="Times New Roman"/>
            </a:endParaRPr>
          </a:p>
          <a:p>
            <a:pPr algn="ctr"/>
            <a:r>
              <a:rPr lang="en-US" sz="2000" dirty="0">
                <a:latin typeface="Times New Roman"/>
              </a:rPr>
              <a:t>Universal Forms</a:t>
            </a:r>
            <a:endParaRPr lang="en-US" dirty="0"/>
          </a:p>
          <a:p>
            <a:endParaRPr lang="en-US" dirty="0"/>
          </a:p>
          <a:p>
            <a:endParaRPr lang="en-US" dirty="0"/>
          </a:p>
          <a:p>
            <a:endParaRPr lang="en-US" dirty="0"/>
          </a:p>
        </p:txBody>
      </p:sp>
    </p:spTree>
  </p:cSld>
  <p:clrMapOvr>
    <a:masterClrMapping/>
  </p:clrMapOvr>
  <p:transition advTm="61333"/>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646331"/>
          </a:xfrm>
          <a:prstGeom prst="rect">
            <a:avLst/>
          </a:prstGeom>
          <a:noFill/>
        </p:spPr>
        <p:txBody>
          <a:bodyPr wrap="square" rtlCol="0">
            <a:spAutoFit/>
          </a:bodyPr>
          <a:lstStyle/>
          <a:p>
            <a:endParaRPr lang="en-US" dirty="0"/>
          </a:p>
          <a:p>
            <a:pPr>
              <a:buFontTx/>
              <a:buChar char="•"/>
            </a:pPr>
            <a:endParaRPr lang="en-US" dirty="0"/>
          </a:p>
        </p:txBody>
      </p:sp>
      <p:sp>
        <p:nvSpPr>
          <p:cNvPr id="3" name="TextBox 2"/>
          <p:cNvSpPr txBox="1"/>
          <p:nvPr/>
        </p:nvSpPr>
        <p:spPr>
          <a:xfrm>
            <a:off x="861812" y="320842"/>
            <a:ext cx="7189329" cy="769441"/>
          </a:xfrm>
          <a:prstGeom prst="rect">
            <a:avLst/>
          </a:prstGeom>
          <a:noFill/>
        </p:spPr>
        <p:txBody>
          <a:bodyPr wrap="square" rtlCol="0">
            <a:spAutoFit/>
          </a:bodyPr>
          <a:lstStyle/>
          <a:p>
            <a:pPr algn="ctr"/>
            <a:r>
              <a:rPr lang="en-US" sz="2400" dirty="0">
                <a:latin typeface="Times New Roman"/>
              </a:rPr>
              <a:t>The Second Section: lines 73b-84d</a:t>
            </a:r>
          </a:p>
          <a:p>
            <a:pPr algn="ctr"/>
            <a:r>
              <a:rPr lang="en-US" sz="2000" dirty="0">
                <a:latin typeface="Times New Roman"/>
              </a:rPr>
              <a:t>What happens after death (80c-84d)</a:t>
            </a:r>
            <a:endParaRPr lang="en-US" sz="2000" dirty="0"/>
          </a:p>
        </p:txBody>
      </p:sp>
      <p:sp>
        <p:nvSpPr>
          <p:cNvPr id="6" name="TextBox 5"/>
          <p:cNvSpPr txBox="1"/>
          <p:nvPr/>
        </p:nvSpPr>
        <p:spPr>
          <a:xfrm>
            <a:off x="1109579" y="1576291"/>
            <a:ext cx="7125368" cy="3139321"/>
          </a:xfrm>
          <a:prstGeom prst="rect">
            <a:avLst/>
          </a:prstGeom>
          <a:noFill/>
        </p:spPr>
        <p:txBody>
          <a:bodyPr wrap="square" rtlCol="0">
            <a:spAutoFit/>
          </a:bodyPr>
          <a:lstStyle/>
          <a:p>
            <a:r>
              <a:rPr lang="en-US" dirty="0">
                <a:latin typeface="Times New Roman"/>
              </a:rPr>
              <a:t>The truth is much more like this. If at its release the soul is pure and carries with it no contamination of the body, because it has never willingly associated with it in life, but has shunned it and kept itself separate as its regular practice—in other words, if it has pursued philosophy in the right way and really practiced how to face death easily—this is what ‘practicing death’ means, isn't it? </a:t>
            </a:r>
          </a:p>
          <a:p>
            <a:r>
              <a:rPr lang="en-US" dirty="0">
                <a:latin typeface="Times New Roman"/>
              </a:rPr>
              <a:t>	Most decidedly.</a:t>
            </a:r>
          </a:p>
          <a:p>
            <a:r>
              <a:rPr lang="en-US" dirty="0">
                <a:latin typeface="Times New Roman"/>
              </a:rPr>
              <a:t>	Very well, if this is its condition, then it departs to that place which is, like itself, invisible, divine, immortal, and wise, where, on its arrival, happiness awaits it, and release from uncertainty and folly, from fears and uncontrolled desires, and all other human evils . . . (</a:t>
            </a:r>
            <a:r>
              <a:rPr lang="en-US" i="1" dirty="0">
                <a:latin typeface="Times New Roman"/>
              </a:rPr>
              <a:t>The Phaedo</a:t>
            </a:r>
            <a:r>
              <a:rPr lang="en-US" dirty="0">
                <a:latin typeface="Times New Roman"/>
              </a:rPr>
              <a:t>, 80e-81b)</a:t>
            </a:r>
          </a:p>
        </p:txBody>
      </p:sp>
    </p:spTree>
  </p:cSld>
  <p:clrMapOvr>
    <a:masterClrMapping/>
  </p:clrMapOvr>
  <p:transition advTm="3635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646331"/>
          </a:xfrm>
          <a:prstGeom prst="rect">
            <a:avLst/>
          </a:prstGeom>
          <a:noFill/>
        </p:spPr>
        <p:txBody>
          <a:bodyPr wrap="square" rtlCol="0">
            <a:spAutoFit/>
          </a:bodyPr>
          <a:lstStyle/>
          <a:p>
            <a:endParaRPr lang="en-US" dirty="0"/>
          </a:p>
          <a:p>
            <a:pPr>
              <a:buFontTx/>
              <a:buChar char="•"/>
            </a:pPr>
            <a:endParaRPr lang="en-US" dirty="0"/>
          </a:p>
        </p:txBody>
      </p:sp>
      <p:sp>
        <p:nvSpPr>
          <p:cNvPr id="3" name="TextBox 2"/>
          <p:cNvSpPr txBox="1"/>
          <p:nvPr/>
        </p:nvSpPr>
        <p:spPr>
          <a:xfrm>
            <a:off x="861812" y="320842"/>
            <a:ext cx="7189329" cy="769441"/>
          </a:xfrm>
          <a:prstGeom prst="rect">
            <a:avLst/>
          </a:prstGeom>
          <a:noFill/>
        </p:spPr>
        <p:txBody>
          <a:bodyPr wrap="square" rtlCol="0">
            <a:spAutoFit/>
          </a:bodyPr>
          <a:lstStyle/>
          <a:p>
            <a:pPr algn="ctr"/>
            <a:r>
              <a:rPr lang="en-US" sz="2400" dirty="0">
                <a:latin typeface="Times New Roman"/>
              </a:rPr>
              <a:t>The Second Section: lines 73b-84d</a:t>
            </a:r>
          </a:p>
          <a:p>
            <a:pPr algn="ctr"/>
            <a:r>
              <a:rPr lang="en-US" sz="2000" dirty="0">
                <a:latin typeface="Times New Roman"/>
              </a:rPr>
              <a:t>What happens after death (80c-84d)</a:t>
            </a:r>
            <a:endParaRPr lang="en-US" sz="2000" dirty="0"/>
          </a:p>
        </p:txBody>
      </p:sp>
      <p:sp>
        <p:nvSpPr>
          <p:cNvPr id="6" name="TextBox 5"/>
          <p:cNvSpPr txBox="1"/>
          <p:nvPr/>
        </p:nvSpPr>
        <p:spPr>
          <a:xfrm>
            <a:off x="1109579" y="1576291"/>
            <a:ext cx="7125368" cy="3416320"/>
          </a:xfrm>
          <a:prstGeom prst="rect">
            <a:avLst/>
          </a:prstGeom>
          <a:noFill/>
        </p:spPr>
        <p:txBody>
          <a:bodyPr wrap="square" rtlCol="0">
            <a:spAutoFit/>
          </a:bodyPr>
          <a:lstStyle/>
          <a:p>
            <a:r>
              <a:rPr lang="en-US" dirty="0">
                <a:latin typeface="Times New Roman"/>
              </a:rPr>
              <a:t>But no soul which has not practiced philosophy, and is not absolutely pure when it leaves the body, may attain to the divine nature; that is only for the lover of wisdom. . . .</a:t>
            </a:r>
          </a:p>
          <a:p>
            <a:endParaRPr lang="en-US" dirty="0">
              <a:latin typeface="Times New Roman"/>
            </a:endParaRPr>
          </a:p>
          <a:p>
            <a:r>
              <a:rPr lang="en-US" dirty="0">
                <a:latin typeface="Times New Roman"/>
              </a:rPr>
              <a:t>Every seeker after wisdom knows that up to the time when philosophy takes it over his soul is a helpless prisoner, chained hand and foot in the body, compelled to view reality not directly but only through its prison bars, and wallowing in utter ignorance. And philosophy can see that the imprisonment is ingeniously effected by the prisoner's own active desire, which makes him first accessory to his own confinement. Well, philosophy takes over the soul in this condition and by gentle persuasion tries to set it free. (</a:t>
            </a:r>
            <a:r>
              <a:rPr lang="en-US" i="1" dirty="0">
                <a:latin typeface="Times New Roman"/>
              </a:rPr>
              <a:t>The Phaedo</a:t>
            </a:r>
            <a:r>
              <a:rPr lang="en-US" dirty="0">
                <a:latin typeface="Times New Roman"/>
              </a:rPr>
              <a:t>, 82c-83b)</a:t>
            </a:r>
          </a:p>
        </p:txBody>
      </p:sp>
    </p:spTree>
  </p:cSld>
  <p:clrMapOvr>
    <a:masterClrMapping/>
  </p:clrMapOvr>
  <p:transition advTm="6384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646331"/>
          </a:xfrm>
          <a:prstGeom prst="rect">
            <a:avLst/>
          </a:prstGeom>
          <a:noFill/>
        </p:spPr>
        <p:txBody>
          <a:bodyPr wrap="square" rtlCol="0">
            <a:spAutoFit/>
          </a:bodyPr>
          <a:lstStyle/>
          <a:p>
            <a:endParaRPr lang="en-US" dirty="0"/>
          </a:p>
          <a:p>
            <a:pPr>
              <a:buFontTx/>
              <a:buChar char="•"/>
            </a:pPr>
            <a:endParaRPr lang="en-US" dirty="0"/>
          </a:p>
        </p:txBody>
      </p:sp>
      <p:sp>
        <p:nvSpPr>
          <p:cNvPr id="3" name="TextBox 2"/>
          <p:cNvSpPr txBox="1"/>
          <p:nvPr/>
        </p:nvSpPr>
        <p:spPr>
          <a:xfrm>
            <a:off x="861812" y="320842"/>
            <a:ext cx="7189329" cy="769441"/>
          </a:xfrm>
          <a:prstGeom prst="rect">
            <a:avLst/>
          </a:prstGeom>
          <a:noFill/>
        </p:spPr>
        <p:txBody>
          <a:bodyPr wrap="square" rtlCol="0">
            <a:spAutoFit/>
          </a:bodyPr>
          <a:lstStyle/>
          <a:p>
            <a:pPr algn="ctr"/>
            <a:r>
              <a:rPr lang="en-US" sz="2400" dirty="0">
                <a:latin typeface="Times New Roman"/>
              </a:rPr>
              <a:t>The Concluding Section: lines 114c-118</a:t>
            </a:r>
          </a:p>
          <a:p>
            <a:pPr algn="ctr"/>
            <a:r>
              <a:rPr lang="en-US" sz="2000" dirty="0">
                <a:latin typeface="Times New Roman"/>
              </a:rPr>
              <a:t>Socrates’ Last Words</a:t>
            </a:r>
            <a:endParaRPr lang="en-US" sz="2000" dirty="0"/>
          </a:p>
        </p:txBody>
      </p:sp>
      <p:sp>
        <p:nvSpPr>
          <p:cNvPr id="6" name="TextBox 5"/>
          <p:cNvSpPr txBox="1"/>
          <p:nvPr/>
        </p:nvSpPr>
        <p:spPr>
          <a:xfrm>
            <a:off x="1109579" y="1836121"/>
            <a:ext cx="7125368" cy="830997"/>
          </a:xfrm>
          <a:prstGeom prst="rect">
            <a:avLst/>
          </a:prstGeom>
          <a:noFill/>
        </p:spPr>
        <p:txBody>
          <a:bodyPr wrap="square" rtlCol="0">
            <a:spAutoFit/>
          </a:bodyPr>
          <a:lstStyle/>
          <a:p>
            <a:r>
              <a:rPr lang="en-US" sz="2400" dirty="0">
                <a:latin typeface="Times New Roman"/>
              </a:rPr>
              <a:t>Crito, we ought to offer a cock to Asclepius. See to it, and don't forget.  (</a:t>
            </a:r>
            <a:r>
              <a:rPr lang="en-US" sz="2400" i="1" dirty="0">
                <a:latin typeface="Times New Roman"/>
              </a:rPr>
              <a:t>The Phaedo</a:t>
            </a:r>
            <a:r>
              <a:rPr lang="en-US" sz="2400" dirty="0">
                <a:latin typeface="Times New Roman"/>
              </a:rPr>
              <a:t>, 118)</a:t>
            </a:r>
          </a:p>
        </p:txBody>
      </p:sp>
    </p:spTree>
  </p:cSld>
  <p:clrMapOvr>
    <a:masterClrMapping/>
  </p:clrMapOvr>
  <p:transition advTm="3646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494632"/>
            <a:ext cx="7940842" cy="5078314"/>
          </a:xfrm>
          <a:prstGeom prst="rect">
            <a:avLst/>
          </a:prstGeom>
          <a:noFill/>
        </p:spPr>
        <p:txBody>
          <a:bodyPr wrap="square" rtlCol="0">
            <a:spAutoFit/>
          </a:bodyPr>
          <a:lstStyle/>
          <a:p>
            <a:pPr>
              <a:buFontTx/>
              <a:buChar char="•"/>
            </a:pPr>
            <a:r>
              <a:rPr lang="en-US" i="1" dirty="0">
                <a:latin typeface="Times New Roman"/>
              </a:rPr>
              <a:t>The Phaedo </a:t>
            </a:r>
            <a:r>
              <a:rPr lang="en-US" dirty="0">
                <a:latin typeface="Times New Roman"/>
              </a:rPr>
              <a:t>is a long dialogue, our text includes three sections of the text:</a:t>
            </a:r>
          </a:p>
          <a:p>
            <a:pPr>
              <a:buFontTx/>
              <a:buChar char="•"/>
            </a:pPr>
            <a:endParaRPr lang="en-US" dirty="0">
              <a:latin typeface="Times New Roman"/>
            </a:endParaRPr>
          </a:p>
          <a:p>
            <a:pPr>
              <a:buFontTx/>
              <a:buChar char="•"/>
            </a:pPr>
            <a:endParaRPr lang="en-US" dirty="0">
              <a:latin typeface="Times New Roman"/>
            </a:endParaRPr>
          </a:p>
          <a:p>
            <a:pPr>
              <a:buFontTx/>
              <a:buChar char="•"/>
            </a:pPr>
            <a:r>
              <a:rPr lang="en-US" dirty="0">
                <a:latin typeface="Times New Roman"/>
              </a:rPr>
              <a:t>Lines 57-68c: The opening section of the text previews the main themes</a:t>
            </a:r>
            <a:r>
              <a:rPr lang="en-US" dirty="0"/>
              <a:t>— Plato’s conception of philosophy, his metaphysics, epistemology and ethics are all briefly revealed.</a:t>
            </a:r>
          </a:p>
          <a:p>
            <a:pPr>
              <a:buFontTx/>
              <a:buChar char="•"/>
            </a:pPr>
            <a:endParaRPr lang="en-US" dirty="0">
              <a:latin typeface="Times New Roman"/>
            </a:endParaRPr>
          </a:p>
          <a:p>
            <a:pPr>
              <a:buFontTx/>
              <a:buChar char="•"/>
            </a:pPr>
            <a:endParaRPr lang="en-US" dirty="0">
              <a:latin typeface="Times New Roman"/>
            </a:endParaRPr>
          </a:p>
          <a:p>
            <a:pPr>
              <a:buFontTx/>
              <a:buChar char="•"/>
            </a:pPr>
            <a:r>
              <a:rPr lang="en-US" dirty="0">
                <a:latin typeface="Times New Roman"/>
              </a:rPr>
              <a:t>Lines 73b-84d: In dialogue with his friends Socrates presents several different arguments which attempt to prove the immortality of the soul.  Here are included two of the arguments.  Both reveal in more detail Plato’s metaphysics and epistemology.</a:t>
            </a:r>
          </a:p>
          <a:p>
            <a:pPr>
              <a:buFontTx/>
              <a:buChar char="•"/>
            </a:pPr>
            <a:endParaRPr lang="en-US" dirty="0">
              <a:latin typeface="Times New Roman"/>
            </a:endParaRPr>
          </a:p>
          <a:p>
            <a:pPr>
              <a:buFontTx/>
              <a:buChar char="•"/>
            </a:pPr>
            <a:endParaRPr lang="en-US" dirty="0">
              <a:latin typeface="Times New Roman"/>
            </a:endParaRPr>
          </a:p>
          <a:p>
            <a:pPr>
              <a:buFontTx/>
              <a:buChar char="•"/>
            </a:pPr>
            <a:r>
              <a:rPr lang="en-US" dirty="0">
                <a:latin typeface="Times New Roman"/>
              </a:rPr>
              <a:t> Lines 114c-118: The conclusion of the dialogue</a:t>
            </a:r>
            <a:r>
              <a:rPr lang="en-US" dirty="0"/>
              <a:t>— Socrates’ last words and death.</a:t>
            </a:r>
            <a:endParaRPr lang="en-US" dirty="0">
              <a:latin typeface="Times New Roman"/>
            </a:endParaRPr>
          </a:p>
          <a:p>
            <a:endParaRPr lang="en-US" dirty="0">
              <a:latin typeface="Times New Roman"/>
            </a:endParaRPr>
          </a:p>
          <a:p>
            <a:endParaRPr lang="en-US" dirty="0"/>
          </a:p>
          <a:p>
            <a:pPr>
              <a:buFontTx/>
              <a:buChar char="•"/>
            </a:pPr>
            <a:endParaRPr lang="en-US" dirty="0"/>
          </a:p>
        </p:txBody>
      </p:sp>
    </p:spTree>
  </p:cSld>
  <p:clrMapOvr>
    <a:masterClrMapping/>
  </p:clrMapOvr>
  <p:transition advTm="5468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470526"/>
            <a:ext cx="7940842" cy="3693319"/>
          </a:xfrm>
          <a:prstGeom prst="rect">
            <a:avLst/>
          </a:prstGeom>
          <a:noFill/>
        </p:spPr>
        <p:txBody>
          <a:bodyPr wrap="square" rtlCol="0">
            <a:spAutoFit/>
          </a:bodyPr>
          <a:lstStyle/>
          <a:p>
            <a:pPr>
              <a:buFontTx/>
              <a:buChar char="•"/>
            </a:pPr>
            <a:r>
              <a:rPr lang="en-US" dirty="0">
                <a:latin typeface="Times New Roman"/>
              </a:rPr>
              <a:t>The opening: Echecrates asks Phaedo to tell him the story of Socrates’ last day. </a:t>
            </a:r>
          </a:p>
          <a:p>
            <a:endParaRPr lang="en-US" dirty="0">
              <a:latin typeface="Times New Roman"/>
            </a:endParaRPr>
          </a:p>
          <a:p>
            <a:endParaRPr lang="en-US" dirty="0">
              <a:latin typeface="Times New Roman"/>
            </a:endParaRPr>
          </a:p>
          <a:p>
            <a:pPr>
              <a:buFontTx/>
              <a:buChar char="•"/>
            </a:pPr>
            <a:r>
              <a:rPr lang="en-US" dirty="0">
                <a:latin typeface="Times New Roman"/>
              </a:rPr>
              <a:t>Socrates and Xanthippe (59e-60)</a:t>
            </a:r>
          </a:p>
          <a:p>
            <a:pPr>
              <a:buFontTx/>
              <a:buChar char="•"/>
            </a:pPr>
            <a:endParaRPr lang="en-US" dirty="0">
              <a:latin typeface="Times New Roman"/>
            </a:endParaRPr>
          </a:p>
          <a:p>
            <a:pPr>
              <a:buFontTx/>
              <a:buChar char="•"/>
            </a:pPr>
            <a:endParaRPr lang="en-US" dirty="0">
              <a:latin typeface="Times New Roman"/>
            </a:endParaRPr>
          </a:p>
          <a:p>
            <a:pPr>
              <a:buFontTx/>
              <a:buChar char="•"/>
            </a:pPr>
            <a:r>
              <a:rPr lang="en-US" dirty="0">
                <a:latin typeface="Times New Roman"/>
              </a:rPr>
              <a:t>Socrates and the arts (60e-61c)</a:t>
            </a:r>
          </a:p>
          <a:p>
            <a:pPr>
              <a:buFontTx/>
              <a:buChar char="•"/>
            </a:pPr>
            <a:endParaRPr lang="en-US" dirty="0">
              <a:latin typeface="Times New Roman"/>
            </a:endParaRPr>
          </a:p>
          <a:p>
            <a:pPr>
              <a:buFontTx/>
              <a:buChar char="•"/>
            </a:pPr>
            <a:endParaRPr lang="en-US" dirty="0">
              <a:latin typeface="Times New Roman"/>
            </a:endParaRPr>
          </a:p>
          <a:p>
            <a:pPr>
              <a:buFontTx/>
              <a:buChar char="•"/>
            </a:pPr>
            <a:r>
              <a:rPr lang="en-US" dirty="0">
                <a:latin typeface="Times New Roman"/>
              </a:rPr>
              <a:t>The issue of suicide (61e-62e)</a:t>
            </a:r>
          </a:p>
          <a:p>
            <a:endParaRPr lang="en-US" dirty="0">
              <a:latin typeface="Times New Roman"/>
            </a:endParaRPr>
          </a:p>
          <a:p>
            <a:endParaRPr lang="en-US" dirty="0"/>
          </a:p>
          <a:p>
            <a:pPr>
              <a:buFontTx/>
              <a:buChar char="•"/>
            </a:pPr>
            <a:endParaRPr lang="en-US" dirty="0"/>
          </a:p>
        </p:txBody>
      </p:sp>
      <p:sp>
        <p:nvSpPr>
          <p:cNvPr id="3" name="TextBox 2"/>
          <p:cNvSpPr txBox="1"/>
          <p:nvPr/>
        </p:nvSpPr>
        <p:spPr>
          <a:xfrm>
            <a:off x="1778001" y="320842"/>
            <a:ext cx="5066632" cy="769441"/>
          </a:xfrm>
          <a:prstGeom prst="rect">
            <a:avLst/>
          </a:prstGeom>
          <a:noFill/>
        </p:spPr>
        <p:txBody>
          <a:bodyPr wrap="square" rtlCol="0">
            <a:spAutoFit/>
          </a:bodyPr>
          <a:lstStyle/>
          <a:p>
            <a:r>
              <a:rPr lang="en-US" sz="2400" dirty="0">
                <a:latin typeface="Times New Roman"/>
              </a:rPr>
              <a:t>The First Section: lines 57-68c</a:t>
            </a:r>
          </a:p>
          <a:p>
            <a:r>
              <a:rPr lang="en-US" sz="2000" dirty="0">
                <a:latin typeface="Times New Roman"/>
              </a:rPr>
              <a:t>		Preliminary Issues</a:t>
            </a:r>
            <a:endParaRPr lang="en-US" sz="2000" dirty="0"/>
          </a:p>
        </p:txBody>
      </p:sp>
    </p:spTree>
  </p:cSld>
  <p:clrMapOvr>
    <a:masterClrMapping/>
  </p:clrMapOvr>
  <p:transition advTm="15076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9" y="1189789"/>
            <a:ext cx="7940842" cy="923330"/>
          </a:xfrm>
          <a:prstGeom prst="rect">
            <a:avLst/>
          </a:prstGeom>
          <a:noFill/>
        </p:spPr>
        <p:txBody>
          <a:bodyPr wrap="square" rtlCol="0">
            <a:spAutoFit/>
          </a:bodyPr>
          <a:lstStyle/>
          <a:p>
            <a:pPr>
              <a:buFontTx/>
              <a:buChar char="•"/>
            </a:pPr>
            <a:endParaRPr lang="en-US" dirty="0">
              <a:latin typeface="Times New Roman"/>
            </a:endParaRPr>
          </a:p>
          <a:p>
            <a:pPr>
              <a:buFontTx/>
              <a:buChar char="•"/>
            </a:pPr>
            <a:r>
              <a:rPr lang="en-US" dirty="0">
                <a:latin typeface="Times New Roman"/>
              </a:rPr>
              <a:t>Philosophy as a preparation for death </a:t>
            </a:r>
            <a:endParaRPr lang="en-US" dirty="0"/>
          </a:p>
          <a:p>
            <a:pPr>
              <a:buFontTx/>
              <a:buChar char="•"/>
            </a:pPr>
            <a:endParaRPr lang="en-US" dirty="0"/>
          </a:p>
        </p:txBody>
      </p:sp>
      <p:sp>
        <p:nvSpPr>
          <p:cNvPr id="3" name="TextBox 2"/>
          <p:cNvSpPr txBox="1"/>
          <p:nvPr/>
        </p:nvSpPr>
        <p:spPr>
          <a:xfrm>
            <a:off x="1778001" y="320842"/>
            <a:ext cx="5066632" cy="769441"/>
          </a:xfrm>
          <a:prstGeom prst="rect">
            <a:avLst/>
          </a:prstGeom>
          <a:noFill/>
        </p:spPr>
        <p:txBody>
          <a:bodyPr wrap="square" rtlCol="0">
            <a:spAutoFit/>
          </a:bodyPr>
          <a:lstStyle/>
          <a:p>
            <a:r>
              <a:rPr lang="en-US" sz="2400" dirty="0">
                <a:latin typeface="Times New Roman"/>
              </a:rPr>
              <a:t>The First Section: lines 57-68c</a:t>
            </a:r>
          </a:p>
          <a:p>
            <a:r>
              <a:rPr lang="en-US" sz="2000" dirty="0">
                <a:latin typeface="Times New Roman"/>
              </a:rPr>
              <a:t>		Main Themes</a:t>
            </a:r>
            <a:endParaRPr lang="en-US" sz="2000" dirty="0"/>
          </a:p>
        </p:txBody>
      </p:sp>
      <p:sp>
        <p:nvSpPr>
          <p:cNvPr id="4" name="TextBox 3"/>
          <p:cNvSpPr txBox="1"/>
          <p:nvPr/>
        </p:nvSpPr>
        <p:spPr>
          <a:xfrm>
            <a:off x="1122946" y="2113119"/>
            <a:ext cx="7018421" cy="2308324"/>
          </a:xfrm>
          <a:prstGeom prst="rect">
            <a:avLst/>
          </a:prstGeom>
          <a:noFill/>
        </p:spPr>
        <p:txBody>
          <a:bodyPr wrap="square" rtlCol="0">
            <a:spAutoFit/>
          </a:bodyPr>
          <a:lstStyle/>
          <a:p>
            <a:r>
              <a:rPr lang="en-US" baseline="0" dirty="0">
                <a:latin typeface="Times New Roman"/>
              </a:rPr>
              <a:t> I want to explain to you how it seems to me natural that a man who has really devoted his life to philosophy should be cheerful in the face of death, and confident of finding the greatest blessing in the next world when his life is finished. I will try to make clear to you, Simmias and Cebes, how this can be so.</a:t>
            </a:r>
          </a:p>
          <a:p>
            <a:r>
              <a:rPr lang="en-US" baseline="0" dirty="0">
                <a:latin typeface="Times New Roman"/>
              </a:rPr>
              <a:t>	Ordinary people seem not to realize that those who really apply themselves in the right way to philosophy are directly and of their own accord preparing themselves for dying and death. (</a:t>
            </a:r>
            <a:r>
              <a:rPr lang="en-US" i="1" baseline="0" dirty="0">
                <a:latin typeface="Times New Roman"/>
              </a:rPr>
              <a:t>The Phaedo</a:t>
            </a:r>
            <a:r>
              <a:rPr lang="en-US" baseline="0" dirty="0">
                <a:latin typeface="Times New Roman"/>
              </a:rPr>
              <a:t>,</a:t>
            </a:r>
            <a:r>
              <a:rPr lang="en-US" dirty="0">
                <a:latin typeface="Times New Roman"/>
              </a:rPr>
              <a:t> 63e-64a)</a:t>
            </a:r>
          </a:p>
        </p:txBody>
      </p:sp>
      <p:sp>
        <p:nvSpPr>
          <p:cNvPr id="6" name="TextBox 5"/>
          <p:cNvSpPr txBox="1"/>
          <p:nvPr/>
        </p:nvSpPr>
        <p:spPr>
          <a:xfrm>
            <a:off x="802105" y="4719053"/>
            <a:ext cx="7058527" cy="1477328"/>
          </a:xfrm>
          <a:prstGeom prst="rect">
            <a:avLst/>
          </a:prstGeom>
          <a:noFill/>
        </p:spPr>
        <p:txBody>
          <a:bodyPr wrap="square" rtlCol="0">
            <a:spAutoFit/>
          </a:bodyPr>
          <a:lstStyle/>
          <a:p>
            <a:endParaRPr lang="en-US" dirty="0">
              <a:latin typeface="Times New Roman"/>
            </a:endParaRPr>
          </a:p>
          <a:p>
            <a:pPr>
              <a:buFontTx/>
              <a:buChar char="•"/>
            </a:pPr>
            <a:r>
              <a:rPr lang="en-US" dirty="0">
                <a:latin typeface="Times New Roman"/>
              </a:rPr>
              <a:t>Death as the release of the soul from the body (64c)</a:t>
            </a:r>
          </a:p>
          <a:p>
            <a:endParaRPr lang="en-US" dirty="0">
              <a:latin typeface="Times New Roman"/>
            </a:endParaRPr>
          </a:p>
          <a:p>
            <a:pPr>
              <a:buFontTx/>
              <a:buChar char="•"/>
            </a:pPr>
            <a:r>
              <a:rPr lang="en-US" dirty="0">
                <a:latin typeface="Times New Roman"/>
              </a:rPr>
              <a:t>Asceticism (64d-65a)</a:t>
            </a:r>
          </a:p>
          <a:p>
            <a:endParaRPr lang="en-US" dirty="0"/>
          </a:p>
        </p:txBody>
      </p:sp>
    </p:spTree>
  </p:cSld>
  <p:clrMapOvr>
    <a:masterClrMapping/>
  </p:clrMapOvr>
  <p:transition advTm="4306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90"/>
            <a:ext cx="7940842" cy="923330"/>
          </a:xfrm>
          <a:prstGeom prst="rect">
            <a:avLst/>
          </a:prstGeom>
          <a:noFill/>
        </p:spPr>
        <p:txBody>
          <a:bodyPr wrap="square" rtlCol="0">
            <a:spAutoFit/>
          </a:bodyPr>
          <a:lstStyle/>
          <a:p>
            <a:pPr>
              <a:buFontTx/>
              <a:buChar char="•"/>
            </a:pPr>
            <a:endParaRPr lang="en-US" dirty="0">
              <a:latin typeface="Times New Roman"/>
            </a:endParaRPr>
          </a:p>
          <a:p>
            <a:pPr>
              <a:buFontTx/>
              <a:buChar char="•"/>
            </a:pPr>
            <a:r>
              <a:rPr lang="en-US" dirty="0">
                <a:latin typeface="Times New Roman"/>
              </a:rPr>
              <a:t>The acquisition of knowledge (65a-c)</a:t>
            </a:r>
            <a:endParaRPr lang="en-US" dirty="0"/>
          </a:p>
          <a:p>
            <a:pPr>
              <a:buFontTx/>
              <a:buChar char="•"/>
            </a:pPr>
            <a:endParaRPr lang="en-US" dirty="0"/>
          </a:p>
        </p:txBody>
      </p:sp>
      <p:sp>
        <p:nvSpPr>
          <p:cNvPr id="3" name="TextBox 2"/>
          <p:cNvSpPr txBox="1"/>
          <p:nvPr/>
        </p:nvSpPr>
        <p:spPr>
          <a:xfrm>
            <a:off x="1778001" y="320842"/>
            <a:ext cx="5066632" cy="769441"/>
          </a:xfrm>
          <a:prstGeom prst="rect">
            <a:avLst/>
          </a:prstGeom>
          <a:noFill/>
        </p:spPr>
        <p:txBody>
          <a:bodyPr wrap="square" rtlCol="0">
            <a:spAutoFit/>
          </a:bodyPr>
          <a:lstStyle/>
          <a:p>
            <a:r>
              <a:rPr lang="en-US" sz="2400" dirty="0">
                <a:latin typeface="Times New Roman"/>
              </a:rPr>
              <a:t>The First Section: lines 57-68c</a:t>
            </a:r>
          </a:p>
          <a:p>
            <a:r>
              <a:rPr lang="en-US" sz="2000" dirty="0">
                <a:latin typeface="Times New Roman"/>
              </a:rPr>
              <a:t>		Main Themes</a:t>
            </a:r>
            <a:endParaRPr lang="en-US" sz="2000" dirty="0"/>
          </a:p>
        </p:txBody>
      </p:sp>
      <p:sp>
        <p:nvSpPr>
          <p:cNvPr id="5" name="TextBox 4"/>
          <p:cNvSpPr txBox="1"/>
          <p:nvPr/>
        </p:nvSpPr>
        <p:spPr>
          <a:xfrm>
            <a:off x="1296737" y="2113120"/>
            <a:ext cx="6523789" cy="2031325"/>
          </a:xfrm>
          <a:prstGeom prst="rect">
            <a:avLst/>
          </a:prstGeom>
          <a:noFill/>
        </p:spPr>
        <p:txBody>
          <a:bodyPr wrap="square" rtlCol="0">
            <a:spAutoFit/>
          </a:bodyPr>
          <a:lstStyle/>
          <a:p>
            <a:r>
              <a:rPr lang="en-US" baseline="0" dirty="0">
                <a:latin typeface="Times New Roman"/>
              </a:rPr>
              <a:t>Now take the acquisition of knowledge. Is the body a hindrance or not, if one takes it into partnership to share an investigation? What I mean is this. Is there any certainty in human sight and hearing, or is it true, as the poets are always dinning into our ears, that we neither hear nor see anything accurately? Yet if these senses are not clear and accurate, the rest can hardly be so, because they are all inferior to the first two. (</a:t>
            </a:r>
            <a:r>
              <a:rPr lang="en-US" i="1" baseline="0" dirty="0">
                <a:latin typeface="Times New Roman"/>
              </a:rPr>
              <a:t>The Phaedo</a:t>
            </a:r>
            <a:r>
              <a:rPr lang="en-US" baseline="0" dirty="0">
                <a:latin typeface="Times New Roman"/>
              </a:rPr>
              <a:t>,</a:t>
            </a:r>
            <a:r>
              <a:rPr lang="en-US" dirty="0">
                <a:latin typeface="Times New Roman"/>
              </a:rPr>
              <a:t> 65b)</a:t>
            </a:r>
          </a:p>
        </p:txBody>
      </p:sp>
    </p:spTree>
  </p:cSld>
  <p:clrMapOvr>
    <a:masterClrMapping/>
  </p:clrMapOvr>
  <p:transition advTm="5066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1189789"/>
            <a:ext cx="7940842" cy="923330"/>
          </a:xfrm>
          <a:prstGeom prst="rect">
            <a:avLst/>
          </a:prstGeom>
          <a:noFill/>
        </p:spPr>
        <p:txBody>
          <a:bodyPr wrap="square" rtlCol="0">
            <a:spAutoFit/>
          </a:bodyPr>
          <a:lstStyle/>
          <a:p>
            <a:endParaRPr lang="en-US" dirty="0">
              <a:latin typeface="Times New Roman"/>
            </a:endParaRPr>
          </a:p>
          <a:p>
            <a:pPr>
              <a:buFontTx/>
              <a:buChar char="•"/>
            </a:pPr>
            <a:r>
              <a:rPr lang="en-US" dirty="0">
                <a:latin typeface="Times New Roman"/>
              </a:rPr>
              <a:t>The absolutes: Plato’s metaphysics introduced (65d)</a:t>
            </a:r>
            <a:endParaRPr lang="en-US" dirty="0"/>
          </a:p>
          <a:p>
            <a:pPr>
              <a:buFontTx/>
              <a:buChar char="•"/>
            </a:pPr>
            <a:endParaRPr lang="en-US" dirty="0"/>
          </a:p>
        </p:txBody>
      </p:sp>
      <p:sp>
        <p:nvSpPr>
          <p:cNvPr id="3" name="TextBox 2"/>
          <p:cNvSpPr txBox="1"/>
          <p:nvPr/>
        </p:nvSpPr>
        <p:spPr>
          <a:xfrm>
            <a:off x="1778001" y="320842"/>
            <a:ext cx="5066632" cy="769441"/>
          </a:xfrm>
          <a:prstGeom prst="rect">
            <a:avLst/>
          </a:prstGeom>
          <a:noFill/>
        </p:spPr>
        <p:txBody>
          <a:bodyPr wrap="square" rtlCol="0">
            <a:spAutoFit/>
          </a:bodyPr>
          <a:lstStyle/>
          <a:p>
            <a:r>
              <a:rPr lang="en-US" sz="2400" dirty="0">
                <a:latin typeface="Times New Roman"/>
              </a:rPr>
              <a:t>The First Section: lines 57-68c</a:t>
            </a:r>
          </a:p>
          <a:p>
            <a:r>
              <a:rPr lang="en-US" sz="2000" dirty="0">
                <a:latin typeface="Times New Roman"/>
              </a:rPr>
              <a:t>		Main Themes</a:t>
            </a:r>
            <a:endParaRPr lang="en-US" sz="2000" dirty="0"/>
          </a:p>
        </p:txBody>
      </p:sp>
      <p:sp>
        <p:nvSpPr>
          <p:cNvPr id="4" name="TextBox 3"/>
          <p:cNvSpPr txBox="1"/>
          <p:nvPr/>
        </p:nvSpPr>
        <p:spPr>
          <a:xfrm>
            <a:off x="1564105" y="2113119"/>
            <a:ext cx="5641474" cy="1477328"/>
          </a:xfrm>
          <a:prstGeom prst="rect">
            <a:avLst/>
          </a:prstGeom>
          <a:noFill/>
        </p:spPr>
        <p:txBody>
          <a:bodyPr wrap="square" rtlCol="0">
            <a:spAutoFit/>
          </a:bodyPr>
          <a:lstStyle/>
          <a:p>
            <a:r>
              <a:rPr lang="en-US" baseline="0" dirty="0">
                <a:latin typeface="Times New Roman"/>
              </a:rPr>
              <a:t>Here are some more questions, Simmias. Do we recognize such a thing as absolute uprightness?</a:t>
            </a:r>
          </a:p>
          <a:p>
            <a:r>
              <a:rPr lang="en-US" baseline="0" dirty="0">
                <a:latin typeface="Times New Roman"/>
              </a:rPr>
              <a:t>	Indeed we do.</a:t>
            </a:r>
          </a:p>
          <a:p>
            <a:r>
              <a:rPr lang="en-US" baseline="0" dirty="0">
                <a:latin typeface="Times New Roman"/>
              </a:rPr>
              <a:t>	And absolute beauty and goodness too?</a:t>
            </a:r>
          </a:p>
          <a:p>
            <a:r>
              <a:rPr lang="en-US" baseline="0" dirty="0">
                <a:latin typeface="Times New Roman"/>
              </a:rPr>
              <a:t>	Of course. (</a:t>
            </a:r>
            <a:r>
              <a:rPr lang="en-US" i="1" baseline="0" dirty="0">
                <a:latin typeface="Times New Roman"/>
              </a:rPr>
              <a:t>The Phaedo</a:t>
            </a:r>
            <a:r>
              <a:rPr lang="en-US" baseline="0" dirty="0">
                <a:latin typeface="Times New Roman"/>
              </a:rPr>
              <a:t>, 65d)</a:t>
            </a:r>
          </a:p>
        </p:txBody>
      </p:sp>
    </p:spTree>
  </p:cSld>
  <p:clrMapOvr>
    <a:masterClrMapping/>
  </p:clrMapOvr>
  <p:transition advTm="3078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632" y="561473"/>
            <a:ext cx="7566526" cy="830997"/>
          </a:xfrm>
          <a:prstGeom prst="rect">
            <a:avLst/>
          </a:prstGeom>
          <a:noFill/>
        </p:spPr>
        <p:txBody>
          <a:bodyPr wrap="square" rtlCol="0">
            <a:spAutoFit/>
          </a:bodyPr>
          <a:lstStyle/>
          <a:p>
            <a:pPr algn="ctr"/>
            <a:r>
              <a:rPr lang="en-US" sz="2400" dirty="0">
                <a:latin typeface="Times New Roman"/>
              </a:rPr>
              <a:t>Plato’s Metaphysics:</a:t>
            </a:r>
          </a:p>
          <a:p>
            <a:pPr algn="ctr"/>
            <a:r>
              <a:rPr lang="en-US" sz="2400" i="1" dirty="0">
                <a:latin typeface="Times New Roman"/>
              </a:rPr>
              <a:t>The Theory of the Forms</a:t>
            </a:r>
          </a:p>
        </p:txBody>
      </p:sp>
      <p:sp>
        <p:nvSpPr>
          <p:cNvPr id="3" name="TextBox 2"/>
          <p:cNvSpPr txBox="1"/>
          <p:nvPr/>
        </p:nvSpPr>
        <p:spPr>
          <a:xfrm>
            <a:off x="1002632" y="1724525"/>
            <a:ext cx="2740526" cy="2862323"/>
          </a:xfrm>
          <a:prstGeom prst="rect">
            <a:avLst/>
          </a:prstGeom>
          <a:noFill/>
        </p:spPr>
        <p:txBody>
          <a:bodyPr wrap="square" rtlCol="0">
            <a:spAutoFit/>
          </a:bodyPr>
          <a:lstStyle/>
          <a:p>
            <a:pPr algn="ctr"/>
            <a:r>
              <a:rPr lang="en-US" i="1" dirty="0">
                <a:latin typeface="Times New Roman"/>
              </a:rPr>
              <a:t>Appearance</a:t>
            </a:r>
          </a:p>
          <a:p>
            <a:pPr algn="ctr"/>
            <a:r>
              <a:rPr lang="en-US" dirty="0">
                <a:latin typeface="Times New Roman"/>
              </a:rPr>
              <a:t>The Sensible, Visible World</a:t>
            </a:r>
          </a:p>
          <a:p>
            <a:pPr algn="ctr"/>
            <a:endParaRPr lang="en-US" dirty="0">
              <a:latin typeface="Times New Roman"/>
            </a:endParaRPr>
          </a:p>
          <a:p>
            <a:pPr algn="ctr"/>
            <a:r>
              <a:rPr lang="en-US" dirty="0">
                <a:latin typeface="Times New Roman"/>
              </a:rPr>
              <a:t>Changing</a:t>
            </a:r>
          </a:p>
          <a:p>
            <a:pPr algn="ctr"/>
            <a:endParaRPr lang="en-US" dirty="0">
              <a:latin typeface="Times New Roman"/>
            </a:endParaRPr>
          </a:p>
          <a:p>
            <a:pPr algn="ctr"/>
            <a:r>
              <a:rPr lang="en-US" dirty="0">
                <a:latin typeface="Times New Roman"/>
              </a:rPr>
              <a:t>Particular Things</a:t>
            </a:r>
          </a:p>
          <a:p>
            <a:pPr algn="ctr"/>
            <a:endParaRPr lang="en-US" dirty="0">
              <a:latin typeface="Times New Roman"/>
            </a:endParaRPr>
          </a:p>
          <a:p>
            <a:pPr algn="ctr"/>
            <a:r>
              <a:rPr lang="en-US" dirty="0">
                <a:latin typeface="Times New Roman"/>
              </a:rPr>
              <a:t>Mortal body</a:t>
            </a:r>
          </a:p>
          <a:p>
            <a:endParaRPr lang="en-US" dirty="0"/>
          </a:p>
          <a:p>
            <a:endParaRPr lang="en-US" dirty="0"/>
          </a:p>
        </p:txBody>
      </p:sp>
      <p:sp>
        <p:nvSpPr>
          <p:cNvPr id="4" name="TextBox 3"/>
          <p:cNvSpPr txBox="1"/>
          <p:nvPr/>
        </p:nvSpPr>
        <p:spPr>
          <a:xfrm>
            <a:off x="4919578" y="1724525"/>
            <a:ext cx="3649580" cy="3970318"/>
          </a:xfrm>
          <a:prstGeom prst="rect">
            <a:avLst/>
          </a:prstGeom>
          <a:noFill/>
        </p:spPr>
        <p:txBody>
          <a:bodyPr wrap="square" rtlCol="0">
            <a:spAutoFit/>
          </a:bodyPr>
          <a:lstStyle/>
          <a:p>
            <a:pPr algn="ctr"/>
            <a:r>
              <a:rPr lang="en-US" i="1" dirty="0">
                <a:latin typeface="Times New Roman"/>
              </a:rPr>
              <a:t>Reality</a:t>
            </a:r>
          </a:p>
          <a:p>
            <a:pPr algn="ctr"/>
            <a:r>
              <a:rPr lang="en-US" dirty="0">
                <a:latin typeface="Times New Roman"/>
              </a:rPr>
              <a:t>The Intelligible, Invisible World</a:t>
            </a:r>
          </a:p>
          <a:p>
            <a:pPr algn="ctr"/>
            <a:endParaRPr lang="en-US" dirty="0">
              <a:latin typeface="Times New Roman"/>
            </a:endParaRPr>
          </a:p>
          <a:p>
            <a:pPr algn="ctr"/>
            <a:r>
              <a:rPr lang="en-US" dirty="0">
                <a:latin typeface="Times New Roman"/>
              </a:rPr>
              <a:t>Unchanging, Eternal</a:t>
            </a:r>
          </a:p>
          <a:p>
            <a:pPr algn="ctr"/>
            <a:endParaRPr lang="en-US" dirty="0">
              <a:latin typeface="Times New Roman"/>
            </a:endParaRPr>
          </a:p>
          <a:p>
            <a:pPr algn="ctr"/>
            <a:r>
              <a:rPr lang="en-US" dirty="0">
                <a:latin typeface="Times New Roman"/>
              </a:rPr>
              <a:t>Universal Forms or Ideas</a:t>
            </a:r>
          </a:p>
          <a:p>
            <a:pPr algn="ctr"/>
            <a:endParaRPr lang="en-US" dirty="0">
              <a:latin typeface="Times New Roman"/>
            </a:endParaRPr>
          </a:p>
          <a:p>
            <a:pPr algn="ctr"/>
            <a:r>
              <a:rPr lang="en-US" dirty="0">
                <a:latin typeface="Times New Roman"/>
              </a:rPr>
              <a:t>Immortal soul</a:t>
            </a:r>
          </a:p>
          <a:p>
            <a:pPr algn="ctr"/>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advTm="6031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1737895" y="868947"/>
            <a:ext cx="3382210" cy="3515895"/>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189789" y="2580105"/>
            <a:ext cx="548106" cy="369332"/>
          </a:xfrm>
          <a:prstGeom prst="rect">
            <a:avLst/>
          </a:prstGeom>
          <a:noFill/>
        </p:spPr>
        <p:txBody>
          <a:bodyPr wrap="square" rtlCol="0">
            <a:spAutoFit/>
          </a:bodyPr>
          <a:lstStyle/>
          <a:p>
            <a:r>
              <a:rPr lang="en-US" dirty="0"/>
              <a:t>a</a:t>
            </a:r>
          </a:p>
        </p:txBody>
      </p:sp>
      <p:sp>
        <p:nvSpPr>
          <p:cNvPr id="4" name="TextBox 3"/>
          <p:cNvSpPr txBox="1"/>
          <p:nvPr/>
        </p:nvSpPr>
        <p:spPr>
          <a:xfrm>
            <a:off x="3021263" y="4759158"/>
            <a:ext cx="414421" cy="369332"/>
          </a:xfrm>
          <a:prstGeom prst="rect">
            <a:avLst/>
          </a:prstGeom>
          <a:noFill/>
        </p:spPr>
        <p:txBody>
          <a:bodyPr wrap="square" rtlCol="0">
            <a:spAutoFit/>
          </a:bodyPr>
          <a:lstStyle/>
          <a:p>
            <a:r>
              <a:rPr lang="en-US" dirty="0"/>
              <a:t>b</a:t>
            </a:r>
          </a:p>
        </p:txBody>
      </p:sp>
      <p:sp>
        <p:nvSpPr>
          <p:cNvPr id="5" name="TextBox 4"/>
          <p:cNvSpPr txBox="1"/>
          <p:nvPr/>
        </p:nvSpPr>
        <p:spPr>
          <a:xfrm>
            <a:off x="3435684" y="2165684"/>
            <a:ext cx="387684" cy="369332"/>
          </a:xfrm>
          <a:prstGeom prst="rect">
            <a:avLst/>
          </a:prstGeom>
          <a:noFill/>
        </p:spPr>
        <p:txBody>
          <a:bodyPr wrap="square" rtlCol="0">
            <a:spAutoFit/>
          </a:bodyPr>
          <a:lstStyle/>
          <a:p>
            <a:r>
              <a:rPr lang="en-US" dirty="0"/>
              <a:t>c</a:t>
            </a:r>
          </a:p>
        </p:txBody>
      </p:sp>
      <p:sp>
        <p:nvSpPr>
          <p:cNvPr id="6" name="TextBox 5"/>
          <p:cNvSpPr txBox="1"/>
          <p:nvPr/>
        </p:nvSpPr>
        <p:spPr>
          <a:xfrm>
            <a:off x="989263" y="414421"/>
            <a:ext cx="7031790" cy="461665"/>
          </a:xfrm>
          <a:prstGeom prst="rect">
            <a:avLst/>
          </a:prstGeom>
          <a:noFill/>
        </p:spPr>
        <p:txBody>
          <a:bodyPr wrap="square" rtlCol="0">
            <a:spAutoFit/>
          </a:bodyPr>
          <a:lstStyle/>
          <a:p>
            <a:pPr algn="ctr"/>
            <a:r>
              <a:rPr lang="en-US" sz="2400" dirty="0">
                <a:latin typeface="Times New Roman"/>
              </a:rPr>
              <a:t>The Pythagorean Theorem</a:t>
            </a:r>
          </a:p>
        </p:txBody>
      </p:sp>
      <p:pic>
        <p:nvPicPr>
          <p:cNvPr id="9" name="Picture 8" descr="^2 + b^2 = c^2\!\,"/>
          <p:cNvPicPr/>
          <p:nvPr/>
        </p:nvPicPr>
        <p:blipFill>
          <a:blip r:embed="rId2"/>
          <a:srcRect/>
          <a:stretch>
            <a:fillRect/>
          </a:stretch>
        </p:blipFill>
        <p:spPr bwMode="auto">
          <a:xfrm>
            <a:off x="2780632" y="5761788"/>
            <a:ext cx="4304631" cy="721895"/>
          </a:xfrm>
          <a:prstGeom prst="rect">
            <a:avLst/>
          </a:prstGeom>
          <a:noFill/>
          <a:ln w="9525">
            <a:noFill/>
            <a:miter lim="800000"/>
            <a:headEnd/>
            <a:tailEnd/>
          </a:ln>
        </p:spPr>
      </p:pic>
    </p:spTree>
  </p:cSld>
  <p:clrMapOvr>
    <a:masterClrMapping/>
  </p:clrMapOvr>
  <p:transition advTm="91333"/>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3617</TotalTime>
  <Words>2373</Words>
  <Application>Microsoft Macintosh PowerPoint</Application>
  <PresentationFormat>On-screen Show (4:3)</PresentationFormat>
  <Paragraphs>208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BIG CASLON MEDIUM</vt:lpstr>
      <vt:lpstr>BIG CASLON MEDIUM</vt:lpstr>
      <vt:lpstr>Calibri</vt:lpstr>
      <vt:lpstr>Times New Roman</vt:lpstr>
      <vt:lpstr>Office Theme</vt:lpstr>
      <vt:lpstr>The Phaedo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Hawaii at Hilo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Phaedo</dc:title>
  <dc:creator>Timothy Freeman</dc:creator>
  <cp:lastModifiedBy>Timothy Freeman</cp:lastModifiedBy>
  <cp:revision>17</cp:revision>
  <dcterms:created xsi:type="dcterms:W3CDTF">2010-09-17T03:13:40Z</dcterms:created>
  <dcterms:modified xsi:type="dcterms:W3CDTF">2024-09-27T17:51:08Z</dcterms:modified>
</cp:coreProperties>
</file>