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56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BA124-E974-0143-96BF-AF06EFE1772F}" type="datetimeFigureOut">
              <a:rPr lang="en-US" smtClean="0"/>
              <a:t>3/15/11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F137-DF74-684C-9FC4-4D5BEC92DA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0px-Transfiguration_Raphae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4558632" cy="68696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45789" y="5342820"/>
            <a:ext cx="36792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</a:rPr>
              <a:t>Raphael. </a:t>
            </a:r>
            <a:r>
              <a:rPr lang="en-US" i="1" dirty="0" smtClean="0">
                <a:latin typeface="Times New Roman"/>
              </a:rPr>
              <a:t>Transfiguration</a:t>
            </a:r>
            <a:r>
              <a:rPr lang="en-US" dirty="0" smtClean="0">
                <a:latin typeface="Times New Roman"/>
              </a:rPr>
              <a:t>. 1516-1520.</a:t>
            </a:r>
          </a:p>
          <a:p>
            <a:r>
              <a:rPr lang="en-US" dirty="0" smtClean="0">
                <a:latin typeface="Times New Roman"/>
              </a:rPr>
              <a:t> </a:t>
            </a:r>
            <a:r>
              <a:rPr lang="en-US" sz="1200" dirty="0" smtClean="0">
                <a:latin typeface="Times New Roman"/>
              </a:rPr>
              <a:t>Type oil on wood, 405 cm × 278 cm (159 in × 109 in).</a:t>
            </a:r>
          </a:p>
          <a:p>
            <a:r>
              <a:rPr lang="en-US" sz="1200" dirty="0" smtClean="0">
                <a:latin typeface="Times New Roman"/>
              </a:rPr>
              <a:t> </a:t>
            </a:r>
            <a:r>
              <a:rPr lang="en-US" sz="1200" dirty="0" err="1" smtClean="0">
                <a:latin typeface="Times New Roman"/>
              </a:rPr>
              <a:t>Pinacoteca</a:t>
            </a:r>
            <a:r>
              <a:rPr lang="en-US" sz="1200" dirty="0" smtClean="0">
                <a:latin typeface="Times New Roman"/>
              </a:rPr>
              <a:t> </a:t>
            </a:r>
            <a:r>
              <a:rPr lang="en-US" sz="1200" dirty="0" err="1" smtClean="0">
                <a:latin typeface="Times New Roman"/>
              </a:rPr>
              <a:t>Vaticana</a:t>
            </a:r>
            <a:r>
              <a:rPr lang="en-US" sz="1200" dirty="0" smtClean="0">
                <a:latin typeface="Times New Roman"/>
              </a:rPr>
              <a:t>, Vatican City</a:t>
            </a:r>
            <a:endParaRPr lang="en-US" sz="1200" dirty="0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arhol_brillo_bo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29023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07263" y="5066632"/>
            <a:ext cx="38367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</a:rPr>
              <a:t>Andy Warhol.</a:t>
            </a:r>
          </a:p>
          <a:p>
            <a:r>
              <a:rPr lang="en-US" i="1" dirty="0" err="1" smtClean="0">
                <a:latin typeface="Times New Roman"/>
              </a:rPr>
              <a:t>Brillo</a:t>
            </a:r>
            <a:r>
              <a:rPr lang="en-US" i="1" dirty="0" smtClean="0">
                <a:latin typeface="Times New Roman"/>
              </a:rPr>
              <a:t> Soap Pads Box.</a:t>
            </a:r>
            <a:r>
              <a:rPr lang="en-US" dirty="0" smtClean="0">
                <a:latin typeface="Times New Roman"/>
              </a:rPr>
              <a:t> 1964</a:t>
            </a:r>
            <a:br>
              <a:rPr lang="en-US" dirty="0" smtClean="0">
                <a:latin typeface="Times New Roman"/>
              </a:rPr>
            </a:br>
            <a:r>
              <a:rPr lang="en-US" sz="1200" dirty="0" smtClean="0">
                <a:latin typeface="Times New Roman"/>
              </a:rPr>
              <a:t>silkscreen ink on synthetic, polymer paint on wood, </a:t>
            </a:r>
            <a:br>
              <a:rPr lang="en-US" sz="1200" dirty="0" smtClean="0">
                <a:latin typeface="Times New Roman"/>
              </a:rPr>
            </a:br>
            <a:r>
              <a:rPr lang="en-US" sz="1200" dirty="0" smtClean="0">
                <a:latin typeface="Times New Roman"/>
              </a:rPr>
              <a:t>17 </a:t>
            </a:r>
            <a:r>
              <a:rPr lang="en-US" sz="1200" dirty="0" err="1" smtClean="0">
                <a:latin typeface="Times New Roman"/>
              </a:rPr>
              <a:t>x</a:t>
            </a:r>
            <a:r>
              <a:rPr lang="en-US" sz="1200" dirty="0" smtClean="0">
                <a:latin typeface="Times New Roman"/>
              </a:rPr>
              <a:t> 17 </a:t>
            </a:r>
            <a:r>
              <a:rPr lang="en-US" sz="1200" dirty="0" err="1" smtClean="0">
                <a:latin typeface="Times New Roman"/>
              </a:rPr>
              <a:t>x</a:t>
            </a:r>
            <a:r>
              <a:rPr lang="en-US" sz="1200" dirty="0" smtClean="0">
                <a:latin typeface="Times New Roman"/>
              </a:rPr>
              <a:t> 14 in.</a:t>
            </a:r>
            <a:br>
              <a:rPr lang="en-US" sz="1200" dirty="0" smtClean="0">
                <a:latin typeface="Times New Roman"/>
              </a:rPr>
            </a:br>
            <a:r>
              <a:rPr lang="en-US" sz="1200" dirty="0" smtClean="0">
                <a:latin typeface="Times New Roman"/>
              </a:rPr>
              <a:t>The Andy Warhol Museum, Pittsburgh Founding Collection</a:t>
            </a:r>
            <a:r>
              <a:rPr lang="en-US" dirty="0" smtClean="0">
                <a:latin typeface="Times New Roman"/>
              </a:rPr>
              <a:t>. </a:t>
            </a:r>
            <a:endParaRPr lang="en-US" dirty="0">
              <a:latin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a_6833e_ad_reinhardt_11678287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468" y="347160"/>
            <a:ext cx="5016500" cy="50800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56468" y="5748421"/>
            <a:ext cx="260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</a:rPr>
              <a:t>Ad Reinhardt. Black Box.</a:t>
            </a:r>
            <a:endParaRPr lang="en-US" dirty="0">
              <a:latin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tian7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87387"/>
            <a:ext cx="9174332" cy="37776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0737" y="4799263"/>
            <a:ext cx="381362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</a:rPr>
              <a:t>Titian. </a:t>
            </a:r>
            <a:r>
              <a:rPr lang="en-US" i="1" dirty="0" smtClean="0">
                <a:latin typeface="Times New Roman"/>
              </a:rPr>
              <a:t>Sacred and Profane Love</a:t>
            </a:r>
            <a:r>
              <a:rPr lang="en-US" dirty="0" smtClean="0">
                <a:latin typeface="Times New Roman"/>
              </a:rPr>
              <a:t>. 1514. </a:t>
            </a:r>
          </a:p>
          <a:p>
            <a:r>
              <a:rPr lang="en-US" sz="1200" dirty="0" smtClean="0">
                <a:latin typeface="Times New Roman"/>
              </a:rPr>
              <a:t>Oil on canvas. </a:t>
            </a:r>
            <a:r>
              <a:rPr lang="en-US" sz="1200" dirty="0" err="1" smtClean="0">
                <a:latin typeface="Times New Roman"/>
              </a:rPr>
              <a:t>Museo</a:t>
            </a:r>
            <a:r>
              <a:rPr lang="en-US" sz="1200" dirty="0" smtClean="0">
                <a:latin typeface="Times New Roman"/>
              </a:rPr>
              <a:t> Galleria Borghese, Rome, Italy.</a:t>
            </a:r>
            <a:endParaRPr lang="en-US" sz="1200" dirty="0">
              <a:latin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ndseer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302" y="496553"/>
            <a:ext cx="6428540" cy="54007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12302" y="6149474"/>
            <a:ext cx="5961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</a:rPr>
              <a:t>Sir Edwin Landseer. </a:t>
            </a:r>
            <a:r>
              <a:rPr lang="en-US" i="1" dirty="0" smtClean="0">
                <a:latin typeface="Times New Roman"/>
              </a:rPr>
              <a:t>The Hunting of Chevy Chase</a:t>
            </a:r>
            <a:r>
              <a:rPr lang="en-US" dirty="0" smtClean="0">
                <a:latin typeface="Times New Roman"/>
              </a:rPr>
              <a:t>. 1825-1826. </a:t>
            </a:r>
          </a:p>
          <a:p>
            <a:r>
              <a:rPr lang="en-US" sz="1200" dirty="0" smtClean="0">
                <a:latin typeface="Times New Roman"/>
              </a:rPr>
              <a:t>Oil on canvas. Birmingham City Museum and Art Gallery, Birmingham, UK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tato-Eaters,-Th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425" y="271713"/>
            <a:ext cx="7143751" cy="51530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2425" y="5628105"/>
            <a:ext cx="63666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</a:rPr>
              <a:t>Vincent Van Gogh. </a:t>
            </a:r>
            <a:r>
              <a:rPr lang="en-US" i="1" dirty="0" smtClean="0">
                <a:latin typeface="Times New Roman"/>
              </a:rPr>
              <a:t>The Potato Eaters</a:t>
            </a:r>
            <a:r>
              <a:rPr lang="en-US" dirty="0" smtClean="0">
                <a:latin typeface="Times New Roman"/>
              </a:rPr>
              <a:t>. 1885.</a:t>
            </a:r>
            <a:br>
              <a:rPr lang="en-US" dirty="0" smtClean="0">
                <a:latin typeface="Times New Roman"/>
              </a:rPr>
            </a:br>
            <a:r>
              <a:rPr lang="en-US" sz="1200" dirty="0" smtClean="0">
                <a:latin typeface="Times New Roman"/>
              </a:rPr>
              <a:t>Oil on canvas, 82 </a:t>
            </a:r>
            <a:r>
              <a:rPr lang="en-US" sz="1200" dirty="0" err="1" smtClean="0">
                <a:latin typeface="Times New Roman"/>
              </a:rPr>
              <a:t>x</a:t>
            </a:r>
            <a:r>
              <a:rPr lang="en-US" sz="1200" dirty="0" smtClean="0">
                <a:latin typeface="Times New Roman"/>
              </a:rPr>
              <a:t> 114 cm.</a:t>
            </a:r>
            <a:br>
              <a:rPr lang="en-US" sz="1200" dirty="0" smtClean="0">
                <a:latin typeface="Times New Roman"/>
              </a:rPr>
            </a:br>
            <a:r>
              <a:rPr lang="en-US" sz="1200" dirty="0" smtClean="0">
                <a:latin typeface="Times New Roman"/>
              </a:rPr>
              <a:t>Vincent van Gogh Museum, Amsterdam</a:t>
            </a:r>
            <a:endParaRPr lang="en-US" sz="1200" dirty="0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rnett-newman-canto-viii-c-196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373" y="0"/>
            <a:ext cx="5325311" cy="60822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0" y="5877422"/>
            <a:ext cx="7064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Barnett Newman. </a:t>
            </a:r>
            <a:r>
              <a:rPr lang="en-US" i="1" dirty="0" smtClean="0"/>
              <a:t>Canto VIII</a:t>
            </a:r>
            <a:r>
              <a:rPr lang="en-US" dirty="0" smtClean="0"/>
              <a:t>, c.1963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ha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89024"/>
            <a:ext cx="9144000" cy="38782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0632" y="5307263"/>
            <a:ext cx="41121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</a:rPr>
              <a:t>Roy Lichtenstein.</a:t>
            </a:r>
            <a:r>
              <a:rPr lang="en-US" dirty="0">
                <a:latin typeface="Times New Roman"/>
              </a:rPr>
              <a:t> </a:t>
            </a:r>
            <a:r>
              <a:rPr lang="en-US" i="1" dirty="0" err="1" smtClean="0">
                <a:latin typeface="Times New Roman"/>
              </a:rPr>
              <a:t>Whaam</a:t>
            </a:r>
            <a:r>
              <a:rPr lang="en-US" i="1" dirty="0" smtClean="0">
                <a:latin typeface="Times New Roman"/>
              </a:rPr>
              <a:t>!</a:t>
            </a:r>
            <a:r>
              <a:rPr lang="en-US" dirty="0" smtClean="0">
                <a:latin typeface="Times New Roman"/>
              </a:rPr>
              <a:t> 1963.</a:t>
            </a:r>
            <a:br>
              <a:rPr lang="en-US" dirty="0" smtClean="0">
                <a:latin typeface="Times New Roman"/>
              </a:rPr>
            </a:br>
            <a:r>
              <a:rPr lang="en-US" sz="1200" dirty="0" smtClean="0">
                <a:latin typeface="Times New Roman"/>
              </a:rPr>
              <a:t>Magna on canvas, 172 </a:t>
            </a:r>
            <a:r>
              <a:rPr lang="en-US" sz="1200" dirty="0" err="1" smtClean="0">
                <a:latin typeface="Times New Roman"/>
              </a:rPr>
              <a:t>x</a:t>
            </a:r>
            <a:r>
              <a:rPr lang="en-US" sz="1200" dirty="0" smtClean="0">
                <a:latin typeface="Times New Roman"/>
              </a:rPr>
              <a:t> 269 cm (68 </a:t>
            </a:r>
            <a:r>
              <a:rPr lang="en-US" sz="1200" dirty="0" err="1" smtClean="0">
                <a:latin typeface="Times New Roman"/>
              </a:rPr>
              <a:t>x</a:t>
            </a:r>
            <a:r>
              <a:rPr lang="en-US" sz="1200" dirty="0" smtClean="0">
                <a:latin typeface="Times New Roman"/>
              </a:rPr>
              <a:t> 106 in.) (two canvasses).</a:t>
            </a:r>
            <a:br>
              <a:rPr lang="en-US" sz="1200" dirty="0" smtClean="0">
                <a:latin typeface="Times New Roman"/>
              </a:rPr>
            </a:br>
            <a:r>
              <a:rPr lang="en-US" sz="1200" dirty="0" smtClean="0">
                <a:latin typeface="Times New Roman"/>
              </a:rPr>
              <a:t>Tate Gallery, London </a:t>
            </a:r>
            <a:endParaRPr lang="en-US" sz="1200" dirty="0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06737" y="5213685"/>
            <a:ext cx="40372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</a:rPr>
              <a:t>Jasper Johns. </a:t>
            </a:r>
          </a:p>
          <a:p>
            <a:r>
              <a:rPr lang="en-US" i="1" dirty="0" smtClean="0">
                <a:latin typeface="Times New Roman"/>
              </a:rPr>
              <a:t>Numbers in Color</a:t>
            </a:r>
            <a:r>
              <a:rPr lang="en-US" dirty="0">
                <a:latin typeface="Times New Roman"/>
              </a:rPr>
              <a:t>.</a:t>
            </a:r>
            <a:r>
              <a:rPr lang="en-US" dirty="0" smtClean="0">
                <a:latin typeface="Times New Roman"/>
              </a:rPr>
              <a:t> 1958–59. </a:t>
            </a:r>
          </a:p>
          <a:p>
            <a:r>
              <a:rPr lang="en-US" sz="1200" dirty="0" smtClean="0">
                <a:latin typeface="Times New Roman"/>
              </a:rPr>
              <a:t>Encaustic and newspaper on canvas. 66 1/2 x49 1/2 in. ( 168.9 </a:t>
            </a:r>
            <a:r>
              <a:rPr lang="en-US" sz="1200" dirty="0" err="1" smtClean="0">
                <a:latin typeface="Times New Roman"/>
              </a:rPr>
              <a:t>x</a:t>
            </a:r>
            <a:r>
              <a:rPr lang="en-US" sz="1200" dirty="0" smtClean="0">
                <a:latin typeface="Times New Roman"/>
              </a:rPr>
              <a:t> 125.7 cm). Gift of Seymour H. Knox, Jr., 1959. Albright-Knox Art Gallery, Buffalo, N.Y.</a:t>
            </a:r>
            <a:endParaRPr lang="en-US" sz="1200" dirty="0">
              <a:latin typeface="Times New Roman"/>
            </a:endParaRPr>
          </a:p>
        </p:txBody>
      </p:sp>
      <p:pic>
        <p:nvPicPr>
          <p:cNvPr id="4" name="Picture 3" descr="jm-aa_08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06737" cy="68089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auschenberg be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000375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75262" y="5093368"/>
            <a:ext cx="49864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</a:rPr>
              <a:t>Robert Rauschenberg</a:t>
            </a:r>
            <a:r>
              <a:rPr lang="en-US" i="1" dirty="0" smtClean="0">
                <a:latin typeface="Times New Roman"/>
              </a:rPr>
              <a:t>. Bed</a:t>
            </a:r>
            <a:r>
              <a:rPr lang="en-US" dirty="0" smtClean="0">
                <a:latin typeface="Times New Roman"/>
              </a:rPr>
              <a:t>. 1955</a:t>
            </a:r>
            <a:br>
              <a:rPr lang="en-US" dirty="0" smtClean="0">
                <a:latin typeface="Times New Roman"/>
              </a:rPr>
            </a:br>
            <a:r>
              <a:rPr lang="en-US" sz="1200" dirty="0" smtClean="0">
                <a:latin typeface="Times New Roman"/>
              </a:rPr>
              <a:t>Combine painting, 6'2" </a:t>
            </a:r>
            <a:r>
              <a:rPr lang="en-US" sz="1200" dirty="0" err="1" smtClean="0">
                <a:latin typeface="Times New Roman"/>
              </a:rPr>
              <a:t>x</a:t>
            </a:r>
            <a:r>
              <a:rPr lang="en-US" sz="1200" dirty="0" smtClean="0">
                <a:latin typeface="Times New Roman"/>
              </a:rPr>
              <a:t> 31 1/2" </a:t>
            </a:r>
            <a:r>
              <a:rPr lang="en-US" sz="1200" dirty="0" err="1" smtClean="0">
                <a:latin typeface="Times New Roman"/>
              </a:rPr>
              <a:t>x</a:t>
            </a:r>
            <a:r>
              <a:rPr lang="en-US" sz="1200" dirty="0" smtClean="0">
                <a:latin typeface="Times New Roman"/>
              </a:rPr>
              <a:t> 6 1/2”.</a:t>
            </a:r>
            <a:br>
              <a:rPr lang="en-US" sz="1200" dirty="0" smtClean="0">
                <a:latin typeface="Times New Roman"/>
              </a:rPr>
            </a:br>
            <a:r>
              <a:rPr lang="en-US" sz="1200" dirty="0" err="1" smtClean="0">
                <a:latin typeface="Times New Roman"/>
              </a:rPr>
              <a:t>Mr</a:t>
            </a:r>
            <a:r>
              <a:rPr lang="en-US" sz="1200" dirty="0" smtClean="0">
                <a:latin typeface="Times New Roman"/>
              </a:rPr>
              <a:t> and </a:t>
            </a:r>
            <a:r>
              <a:rPr lang="en-US" sz="1200" dirty="0" err="1" smtClean="0">
                <a:latin typeface="Times New Roman"/>
              </a:rPr>
              <a:t>Mrs</a:t>
            </a:r>
            <a:r>
              <a:rPr lang="en-US" sz="1200" dirty="0" smtClean="0">
                <a:latin typeface="Times New Roman"/>
              </a:rPr>
              <a:t> Leo </a:t>
            </a:r>
            <a:r>
              <a:rPr lang="en-US" sz="1200" dirty="0" err="1" smtClean="0">
                <a:latin typeface="Times New Roman"/>
              </a:rPr>
              <a:t>Castelli</a:t>
            </a:r>
            <a:r>
              <a:rPr lang="en-US" sz="1200" dirty="0" smtClean="0">
                <a:latin typeface="Times New Roman"/>
              </a:rPr>
              <a:t>, New York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ltz9-5-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8442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0526" y="6136105"/>
            <a:ext cx="50121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Times New Roman"/>
              </a:rPr>
              <a:t>Claes</a:t>
            </a:r>
            <a:r>
              <a:rPr lang="en-US" dirty="0" smtClean="0">
                <a:latin typeface="Times New Roman"/>
              </a:rPr>
              <a:t> Oldenburg’s </a:t>
            </a:r>
            <a:r>
              <a:rPr lang="en-US" i="1" dirty="0" smtClean="0">
                <a:latin typeface="Times New Roman"/>
              </a:rPr>
              <a:t>Bedroom Ensemble </a:t>
            </a:r>
            <a:r>
              <a:rPr lang="en-US" dirty="0" smtClean="0">
                <a:latin typeface="Times New Roman"/>
              </a:rPr>
              <a:t>(1963/1995).</a:t>
            </a:r>
          </a:p>
          <a:p>
            <a:r>
              <a:rPr lang="en-US" sz="1200" dirty="0" smtClean="0">
                <a:latin typeface="Times New Roman"/>
              </a:rPr>
              <a:t>Whitney Museum, New York</a:t>
            </a:r>
            <a:endParaRPr lang="en-US" sz="1200" dirty="0">
              <a:latin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ruegel-pieter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139" y="240631"/>
            <a:ext cx="8184649" cy="53967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1140" y="5801895"/>
            <a:ext cx="8381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</a:rPr>
              <a:t>Pieter </a:t>
            </a:r>
            <a:r>
              <a:rPr lang="en-US" dirty="0" err="1" smtClean="0">
                <a:latin typeface="Times New Roman"/>
              </a:rPr>
              <a:t>Bruegel,the</a:t>
            </a:r>
            <a:r>
              <a:rPr lang="en-US" dirty="0" smtClean="0">
                <a:latin typeface="Times New Roman"/>
              </a:rPr>
              <a:t> Elder. </a:t>
            </a:r>
            <a:r>
              <a:rPr lang="en-US" i="1" dirty="0" smtClean="0">
                <a:latin typeface="Times New Roman"/>
              </a:rPr>
              <a:t>Landscape with the Fall of </a:t>
            </a:r>
            <a:r>
              <a:rPr lang="en-US" i="1" dirty="0" err="1" smtClean="0">
                <a:latin typeface="Times New Roman"/>
              </a:rPr>
              <a:t>Icarus</a:t>
            </a:r>
            <a:r>
              <a:rPr lang="en-US" i="1" dirty="0" smtClean="0">
                <a:latin typeface="Times New Roman"/>
              </a:rPr>
              <a:t>.  </a:t>
            </a:r>
            <a:r>
              <a:rPr lang="en-US" dirty="0" smtClean="0">
                <a:latin typeface="Times New Roman"/>
              </a:rPr>
              <a:t>c.1558</a:t>
            </a:r>
            <a:r>
              <a:rPr lang="en-US" dirty="0">
                <a:latin typeface="Times New Roman"/>
              </a:rPr>
              <a:t>.</a:t>
            </a:r>
            <a:r>
              <a:rPr lang="en-US" dirty="0" smtClean="0">
                <a:latin typeface="Times New Roman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    </a:t>
            </a:r>
          </a:p>
          <a:p>
            <a:r>
              <a:rPr lang="en-US" sz="1200" dirty="0" smtClean="0">
                <a:latin typeface="Times New Roman"/>
              </a:rPr>
              <a:t>The painting is oil on canvas that is mounted on wood, 73.5x112cm.</a:t>
            </a:r>
            <a:r>
              <a:rPr lang="en-US" sz="1200" dirty="0" smtClean="0"/>
              <a:t> </a:t>
            </a:r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586</Words>
  <Application>Microsoft Macintosh PowerPoint</Application>
  <PresentationFormat>On-screen Show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University of Hawaii at Hilo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Timothy Freeman</dc:creator>
  <cp:lastModifiedBy>Timothy Freeman</cp:lastModifiedBy>
  <cp:revision>6</cp:revision>
  <dcterms:created xsi:type="dcterms:W3CDTF">2011-03-16T08:49:59Z</dcterms:created>
  <dcterms:modified xsi:type="dcterms:W3CDTF">2011-03-16T22:52:43Z</dcterms:modified>
</cp:coreProperties>
</file>