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78" r:id="rId2"/>
    <p:sldId id="379" r:id="rId3"/>
    <p:sldId id="380" r:id="rId4"/>
    <p:sldId id="383" r:id="rId5"/>
    <p:sldId id="381" r:id="rId6"/>
    <p:sldId id="382" r:id="rId7"/>
    <p:sldId id="377"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AB498"/>
    <a:srgbClr val="5D7EAA"/>
    <a:srgbClr val="596E69"/>
    <a:srgbClr val="708A83"/>
    <a:srgbClr val="788CA2"/>
    <a:srgbClr val="7E938A"/>
    <a:srgbClr val="6C786C"/>
    <a:srgbClr val="799983"/>
    <a:srgbClr val="655E49"/>
    <a:srgbClr val="9D20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983"/>
    <p:restoredTop sz="94648"/>
  </p:normalViewPr>
  <p:slideViewPr>
    <p:cSldViewPr snapToGrid="0" snapToObjects="1">
      <p:cViewPr>
        <p:scale>
          <a:sx n="65" d="100"/>
          <a:sy n="65" d="100"/>
        </p:scale>
        <p:origin x="1112" y="9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260B9-DD66-FD43-8370-B6C4D20015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8CDED6-1114-574E-B534-672FF51886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24F901-FB05-B54C-BE82-F99E36B179A2}"/>
              </a:ext>
            </a:extLst>
          </p:cNvPr>
          <p:cNvSpPr>
            <a:spLocks noGrp="1"/>
          </p:cNvSpPr>
          <p:nvPr>
            <p:ph type="dt" sz="half" idx="10"/>
          </p:nvPr>
        </p:nvSpPr>
        <p:spPr/>
        <p:txBody>
          <a:bodyPr/>
          <a:lstStyle/>
          <a:p>
            <a:fld id="{AACBCE64-D1D0-3F49-AF4C-69D3161040E6}" type="datetimeFigureOut">
              <a:rPr lang="en-US" smtClean="0"/>
              <a:t>11/19/25</a:t>
            </a:fld>
            <a:endParaRPr lang="en-US"/>
          </a:p>
        </p:txBody>
      </p:sp>
      <p:sp>
        <p:nvSpPr>
          <p:cNvPr id="5" name="Footer Placeholder 4">
            <a:extLst>
              <a:ext uri="{FF2B5EF4-FFF2-40B4-BE49-F238E27FC236}">
                <a16:creationId xmlns:a16="http://schemas.microsoft.com/office/drawing/2014/main" id="{8FC8E476-B139-4A45-878E-263E48F6DA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F16E22-70C2-A943-BFD4-63B32F61DEC1}"/>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3058368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29941-9920-9E4A-959F-98625FF427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3845AA-57D9-BE47-92FF-654E6DBEF42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93CE79-1247-F746-AFE1-1D13EA5E3D75}"/>
              </a:ext>
            </a:extLst>
          </p:cNvPr>
          <p:cNvSpPr>
            <a:spLocks noGrp="1"/>
          </p:cNvSpPr>
          <p:nvPr>
            <p:ph type="dt" sz="half" idx="10"/>
          </p:nvPr>
        </p:nvSpPr>
        <p:spPr/>
        <p:txBody>
          <a:bodyPr/>
          <a:lstStyle/>
          <a:p>
            <a:fld id="{AACBCE64-D1D0-3F49-AF4C-69D3161040E6}" type="datetimeFigureOut">
              <a:rPr lang="en-US" smtClean="0"/>
              <a:t>11/19/25</a:t>
            </a:fld>
            <a:endParaRPr lang="en-US"/>
          </a:p>
        </p:txBody>
      </p:sp>
      <p:sp>
        <p:nvSpPr>
          <p:cNvPr id="5" name="Footer Placeholder 4">
            <a:extLst>
              <a:ext uri="{FF2B5EF4-FFF2-40B4-BE49-F238E27FC236}">
                <a16:creationId xmlns:a16="http://schemas.microsoft.com/office/drawing/2014/main" id="{74FBCF51-F1D2-EC4A-8BE5-571F2136C4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12C692-B726-FC47-8F0F-BE53CC0C1178}"/>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3696859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BC2513-2022-BE49-987B-654929327D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E5901E-5F1D-0149-A89C-82FF46E538D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ADF4CB-6957-344A-952C-00A48770B7B7}"/>
              </a:ext>
            </a:extLst>
          </p:cNvPr>
          <p:cNvSpPr>
            <a:spLocks noGrp="1"/>
          </p:cNvSpPr>
          <p:nvPr>
            <p:ph type="dt" sz="half" idx="10"/>
          </p:nvPr>
        </p:nvSpPr>
        <p:spPr/>
        <p:txBody>
          <a:bodyPr/>
          <a:lstStyle/>
          <a:p>
            <a:fld id="{AACBCE64-D1D0-3F49-AF4C-69D3161040E6}" type="datetimeFigureOut">
              <a:rPr lang="en-US" smtClean="0"/>
              <a:t>11/19/25</a:t>
            </a:fld>
            <a:endParaRPr lang="en-US"/>
          </a:p>
        </p:txBody>
      </p:sp>
      <p:sp>
        <p:nvSpPr>
          <p:cNvPr id="5" name="Footer Placeholder 4">
            <a:extLst>
              <a:ext uri="{FF2B5EF4-FFF2-40B4-BE49-F238E27FC236}">
                <a16:creationId xmlns:a16="http://schemas.microsoft.com/office/drawing/2014/main" id="{9E862B4D-F541-1049-B93D-9CBF2EC8B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E3E04D-5661-224F-8E1B-9FA0B7F322AD}"/>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3512440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39FE1-DD32-8D49-9999-1641CBAF75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3B6F2E-D68F-2746-B29C-92C18DFAB6D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94235C-C821-4F40-925D-A23C080C3C90}"/>
              </a:ext>
            </a:extLst>
          </p:cNvPr>
          <p:cNvSpPr>
            <a:spLocks noGrp="1"/>
          </p:cNvSpPr>
          <p:nvPr>
            <p:ph type="dt" sz="half" idx="10"/>
          </p:nvPr>
        </p:nvSpPr>
        <p:spPr/>
        <p:txBody>
          <a:bodyPr/>
          <a:lstStyle/>
          <a:p>
            <a:fld id="{AACBCE64-D1D0-3F49-AF4C-69D3161040E6}" type="datetimeFigureOut">
              <a:rPr lang="en-US" smtClean="0"/>
              <a:t>11/19/25</a:t>
            </a:fld>
            <a:endParaRPr lang="en-US"/>
          </a:p>
        </p:txBody>
      </p:sp>
      <p:sp>
        <p:nvSpPr>
          <p:cNvPr id="5" name="Footer Placeholder 4">
            <a:extLst>
              <a:ext uri="{FF2B5EF4-FFF2-40B4-BE49-F238E27FC236}">
                <a16:creationId xmlns:a16="http://schemas.microsoft.com/office/drawing/2014/main" id="{9B286B56-1068-5241-8333-F376127F0C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2D2767-55A9-BD45-9444-40DF8E3C3240}"/>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4249614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51703-975D-C442-AE46-D36798C8FA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9A81C8-7CD9-8341-ADAF-52ED9F8008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76591E8-E19F-5B4B-AE8F-CD29421C4AA7}"/>
              </a:ext>
            </a:extLst>
          </p:cNvPr>
          <p:cNvSpPr>
            <a:spLocks noGrp="1"/>
          </p:cNvSpPr>
          <p:nvPr>
            <p:ph type="dt" sz="half" idx="10"/>
          </p:nvPr>
        </p:nvSpPr>
        <p:spPr/>
        <p:txBody>
          <a:bodyPr/>
          <a:lstStyle/>
          <a:p>
            <a:fld id="{AACBCE64-D1D0-3F49-AF4C-69D3161040E6}" type="datetimeFigureOut">
              <a:rPr lang="en-US" smtClean="0"/>
              <a:t>11/19/25</a:t>
            </a:fld>
            <a:endParaRPr lang="en-US"/>
          </a:p>
        </p:txBody>
      </p:sp>
      <p:sp>
        <p:nvSpPr>
          <p:cNvPr id="5" name="Footer Placeholder 4">
            <a:extLst>
              <a:ext uri="{FF2B5EF4-FFF2-40B4-BE49-F238E27FC236}">
                <a16:creationId xmlns:a16="http://schemas.microsoft.com/office/drawing/2014/main" id="{9BD20965-C5F2-7C49-B522-869E108F79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7F3387-48BB-0746-AF85-5A9F8FC88DED}"/>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1190340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E7289-97C7-5C42-85EA-A1FBD6518A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8AF68-770C-5C48-9DCC-08F20B30A19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A72EA4-0F9C-C543-A91A-80EC2A16A3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2E45FE-B761-8142-8977-9A592562AED9}"/>
              </a:ext>
            </a:extLst>
          </p:cNvPr>
          <p:cNvSpPr>
            <a:spLocks noGrp="1"/>
          </p:cNvSpPr>
          <p:nvPr>
            <p:ph type="dt" sz="half" idx="10"/>
          </p:nvPr>
        </p:nvSpPr>
        <p:spPr/>
        <p:txBody>
          <a:bodyPr/>
          <a:lstStyle/>
          <a:p>
            <a:fld id="{AACBCE64-D1D0-3F49-AF4C-69D3161040E6}" type="datetimeFigureOut">
              <a:rPr lang="en-US" smtClean="0"/>
              <a:t>11/19/25</a:t>
            </a:fld>
            <a:endParaRPr lang="en-US"/>
          </a:p>
        </p:txBody>
      </p:sp>
      <p:sp>
        <p:nvSpPr>
          <p:cNvPr id="6" name="Footer Placeholder 5">
            <a:extLst>
              <a:ext uri="{FF2B5EF4-FFF2-40B4-BE49-F238E27FC236}">
                <a16:creationId xmlns:a16="http://schemas.microsoft.com/office/drawing/2014/main" id="{30792383-7685-DC40-8543-14611A2265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6EE922-6009-124D-9826-177DC8C3D934}"/>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2307223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05292-023E-5D49-B11A-CAB7DE0A0D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EB5311-3856-B448-8671-2218708142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A94E5F4-45E4-7342-8489-6D8CDBC13F9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9BBED6-E987-8144-A10B-9CEE11B567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763B104-D286-C64E-B5A6-B209D9F1291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137D9A-D39E-A745-AC27-8D3FD73A062A}"/>
              </a:ext>
            </a:extLst>
          </p:cNvPr>
          <p:cNvSpPr>
            <a:spLocks noGrp="1"/>
          </p:cNvSpPr>
          <p:nvPr>
            <p:ph type="dt" sz="half" idx="10"/>
          </p:nvPr>
        </p:nvSpPr>
        <p:spPr/>
        <p:txBody>
          <a:bodyPr/>
          <a:lstStyle/>
          <a:p>
            <a:fld id="{AACBCE64-D1D0-3F49-AF4C-69D3161040E6}" type="datetimeFigureOut">
              <a:rPr lang="en-US" smtClean="0"/>
              <a:t>11/19/25</a:t>
            </a:fld>
            <a:endParaRPr lang="en-US"/>
          </a:p>
        </p:txBody>
      </p:sp>
      <p:sp>
        <p:nvSpPr>
          <p:cNvPr id="8" name="Footer Placeholder 7">
            <a:extLst>
              <a:ext uri="{FF2B5EF4-FFF2-40B4-BE49-F238E27FC236}">
                <a16:creationId xmlns:a16="http://schemas.microsoft.com/office/drawing/2014/main" id="{B86BE79C-B26F-6548-8802-D8381C01F6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094C1-7808-274C-BCE8-7F5325835161}"/>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1568609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CFC00-2880-524D-B319-D0AB80CA09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C2D8DB-E261-5447-9EB8-9EA583DDEBBF}"/>
              </a:ext>
            </a:extLst>
          </p:cNvPr>
          <p:cNvSpPr>
            <a:spLocks noGrp="1"/>
          </p:cNvSpPr>
          <p:nvPr>
            <p:ph type="dt" sz="half" idx="10"/>
          </p:nvPr>
        </p:nvSpPr>
        <p:spPr/>
        <p:txBody>
          <a:bodyPr/>
          <a:lstStyle/>
          <a:p>
            <a:fld id="{AACBCE64-D1D0-3F49-AF4C-69D3161040E6}" type="datetimeFigureOut">
              <a:rPr lang="en-US" smtClean="0"/>
              <a:t>11/19/25</a:t>
            </a:fld>
            <a:endParaRPr lang="en-US"/>
          </a:p>
        </p:txBody>
      </p:sp>
      <p:sp>
        <p:nvSpPr>
          <p:cNvPr id="4" name="Footer Placeholder 3">
            <a:extLst>
              <a:ext uri="{FF2B5EF4-FFF2-40B4-BE49-F238E27FC236}">
                <a16:creationId xmlns:a16="http://schemas.microsoft.com/office/drawing/2014/main" id="{DE30E433-156D-C047-B1E1-58047BCE3D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3D379A-5E59-A140-8B39-B632E8F5C7DD}"/>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2097795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4E62B2-F907-4746-B50A-8D85DC799F3C}"/>
              </a:ext>
            </a:extLst>
          </p:cNvPr>
          <p:cNvSpPr>
            <a:spLocks noGrp="1"/>
          </p:cNvSpPr>
          <p:nvPr>
            <p:ph type="dt" sz="half" idx="10"/>
          </p:nvPr>
        </p:nvSpPr>
        <p:spPr/>
        <p:txBody>
          <a:bodyPr/>
          <a:lstStyle/>
          <a:p>
            <a:fld id="{AACBCE64-D1D0-3F49-AF4C-69D3161040E6}" type="datetimeFigureOut">
              <a:rPr lang="en-US" smtClean="0"/>
              <a:t>11/19/25</a:t>
            </a:fld>
            <a:endParaRPr lang="en-US"/>
          </a:p>
        </p:txBody>
      </p:sp>
      <p:sp>
        <p:nvSpPr>
          <p:cNvPr id="3" name="Footer Placeholder 2">
            <a:extLst>
              <a:ext uri="{FF2B5EF4-FFF2-40B4-BE49-F238E27FC236}">
                <a16:creationId xmlns:a16="http://schemas.microsoft.com/office/drawing/2014/main" id="{550E9657-C488-4C46-9B21-80398B3C36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B3B716-7407-3D45-B82B-4626F2B02C31}"/>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2790073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6D438-C367-834C-92C1-4AA4B40007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BCEE51-A771-4344-BAB8-A049554456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8B8FAA-C132-104F-A13D-7696D9529D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0C95BFA-F58D-4F42-9E5D-E0FC8628FDA9}"/>
              </a:ext>
            </a:extLst>
          </p:cNvPr>
          <p:cNvSpPr>
            <a:spLocks noGrp="1"/>
          </p:cNvSpPr>
          <p:nvPr>
            <p:ph type="dt" sz="half" idx="10"/>
          </p:nvPr>
        </p:nvSpPr>
        <p:spPr/>
        <p:txBody>
          <a:bodyPr/>
          <a:lstStyle/>
          <a:p>
            <a:fld id="{AACBCE64-D1D0-3F49-AF4C-69D3161040E6}" type="datetimeFigureOut">
              <a:rPr lang="en-US" smtClean="0"/>
              <a:t>11/19/25</a:t>
            </a:fld>
            <a:endParaRPr lang="en-US"/>
          </a:p>
        </p:txBody>
      </p:sp>
      <p:sp>
        <p:nvSpPr>
          <p:cNvPr id="6" name="Footer Placeholder 5">
            <a:extLst>
              <a:ext uri="{FF2B5EF4-FFF2-40B4-BE49-F238E27FC236}">
                <a16:creationId xmlns:a16="http://schemas.microsoft.com/office/drawing/2014/main" id="{A0E9B6BA-449C-FA48-AF07-6331756C3A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AA3C69-EF43-174E-8206-3818D685805B}"/>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2508643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EFA88-4A3A-5B47-85CD-CD0F88AE60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930BA61-1EA4-C647-AACE-1945269070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152920-61BB-A948-B7F5-37C37C9C12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CEF96D9-05A9-8F41-9344-416B041A233E}"/>
              </a:ext>
            </a:extLst>
          </p:cNvPr>
          <p:cNvSpPr>
            <a:spLocks noGrp="1"/>
          </p:cNvSpPr>
          <p:nvPr>
            <p:ph type="dt" sz="half" idx="10"/>
          </p:nvPr>
        </p:nvSpPr>
        <p:spPr/>
        <p:txBody>
          <a:bodyPr/>
          <a:lstStyle/>
          <a:p>
            <a:fld id="{AACBCE64-D1D0-3F49-AF4C-69D3161040E6}" type="datetimeFigureOut">
              <a:rPr lang="en-US" smtClean="0"/>
              <a:t>11/19/25</a:t>
            </a:fld>
            <a:endParaRPr lang="en-US"/>
          </a:p>
        </p:txBody>
      </p:sp>
      <p:sp>
        <p:nvSpPr>
          <p:cNvPr id="6" name="Footer Placeholder 5">
            <a:extLst>
              <a:ext uri="{FF2B5EF4-FFF2-40B4-BE49-F238E27FC236}">
                <a16:creationId xmlns:a16="http://schemas.microsoft.com/office/drawing/2014/main" id="{2F7990FD-8AED-9A44-BA50-6E639C04BE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49BC6C-56F4-144A-98F8-02D88F8FADFD}"/>
              </a:ext>
            </a:extLst>
          </p:cNvPr>
          <p:cNvSpPr>
            <a:spLocks noGrp="1"/>
          </p:cNvSpPr>
          <p:nvPr>
            <p:ph type="sldNum" sz="quarter" idx="12"/>
          </p:nvPr>
        </p:nvSpPr>
        <p:spPr/>
        <p:txBody>
          <a:bodyPr/>
          <a:lstStyle/>
          <a:p>
            <a:fld id="{8A8ACD3F-F563-1447-BE3A-A700973A8A19}" type="slidenum">
              <a:rPr lang="en-US" smtClean="0"/>
              <a:t>‹#›</a:t>
            </a:fld>
            <a:endParaRPr lang="en-US"/>
          </a:p>
        </p:txBody>
      </p:sp>
    </p:spTree>
    <p:extLst>
      <p:ext uri="{BB962C8B-B14F-4D97-AF65-F5344CB8AC3E}">
        <p14:creationId xmlns:p14="http://schemas.microsoft.com/office/powerpoint/2010/main" val="2271554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AB498">
            <a:alpha val="51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7076F3-A1D9-BD44-A649-8FAC846B42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2744E9-CD64-394D-833F-A27596C86C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CA68BB-BFE8-1343-AF75-68A140D55B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CBCE64-D1D0-3F49-AF4C-69D3161040E6}" type="datetimeFigureOut">
              <a:rPr lang="en-US" smtClean="0"/>
              <a:t>11/19/25</a:t>
            </a:fld>
            <a:endParaRPr lang="en-US"/>
          </a:p>
        </p:txBody>
      </p:sp>
      <p:sp>
        <p:nvSpPr>
          <p:cNvPr id="5" name="Footer Placeholder 4">
            <a:extLst>
              <a:ext uri="{FF2B5EF4-FFF2-40B4-BE49-F238E27FC236}">
                <a16:creationId xmlns:a16="http://schemas.microsoft.com/office/drawing/2014/main" id="{AFE9AB48-DEE6-B44F-9494-7A1AA23440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557529-F167-ED45-889A-ECA274E6DD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8ACD3F-F563-1447-BE3A-A700973A8A19}" type="slidenum">
              <a:rPr lang="en-US" smtClean="0"/>
              <a:t>‹#›</a:t>
            </a:fld>
            <a:endParaRPr lang="en-US"/>
          </a:p>
        </p:txBody>
      </p:sp>
    </p:spTree>
    <p:extLst>
      <p:ext uri="{BB962C8B-B14F-4D97-AF65-F5344CB8AC3E}">
        <p14:creationId xmlns:p14="http://schemas.microsoft.com/office/powerpoint/2010/main" val="38779814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5929526" y="2531376"/>
            <a:ext cx="5382638" cy="3058719"/>
          </a:xfrm>
        </p:spPr>
        <p:txBody>
          <a:bodyPr>
            <a:noAutofit/>
          </a:bodyPr>
          <a:lstStyle/>
          <a:p>
            <a:pPr algn="l"/>
            <a:r>
              <a:rPr lang="en-US" sz="2000" dirty="0">
                <a:latin typeface="Times New Roman" panose="02020603050405020304" pitchFamily="18" charset="0"/>
                <a:cs typeface="Times New Roman" panose="02020603050405020304" pitchFamily="18" charset="0"/>
              </a:rPr>
              <a:t>“The modern artist is living in a mechanical age and we have … mechanical means of representing objects in nature such as the camera and the photograph. The modern artist, it seems to me, is expressing an inner world—in other words—expressing the energy, the motion, and other inner forces… the modern artist is working with space and time, and expressing his feelings rather than illustrating…” </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			Jackson Pollock</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endParaRPr lang="en-US" sz="2000" i="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D4B4788-6E2A-BD4C-A9A9-F4BE30382EED}"/>
              </a:ext>
            </a:extLst>
          </p:cNvPr>
          <p:cNvSpPr txBox="1"/>
          <p:nvPr/>
        </p:nvSpPr>
        <p:spPr>
          <a:xfrm>
            <a:off x="5514680" y="5739467"/>
            <a:ext cx="6209205" cy="553998"/>
          </a:xfrm>
          <a:prstGeom prst="rect">
            <a:avLst/>
          </a:prstGeom>
          <a:noFill/>
        </p:spPr>
        <p:txBody>
          <a:bodyPr wrap="square" rtlCol="0">
            <a:spAutoFit/>
          </a:bodyPr>
          <a:lstStyle/>
          <a:p>
            <a:r>
              <a:rPr lang="en-US" sz="1600" i="1" dirty="0">
                <a:latin typeface="Times New Roman" panose="02020603050405020304" pitchFamily="18" charset="0"/>
                <a:cs typeface="Times New Roman" panose="02020603050405020304" pitchFamily="18" charset="0"/>
              </a:rPr>
              <a:t>Number 4, </a:t>
            </a:r>
            <a:r>
              <a:rPr lang="en-US" sz="1600" dirty="0">
                <a:latin typeface="Times New Roman" panose="02020603050405020304" pitchFamily="18" charset="0"/>
                <a:cs typeface="Times New Roman" panose="02020603050405020304" pitchFamily="18" charset="0"/>
              </a:rPr>
              <a:t>Jackson Pollock,</a:t>
            </a:r>
            <a:r>
              <a:rPr lang="en-US" sz="1600" i="1"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Oil, enameled paint and aluminum paint on canvas, 1952, The Carnegie Museum of Art, Pittsburg, PA</a:t>
            </a:r>
          </a:p>
        </p:txBody>
      </p:sp>
      <p:sp>
        <p:nvSpPr>
          <p:cNvPr id="6" name="Title 1">
            <a:extLst>
              <a:ext uri="{FF2B5EF4-FFF2-40B4-BE49-F238E27FC236}">
                <a16:creationId xmlns:a16="http://schemas.microsoft.com/office/drawing/2014/main" id="{0FACAA55-1E8B-C943-9318-B7D8A6008112}"/>
              </a:ext>
            </a:extLst>
          </p:cNvPr>
          <p:cNvSpPr txBox="1">
            <a:spLocks/>
          </p:cNvSpPr>
          <p:nvPr/>
        </p:nvSpPr>
        <p:spPr>
          <a:xfrm>
            <a:off x="4710296" y="357939"/>
            <a:ext cx="7481704" cy="18856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600" dirty="0">
                <a:latin typeface="Big Caslon Medium" panose="02000603090000020003" pitchFamily="2" charset="-79"/>
                <a:cs typeface="Big Caslon Medium" panose="02000603090000020003" pitchFamily="2" charset="-79"/>
              </a:rPr>
              <a:t>Abstract Expressionism</a:t>
            </a:r>
          </a:p>
        </p:txBody>
      </p:sp>
      <p:pic>
        <p:nvPicPr>
          <p:cNvPr id="4" name="Picture 3" descr="A painting of a variety of colors&#10;&#10;AI-generated content may be incorrect.">
            <a:extLst>
              <a:ext uri="{FF2B5EF4-FFF2-40B4-BE49-F238E27FC236}">
                <a16:creationId xmlns:a16="http://schemas.microsoft.com/office/drawing/2014/main" id="{569886E7-4707-5548-01A8-0D0D47BE687E}"/>
              </a:ext>
            </a:extLst>
          </p:cNvPr>
          <p:cNvPicPr>
            <a:picLocks noChangeAspect="1"/>
          </p:cNvPicPr>
          <p:nvPr/>
        </p:nvPicPr>
        <p:blipFill>
          <a:blip r:embed="rId2"/>
          <a:stretch>
            <a:fillRect/>
          </a:stretch>
        </p:blipFill>
        <p:spPr>
          <a:xfrm>
            <a:off x="287130" y="213561"/>
            <a:ext cx="4978400" cy="6286500"/>
          </a:xfrm>
          <a:prstGeom prst="rect">
            <a:avLst/>
          </a:prstGeom>
        </p:spPr>
      </p:pic>
    </p:spTree>
    <p:extLst>
      <p:ext uri="{BB962C8B-B14F-4D97-AF65-F5344CB8AC3E}">
        <p14:creationId xmlns:p14="http://schemas.microsoft.com/office/powerpoint/2010/main" val="3761080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ainting of black and white splatters&#10;&#10;AI-generated content may be incorrect.">
            <a:extLst>
              <a:ext uri="{FF2B5EF4-FFF2-40B4-BE49-F238E27FC236}">
                <a16:creationId xmlns:a16="http://schemas.microsoft.com/office/drawing/2014/main" id="{2BB9914C-DDD9-464E-018D-E061EB502700}"/>
              </a:ext>
            </a:extLst>
          </p:cNvPr>
          <p:cNvPicPr>
            <a:picLocks noChangeAspect="1"/>
          </p:cNvPicPr>
          <p:nvPr/>
        </p:nvPicPr>
        <p:blipFill>
          <a:blip r:embed="rId2"/>
          <a:stretch>
            <a:fillRect/>
          </a:stretch>
        </p:blipFill>
        <p:spPr>
          <a:xfrm>
            <a:off x="0" y="0"/>
            <a:ext cx="12192000" cy="6547556"/>
          </a:xfrm>
          <a:prstGeom prst="rect">
            <a:avLst/>
          </a:prstGeom>
        </p:spPr>
      </p:pic>
      <p:sp>
        <p:nvSpPr>
          <p:cNvPr id="6" name="TextBox 5">
            <a:extLst>
              <a:ext uri="{FF2B5EF4-FFF2-40B4-BE49-F238E27FC236}">
                <a16:creationId xmlns:a16="http://schemas.microsoft.com/office/drawing/2014/main" id="{5F6B024A-51FF-85FB-AA2D-F0F3D85888AC}"/>
              </a:ext>
            </a:extLst>
          </p:cNvPr>
          <p:cNvSpPr txBox="1"/>
          <p:nvPr/>
        </p:nvSpPr>
        <p:spPr>
          <a:xfrm>
            <a:off x="103030" y="6452315"/>
            <a:ext cx="11101589" cy="369332"/>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Autumn Rhythm </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Number 30</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Jackson Pollock, Enamel on canvas, 1950, The Metropolitan Museum of Art. </a:t>
            </a:r>
          </a:p>
        </p:txBody>
      </p:sp>
    </p:spTree>
    <p:extLst>
      <p:ext uri="{BB962C8B-B14F-4D97-AF65-F5344CB8AC3E}">
        <p14:creationId xmlns:p14="http://schemas.microsoft.com/office/powerpoint/2010/main" val="1840843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CC828A-BCAA-949E-396C-631435CBF623}"/>
              </a:ext>
            </a:extLst>
          </p:cNvPr>
          <p:cNvPicPr>
            <a:picLocks noChangeAspect="1"/>
          </p:cNvPicPr>
          <p:nvPr/>
        </p:nvPicPr>
        <p:blipFill>
          <a:blip r:embed="rId2"/>
          <a:stretch>
            <a:fillRect/>
          </a:stretch>
        </p:blipFill>
        <p:spPr>
          <a:xfrm>
            <a:off x="1854558" y="0"/>
            <a:ext cx="4050000" cy="6858000"/>
          </a:xfrm>
          <a:prstGeom prst="rect">
            <a:avLst/>
          </a:prstGeom>
        </p:spPr>
      </p:pic>
      <p:sp>
        <p:nvSpPr>
          <p:cNvPr id="4" name="TextBox 3">
            <a:extLst>
              <a:ext uri="{FF2B5EF4-FFF2-40B4-BE49-F238E27FC236}">
                <a16:creationId xmlns:a16="http://schemas.microsoft.com/office/drawing/2014/main" id="{AB12A72F-9F7A-935C-F4FF-5BE4EB24A8F0}"/>
              </a:ext>
            </a:extLst>
          </p:cNvPr>
          <p:cNvSpPr txBox="1"/>
          <p:nvPr/>
        </p:nvSpPr>
        <p:spPr>
          <a:xfrm>
            <a:off x="6096000" y="6270171"/>
            <a:ext cx="5662412" cy="707886"/>
          </a:xfrm>
          <a:prstGeom prst="rect">
            <a:avLst/>
          </a:prstGeom>
          <a:noFill/>
        </p:spPr>
        <p:txBody>
          <a:bodyPr wrap="square" rtlCol="0">
            <a:spAutoFit/>
          </a:bodyPr>
          <a:lstStyle/>
          <a:p>
            <a:r>
              <a:rPr lang="en-US" sz="1400" i="1" dirty="0">
                <a:latin typeface="Times New Roman" panose="02020603050405020304" pitchFamily="18" charset="0"/>
                <a:cs typeface="Times New Roman" panose="02020603050405020304" pitchFamily="18" charset="0"/>
              </a:rPr>
              <a:t>Full Fathom Five</a:t>
            </a:r>
            <a:r>
              <a:rPr lang="en-US" sz="1400" dirty="0">
                <a:latin typeface="Times New Roman" panose="02020603050405020304" pitchFamily="18" charset="0"/>
                <a:cs typeface="Times New Roman" panose="02020603050405020304" pitchFamily="18" charset="0"/>
              </a:rPr>
              <a:t>,  Jackson Pollock, Oil on canvas with nails, tacks, buttons, key, coins, cigarettes, matches, etc., 1947, The Museum of Modern Art</a:t>
            </a:r>
          </a:p>
          <a:p>
            <a:r>
              <a:rPr lang="en-US" sz="1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145983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ainting&#10;&#10;AI-generated content may be incorrect.">
            <a:extLst>
              <a:ext uri="{FF2B5EF4-FFF2-40B4-BE49-F238E27FC236}">
                <a16:creationId xmlns:a16="http://schemas.microsoft.com/office/drawing/2014/main" id="{E3F020A7-59DA-2311-43D2-C2047CF77C9F}"/>
              </a:ext>
            </a:extLst>
          </p:cNvPr>
          <p:cNvPicPr>
            <a:picLocks noChangeAspect="1"/>
          </p:cNvPicPr>
          <p:nvPr/>
        </p:nvPicPr>
        <p:blipFill>
          <a:blip r:embed="rId2"/>
          <a:stretch>
            <a:fillRect/>
          </a:stretch>
        </p:blipFill>
        <p:spPr>
          <a:xfrm>
            <a:off x="337929" y="290898"/>
            <a:ext cx="11509513" cy="5962401"/>
          </a:xfrm>
          <a:prstGeom prst="rect">
            <a:avLst/>
          </a:prstGeom>
        </p:spPr>
      </p:pic>
      <p:sp>
        <p:nvSpPr>
          <p:cNvPr id="4" name="TextBox 3">
            <a:extLst>
              <a:ext uri="{FF2B5EF4-FFF2-40B4-BE49-F238E27FC236}">
                <a16:creationId xmlns:a16="http://schemas.microsoft.com/office/drawing/2014/main" id="{B4BD4F17-F24A-4E8F-19CF-0E519B09B746}"/>
              </a:ext>
            </a:extLst>
          </p:cNvPr>
          <p:cNvSpPr txBox="1"/>
          <p:nvPr/>
        </p:nvSpPr>
        <p:spPr>
          <a:xfrm>
            <a:off x="344558" y="6253299"/>
            <a:ext cx="12352915" cy="523220"/>
          </a:xfrm>
          <a:prstGeom prst="rect">
            <a:avLst/>
          </a:prstGeom>
          <a:noFill/>
        </p:spPr>
        <p:txBody>
          <a:bodyPr wrap="square" rtlCol="0">
            <a:spAutoFit/>
          </a:bodyPr>
          <a:lstStyle/>
          <a:p>
            <a:r>
              <a:rPr lang="en-US" sz="1400" i="1" dirty="0">
                <a:latin typeface="Times New Roman" panose="02020603050405020304" pitchFamily="18" charset="0"/>
                <a:cs typeface="Times New Roman" panose="02020603050405020304" pitchFamily="18" charset="0"/>
              </a:rPr>
              <a:t>Alchemy</a:t>
            </a:r>
            <a:r>
              <a:rPr lang="en-US" sz="1400" dirty="0">
                <a:latin typeface="Times New Roman" panose="02020603050405020304" pitchFamily="18" charset="0"/>
                <a:cs typeface="Times New Roman" panose="02020603050405020304" pitchFamily="18" charset="0"/>
              </a:rPr>
              <a:t>, Jackson Pollock, Oil, aluminum, alkyd enamel paint with sand, pebbles, fibers, and wood on commercially printed fabric, 45 1/8 x 87 1/8 inches, 1947, </a:t>
            </a:r>
          </a:p>
          <a:p>
            <a:r>
              <a:rPr lang="en-US" sz="1400" dirty="0">
                <a:latin typeface="Times New Roman" panose="02020603050405020304" pitchFamily="18" charset="0"/>
                <a:cs typeface="Times New Roman" panose="02020603050405020304" pitchFamily="18" charset="0"/>
              </a:rPr>
              <a:t>The Solomon R. Guggenheim Foundation, Peggy Guggenheim Collection.</a:t>
            </a:r>
          </a:p>
        </p:txBody>
      </p:sp>
    </p:spTree>
    <p:extLst>
      <p:ext uri="{BB962C8B-B14F-4D97-AF65-F5344CB8AC3E}">
        <p14:creationId xmlns:p14="http://schemas.microsoft.com/office/powerpoint/2010/main" val="17753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ainting&#10;&#10;AI-generated content may be incorrect.">
            <a:extLst>
              <a:ext uri="{FF2B5EF4-FFF2-40B4-BE49-F238E27FC236}">
                <a16:creationId xmlns:a16="http://schemas.microsoft.com/office/drawing/2014/main" id="{C60C5E16-D89A-DE40-9682-028B07E87928}"/>
              </a:ext>
            </a:extLst>
          </p:cNvPr>
          <p:cNvPicPr>
            <a:picLocks noChangeAspect="1"/>
          </p:cNvPicPr>
          <p:nvPr/>
        </p:nvPicPr>
        <p:blipFill>
          <a:blip r:embed="rId2"/>
          <a:stretch>
            <a:fillRect/>
          </a:stretch>
        </p:blipFill>
        <p:spPr>
          <a:xfrm>
            <a:off x="1277258" y="213343"/>
            <a:ext cx="9216571" cy="5961875"/>
          </a:xfrm>
          <a:prstGeom prst="rect">
            <a:avLst/>
          </a:prstGeom>
        </p:spPr>
      </p:pic>
      <p:sp>
        <p:nvSpPr>
          <p:cNvPr id="4" name="TextBox 3">
            <a:extLst>
              <a:ext uri="{FF2B5EF4-FFF2-40B4-BE49-F238E27FC236}">
                <a16:creationId xmlns:a16="http://schemas.microsoft.com/office/drawing/2014/main" id="{B529DB4F-0451-CA3E-DA7B-94B731C91517}"/>
              </a:ext>
            </a:extLst>
          </p:cNvPr>
          <p:cNvSpPr txBox="1"/>
          <p:nvPr/>
        </p:nvSpPr>
        <p:spPr>
          <a:xfrm>
            <a:off x="1306286" y="6357257"/>
            <a:ext cx="9118907" cy="36933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Number 1A</a:t>
            </a:r>
            <a:r>
              <a:rPr lang="en-US" dirty="0">
                <a:latin typeface="Times New Roman" panose="02020603050405020304" pitchFamily="18" charset="0"/>
                <a:cs typeface="Times New Roman" panose="02020603050405020304" pitchFamily="18" charset="0"/>
              </a:rPr>
              <a:t>, Jackson Pollock, Oil and enamel paint on canvas, 1948, The Museum of Modern Art</a:t>
            </a:r>
          </a:p>
        </p:txBody>
      </p:sp>
    </p:spTree>
    <p:extLst>
      <p:ext uri="{BB962C8B-B14F-4D97-AF65-F5344CB8AC3E}">
        <p14:creationId xmlns:p14="http://schemas.microsoft.com/office/powerpoint/2010/main" val="2065508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484C8D-1913-EF29-40DE-675E530D60EB}"/>
              </a:ext>
            </a:extLst>
          </p:cNvPr>
          <p:cNvPicPr>
            <a:picLocks noChangeAspect="1"/>
          </p:cNvPicPr>
          <p:nvPr/>
        </p:nvPicPr>
        <p:blipFill>
          <a:blip r:embed="rId2"/>
          <a:stretch>
            <a:fillRect/>
          </a:stretch>
        </p:blipFill>
        <p:spPr>
          <a:xfrm>
            <a:off x="1231900" y="469900"/>
            <a:ext cx="9552214" cy="5811138"/>
          </a:xfrm>
          <a:prstGeom prst="rect">
            <a:avLst/>
          </a:prstGeom>
        </p:spPr>
      </p:pic>
      <p:sp>
        <p:nvSpPr>
          <p:cNvPr id="4" name="TextBox 3">
            <a:extLst>
              <a:ext uri="{FF2B5EF4-FFF2-40B4-BE49-F238E27FC236}">
                <a16:creationId xmlns:a16="http://schemas.microsoft.com/office/drawing/2014/main" id="{25349E38-E564-3AF5-E4BA-E7E68F00A1AB}"/>
              </a:ext>
            </a:extLst>
          </p:cNvPr>
          <p:cNvSpPr txBox="1"/>
          <p:nvPr/>
        </p:nvSpPr>
        <p:spPr>
          <a:xfrm>
            <a:off x="1231901" y="6281038"/>
            <a:ext cx="9916626" cy="307777"/>
          </a:xfrm>
          <a:prstGeom prst="rect">
            <a:avLst/>
          </a:prstGeom>
          <a:noFill/>
        </p:spPr>
        <p:txBody>
          <a:bodyPr wrap="square" rtlCol="0">
            <a:spAutoFit/>
          </a:bodyPr>
          <a:lstStyle/>
          <a:p>
            <a:r>
              <a:rPr lang="en-US" sz="1400" i="1" dirty="0">
                <a:latin typeface="Times New Roman" panose="02020603050405020304" pitchFamily="18" charset="0"/>
                <a:cs typeface="Times New Roman" panose="02020603050405020304" pitchFamily="18" charset="0"/>
              </a:rPr>
              <a:t>Convergence</a:t>
            </a:r>
            <a:r>
              <a:rPr lang="en-US" sz="1400" dirty="0">
                <a:latin typeface="Times New Roman" panose="02020603050405020304" pitchFamily="18" charset="0"/>
                <a:cs typeface="Times New Roman" panose="02020603050405020304" pitchFamily="18" charset="0"/>
              </a:rPr>
              <a:t>, Jackson Pollock, Oil on canvas, 1952,  93 1/2 x 155 inches, Collection Albright-Knox Art Gallery, Buffalo, New York.</a:t>
            </a:r>
          </a:p>
        </p:txBody>
      </p:sp>
    </p:spTree>
    <p:extLst>
      <p:ext uri="{BB962C8B-B14F-4D97-AF65-F5344CB8AC3E}">
        <p14:creationId xmlns:p14="http://schemas.microsoft.com/office/powerpoint/2010/main" val="2207290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95B7-9141-1F44-ADEC-430575DF7545}"/>
              </a:ext>
            </a:extLst>
          </p:cNvPr>
          <p:cNvSpPr>
            <a:spLocks noGrp="1"/>
          </p:cNvSpPr>
          <p:nvPr>
            <p:ph type="ctrTitle"/>
          </p:nvPr>
        </p:nvSpPr>
        <p:spPr>
          <a:xfrm>
            <a:off x="666750" y="952500"/>
            <a:ext cx="11125200" cy="5372100"/>
          </a:xfrm>
        </p:spPr>
        <p:txBody>
          <a:bodyPr>
            <a:noAutofit/>
          </a:bodyPr>
          <a:lstStyle/>
          <a:p>
            <a:pPr algn="l"/>
            <a:r>
              <a:rPr lang="en-US" sz="2000" dirty="0" err="1">
                <a:latin typeface="Times New Roman" panose="02020603050405020304" pitchFamily="18" charset="0"/>
                <a:cs typeface="Times New Roman" panose="02020603050405020304" pitchFamily="18" charset="0"/>
              </a:rPr>
              <a:t>Guignon</a:t>
            </a:r>
            <a:r>
              <a:rPr lang="en-US" sz="2000" dirty="0">
                <a:latin typeface="Times New Roman" panose="02020603050405020304" pitchFamily="18" charset="0"/>
                <a:cs typeface="Times New Roman" panose="02020603050405020304" pitchFamily="18" charset="0"/>
              </a:rPr>
              <a:t>, Charles B. 1998. “Existentialism</a:t>
            </a:r>
            <a:r>
              <a:rPr lang="en-US" sz="2000" i="1"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doi:10.4324/9780415249126-N020-1. </a:t>
            </a:r>
            <a:r>
              <a:rPr lang="en-US" sz="2000" i="1" dirty="0">
                <a:latin typeface="Times New Roman" panose="02020603050405020304" pitchFamily="18" charset="0"/>
                <a:cs typeface="Times New Roman" panose="02020603050405020304" pitchFamily="18" charset="0"/>
              </a:rPr>
              <a:t>Routledge Encyclopedia of Philosophy</a:t>
            </a:r>
            <a:r>
              <a:rPr lang="en-US" sz="2000" dirty="0">
                <a:latin typeface="Times New Roman" panose="02020603050405020304" pitchFamily="18" charset="0"/>
                <a:cs typeface="Times New Roman" panose="02020603050405020304" pitchFamily="18" charset="0"/>
              </a:rPr>
              <a:t>, Taylor and Francis, https://</a:t>
            </a:r>
            <a:r>
              <a:rPr lang="en-US" sz="2000" dirty="0" err="1">
                <a:latin typeface="Times New Roman" panose="02020603050405020304" pitchFamily="18" charset="0"/>
                <a:cs typeface="Times New Roman" panose="02020603050405020304" pitchFamily="18" charset="0"/>
              </a:rPr>
              <a:t>www.rep.routledge.com</a:t>
            </a:r>
            <a:r>
              <a:rPr lang="en-US" sz="2000" dirty="0">
                <a:latin typeface="Times New Roman" panose="02020603050405020304" pitchFamily="18" charset="0"/>
                <a:cs typeface="Times New Roman" panose="02020603050405020304" pitchFamily="18" charset="0"/>
              </a:rPr>
              <a:t>/articles/thematic/existentialism/v-1. </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Merleau-Ponty, Maurice. 1993. “Cézanne’s Doubt” in </a:t>
            </a:r>
            <a:r>
              <a:rPr lang="en-US" sz="2000" i="1" dirty="0">
                <a:latin typeface="Times New Roman" panose="02020603050405020304" pitchFamily="18" charset="0"/>
                <a:cs typeface="Times New Roman" panose="02020603050405020304" pitchFamily="18" charset="0"/>
              </a:rPr>
              <a:t>The Merleau-Ponty Aesthetics Reader: Philosophy and Painting</a:t>
            </a:r>
            <a:r>
              <a:rPr lang="en-US" sz="2000" dirty="0">
                <a:latin typeface="Times New Roman" panose="02020603050405020304" pitchFamily="18" charset="0"/>
                <a:cs typeface="Times New Roman" panose="02020603050405020304" pitchFamily="18" charset="0"/>
              </a:rPr>
              <a:t>. Edited by Michael B. Smith. Evanston, Illinois: Northwestern University Press. [1945]</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Merleau-Ponty, Maurice. 1994. </a:t>
            </a:r>
            <a:r>
              <a:rPr lang="en-US" sz="2000" i="1"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Eye and Mind</a:t>
            </a:r>
            <a:r>
              <a:rPr lang="en-US" sz="2000" i="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in </a:t>
            </a:r>
            <a:r>
              <a:rPr lang="en-US" sz="2000" i="1" dirty="0">
                <a:latin typeface="Times New Roman" panose="02020603050405020304" pitchFamily="18" charset="0"/>
                <a:cs typeface="Times New Roman" panose="02020603050405020304" pitchFamily="18" charset="0"/>
              </a:rPr>
              <a:t>Art and Its Significance</a:t>
            </a:r>
            <a:r>
              <a:rPr lang="en-US" sz="2000" dirty="0">
                <a:latin typeface="Times New Roman" panose="02020603050405020304" pitchFamily="18" charset="0"/>
                <a:cs typeface="Times New Roman" panose="02020603050405020304" pitchFamily="18" charset="0"/>
              </a:rPr>
              <a:t>, 3rd ed. Edited by Stephen David Ross. Albany: State University of New York Press. [1961]</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0FACAA55-1E8B-C943-9318-B7D8A6008112}"/>
              </a:ext>
            </a:extLst>
          </p:cNvPr>
          <p:cNvSpPr txBox="1">
            <a:spLocks/>
          </p:cNvSpPr>
          <p:nvPr/>
        </p:nvSpPr>
        <p:spPr>
          <a:xfrm>
            <a:off x="0" y="1"/>
            <a:ext cx="12192000" cy="7429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latin typeface="Times New Roman" panose="02020603050405020304" pitchFamily="18" charset="0"/>
                <a:cs typeface="Times New Roman" panose="02020603050405020304" pitchFamily="18" charset="0"/>
              </a:rPr>
              <a:t>Bibliography </a:t>
            </a:r>
            <a:endParaRPr lang="en-US" sz="36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88500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66565</TotalTime>
  <Words>390</Words>
  <Application>Microsoft Macintosh PowerPoint</Application>
  <PresentationFormat>Widescreen</PresentationFormat>
  <Paragraphs>12</Paragraphs>
  <Slides>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Big Caslon Medium</vt:lpstr>
      <vt:lpstr>Calibri</vt:lpstr>
      <vt:lpstr>Calibri Light</vt:lpstr>
      <vt:lpstr>Times New Roman</vt:lpstr>
      <vt:lpstr>Office Theme</vt:lpstr>
      <vt:lpstr>“The modern artist is living in a mechanical age and we have … mechanical means of representing objects in nature such as the camera and the photograph. The modern artist, it seems to me, is expressing an inner world—in other words—expressing the energy, the motion, and other inner forces… the modern artist is working with space and time, and expressing his feelings rather than illustrating…”     Jackson Pollock  </vt:lpstr>
      <vt:lpstr>PowerPoint Presentation</vt:lpstr>
      <vt:lpstr>PowerPoint Presentation</vt:lpstr>
      <vt:lpstr>PowerPoint Presentation</vt:lpstr>
      <vt:lpstr>PowerPoint Presentation</vt:lpstr>
      <vt:lpstr>PowerPoint Presentation</vt:lpstr>
      <vt:lpstr>Guignon, Charles B. 1998. “Existentialism” doi:10.4324/9780415249126-N020-1. Routledge Encyclopedia of Philosophy, Taylor and Francis, https://www.rep.routledge.com/articles/thematic/existentialism/v-1.    Merleau-Ponty, Maurice. 1993. “Cézanne’s Doubt” in The Merleau-Ponty Aesthetics Reader: Philosophy and Painting. Edited by Michael B. Smith. Evanston, Illinois: Northwestern University Press. [1945]  Merleau-Ponty, Maurice. 1994. “Eye and Mind” in Art and Its Significance, 3rd ed. Edited by Stephen David Ross. Albany: State University of New York Press. [1961]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Plato’s  Philosophy of Art</dc:title>
  <dc:creator>Microsoft Office User</dc:creator>
  <cp:lastModifiedBy>Timothy Freeman</cp:lastModifiedBy>
  <cp:revision>387</cp:revision>
  <dcterms:created xsi:type="dcterms:W3CDTF">2020-08-31T07:07:45Z</dcterms:created>
  <dcterms:modified xsi:type="dcterms:W3CDTF">2025-11-20T00:35:42Z</dcterms:modified>
</cp:coreProperties>
</file>