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78" r:id="rId3"/>
    <p:sldId id="379" r:id="rId4"/>
    <p:sldId id="381" r:id="rId5"/>
    <p:sldId id="382" r:id="rId6"/>
    <p:sldId id="383" r:id="rId7"/>
    <p:sldId id="384" r:id="rId8"/>
    <p:sldId id="385" r:id="rId9"/>
    <p:sldId id="386" r:id="rId10"/>
    <p:sldId id="387" r:id="rId11"/>
    <p:sldId id="388" r:id="rId12"/>
    <p:sldId id="389" r:id="rId13"/>
    <p:sldId id="390" r:id="rId14"/>
    <p:sldId id="3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B75"/>
    <a:srgbClr val="BAB498"/>
    <a:srgbClr val="5D7EAA"/>
    <a:srgbClr val="596E69"/>
    <a:srgbClr val="708A83"/>
    <a:srgbClr val="788CA2"/>
    <a:srgbClr val="7E938A"/>
    <a:srgbClr val="6C786C"/>
    <a:srgbClr val="799983"/>
    <a:srgbClr val="655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4"/>
    <p:restoredTop sz="94648"/>
  </p:normalViewPr>
  <p:slideViewPr>
    <p:cSldViewPr snapToGrid="0" snapToObjects="1">
      <p:cViewPr>
        <p:scale>
          <a:sx n="86" d="100"/>
          <a:sy n="86" d="100"/>
        </p:scale>
        <p:origin x="1032"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7B75">
            <a:alpha val="7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95384" y="1704109"/>
            <a:ext cx="6936398" cy="4433455"/>
          </a:xfrm>
        </p:spPr>
        <p:txBody>
          <a:bodyPr>
            <a:noAutofit/>
          </a:bodyPr>
          <a:lstStyle/>
          <a:p>
            <a:pPr algn="l"/>
            <a:r>
              <a:rPr lang="en-US" sz="2000" dirty="0">
                <a:latin typeface="Times New Roman" panose="02020603050405020304" pitchFamily="18" charset="0"/>
                <a:cs typeface="Times New Roman" panose="02020603050405020304" pitchFamily="18" charset="0"/>
              </a:rPr>
              <a:t>“The postmodern would be that which, in the modern, puts forward the unpresentable in presentation itself; that which denies itself the solace of good forms, the consensus of taste which would make it possible to share collectively the nostalgia for the unattainable; that which searches for new presentations, not in order to enjoy them but in order to impart a stronger sense of the unpresentable. A postmodern artist or writer is in the position of a philosopher: the text he writes, the work he produces are not in principle governed by preestablished rules, and they cannot be judged according to a determining judgment, by applying familiar categories to the text or to the work. Those rules and categories are what the work of art itself is looking for. The artist and the writer, then, are working without rules in order to formulate the rules of what </a:t>
            </a:r>
            <a:r>
              <a:rPr lang="en-US" sz="2000" i="1" dirty="0">
                <a:latin typeface="Times New Roman" panose="02020603050405020304" pitchFamily="18" charset="0"/>
                <a:cs typeface="Times New Roman" panose="02020603050405020304" pitchFamily="18" charset="0"/>
              </a:rPr>
              <a:t>will have been done</a:t>
            </a:r>
            <a:r>
              <a:rPr lang="en-US" sz="2000" dirty="0">
                <a:latin typeface="Times New Roman" panose="02020603050405020304" pitchFamily="18" charset="0"/>
                <a:cs typeface="Times New Roman" panose="02020603050405020304" pitchFamily="18" charset="0"/>
              </a:rPr>
              <a:t>” (Lyotard 1994, 563-64).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4461163" y="6026727"/>
            <a:ext cx="3532909" cy="738664"/>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Derrida Queries De Man</a:t>
            </a:r>
            <a:endParaRPr lang="en-US" sz="1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Oil on canvas, Mark Tansey, 1990 </a:t>
            </a:r>
          </a:p>
          <a:p>
            <a:pPr algn="ctr"/>
            <a:r>
              <a:rPr lang="en-US" sz="1400" dirty="0">
                <a:latin typeface="Times New Roman" panose="02020603050405020304" pitchFamily="18" charset="0"/>
                <a:cs typeface="Times New Roman" panose="02020603050405020304" pitchFamily="18" charset="0"/>
              </a:rPr>
              <a:t>Collection of Mike and Penny Winton</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504458" y="230486"/>
            <a:ext cx="7687542"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Postmodernism</a:t>
            </a:r>
          </a:p>
        </p:txBody>
      </p:sp>
      <p:pic>
        <p:nvPicPr>
          <p:cNvPr id="11" name="Picture 10">
            <a:extLst>
              <a:ext uri="{FF2B5EF4-FFF2-40B4-BE49-F238E27FC236}">
                <a16:creationId xmlns:a16="http://schemas.microsoft.com/office/drawing/2014/main" id="{FF6EE4FA-DC9B-7D4A-ACB0-E9E09BD65705}"/>
              </a:ext>
            </a:extLst>
          </p:cNvPr>
          <p:cNvPicPr>
            <a:picLocks noChangeAspect="1"/>
          </p:cNvPicPr>
          <p:nvPr/>
        </p:nvPicPr>
        <p:blipFill>
          <a:blip r:embed="rId2"/>
          <a:stretch>
            <a:fillRect/>
          </a:stretch>
        </p:blipFill>
        <p:spPr>
          <a:xfrm>
            <a:off x="-1" y="0"/>
            <a:ext cx="4504459" cy="6858000"/>
          </a:xfrm>
          <a:prstGeom prst="rect">
            <a:avLst/>
          </a:prstGeom>
        </p:spPr>
      </p:pic>
      <p:sp>
        <p:nvSpPr>
          <p:cNvPr id="12" name="TextBox 11">
            <a:extLst>
              <a:ext uri="{FF2B5EF4-FFF2-40B4-BE49-F238E27FC236}">
                <a16:creationId xmlns:a16="http://schemas.microsoft.com/office/drawing/2014/main" id="{2EAB3BDB-3F79-1449-BFAD-B8458D16BF5D}"/>
              </a:ext>
            </a:extLst>
          </p:cNvPr>
          <p:cNvSpPr txBox="1"/>
          <p:nvPr/>
        </p:nvSpPr>
        <p:spPr>
          <a:xfrm>
            <a:off x="4895385" y="1108364"/>
            <a:ext cx="6687016"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French philosopher Jean-François Lyotard famously described Postmodernism as the “incredulity towards metanarratives.”</a:t>
            </a:r>
          </a:p>
        </p:txBody>
      </p:sp>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Postmodernism and Philosophy of Art</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532453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role or function of art:</a:t>
            </a:r>
          </a:p>
          <a:p>
            <a:r>
              <a:rPr lang="en-US" sz="2000" dirty="0">
                <a:latin typeface="Times New Roman" panose="02020603050405020304" pitchFamily="18" charset="0"/>
                <a:cs typeface="Times New Roman" panose="02020603050405020304" pitchFamily="18" charset="0"/>
              </a:rPr>
              <a:t>modernism: some modernists view art as a self-contained autonomous phenomenon [the heirs of Kant’s notion of the aesthetic as an independent autonomous realm] and thus is not to be appreciated in terms of its instructive functions [does not have cognitive value]; in other words, what we can learn from art is incidental to its functions as art. Some modernists argue that art may have a cognitive function, and thus cognitive content is integral to its value as art—but its powers of instruction are limited.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postmodernism:</a:t>
            </a:r>
          </a:p>
          <a:p>
            <a:r>
              <a:rPr lang="en-US" sz="2000" dirty="0">
                <a:latin typeface="Times New Roman" panose="02020603050405020304" pitchFamily="18" charset="0"/>
                <a:cs typeface="Times New Roman" panose="02020603050405020304" pitchFamily="18" charset="0"/>
              </a:rPr>
              <a:t>human cognition (or knowledge) is shaped by art, by human cultural products in general, and thus it is impossible to reach beyond the dominant narratives, texts, discourses, or ‘vocabularies’ to some supposed independent reality against which we can judge the truth or adequacy of knowledge.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perennial problems of the philosophy of art—the identification of art, the interpretation and evaluation of art, whether or not art has cognitive content, problems about the perception of works of art, and the ways in which works of art exist—all are shaped by this divide between modernism and postmodernism.</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17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4456545" y="230486"/>
            <a:ext cx="7735454"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 Art</a:t>
            </a:r>
          </a:p>
        </p:txBody>
      </p:sp>
      <p:sp>
        <p:nvSpPr>
          <p:cNvPr id="12" name="TextBox 11">
            <a:extLst>
              <a:ext uri="{FF2B5EF4-FFF2-40B4-BE49-F238E27FC236}">
                <a16:creationId xmlns:a16="http://schemas.microsoft.com/office/drawing/2014/main" id="{2EAB3BDB-3F79-1449-BFAD-B8458D16BF5D}"/>
              </a:ext>
            </a:extLst>
          </p:cNvPr>
          <p:cNvSpPr txBox="1"/>
          <p:nvPr/>
        </p:nvSpPr>
        <p:spPr>
          <a:xfrm>
            <a:off x="4706911" y="1274618"/>
            <a:ext cx="7255240"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is the connection between postmodern philosophy and postmodern art?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Modernism in art: works of art are individual, unique, objects of beauty created by imaginative endeavors of highly talented individuals.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idea of genius prevails in modern art: some natural brilliance that enables those with outstanding talent to create original works of art.</a:t>
            </a:r>
          </a:p>
          <a:p>
            <a:r>
              <a:rPr lang="en-US" sz="2000" dirty="0">
                <a:latin typeface="Times New Roman" panose="02020603050405020304" pitchFamily="18" charset="0"/>
                <a:cs typeface="Times New Roman" panose="02020603050405020304" pitchFamily="18" charset="0"/>
              </a:rPr>
              <a:t>High Modernism: the essence of the visual and musical arts resides in their formal properties [Bell’s theory of significant form]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postmodernist art begins with an assault on the modernist boundaries of art</a:t>
            </a:r>
          </a:p>
          <a:p>
            <a:r>
              <a:rPr lang="en-US" sz="2000" dirty="0">
                <a:latin typeface="Times New Roman" panose="02020603050405020304" pitchFamily="18" charset="0"/>
                <a:cs typeface="Times New Roman" panose="02020603050405020304" pitchFamily="18" charset="0"/>
              </a:rPr>
              <a:t>a refusal to see art as purely formal and as distinct from life</a:t>
            </a:r>
          </a:p>
          <a:p>
            <a:r>
              <a:rPr lang="en-US" sz="2000" dirty="0">
                <a:latin typeface="Times New Roman" panose="02020603050405020304" pitchFamily="18" charset="0"/>
                <a:cs typeface="Times New Roman" panose="02020603050405020304" pitchFamily="18" charset="0"/>
              </a:rPr>
              <a:t>willingness to appropriate ready-made objects</a:t>
            </a:r>
          </a:p>
          <a:p>
            <a:r>
              <a:rPr lang="en-US" sz="2000" dirty="0">
                <a:latin typeface="Times New Roman" panose="02020603050405020304" pitchFamily="18" charset="0"/>
                <a:cs typeface="Times New Roman" panose="02020603050405020304" pitchFamily="18" charset="0"/>
              </a:rPr>
              <a:t>Dadaism as the first postmodernist art movement</a:t>
            </a:r>
          </a:p>
          <a:p>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3095EE8-A05E-384E-A565-978B262DBAA1}"/>
              </a:ext>
            </a:extLst>
          </p:cNvPr>
          <p:cNvPicPr>
            <a:picLocks noChangeAspect="1"/>
          </p:cNvPicPr>
          <p:nvPr/>
        </p:nvPicPr>
        <p:blipFill>
          <a:blip r:embed="rId2"/>
          <a:stretch>
            <a:fillRect/>
          </a:stretch>
        </p:blipFill>
        <p:spPr>
          <a:xfrm>
            <a:off x="425412" y="824912"/>
            <a:ext cx="3790269" cy="4946301"/>
          </a:xfrm>
          <a:prstGeom prst="rect">
            <a:avLst/>
          </a:prstGeom>
        </p:spPr>
      </p:pic>
      <p:sp>
        <p:nvSpPr>
          <p:cNvPr id="4" name="TextBox 3">
            <a:extLst>
              <a:ext uri="{FF2B5EF4-FFF2-40B4-BE49-F238E27FC236}">
                <a16:creationId xmlns:a16="http://schemas.microsoft.com/office/drawing/2014/main" id="{B826028B-33FC-1541-90D3-272677FE5DAD}"/>
              </a:ext>
            </a:extLst>
          </p:cNvPr>
          <p:cNvSpPr txBox="1"/>
          <p:nvPr/>
        </p:nvSpPr>
        <p:spPr>
          <a:xfrm>
            <a:off x="425412" y="5771213"/>
            <a:ext cx="3790269" cy="923330"/>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Fountain</a:t>
            </a:r>
          </a:p>
          <a:p>
            <a:pPr algn="ctr"/>
            <a:r>
              <a:rPr lang="en-US" dirty="0">
                <a:latin typeface="Times New Roman" panose="02020603050405020304" pitchFamily="18" charset="0"/>
                <a:cs typeface="Times New Roman" panose="02020603050405020304" pitchFamily="18" charset="0"/>
              </a:rPr>
              <a:t>Ready-made, Marcel Duchamp, 1917</a:t>
            </a:r>
          </a:p>
          <a:p>
            <a:pPr algn="ctr"/>
            <a:r>
              <a:rPr lang="en-US" dirty="0">
                <a:latin typeface="Times New Roman" panose="02020603050405020304" pitchFamily="18" charset="0"/>
                <a:cs typeface="Times New Roman" panose="02020603050405020304" pitchFamily="18" charset="0"/>
              </a:rPr>
              <a:t>Tate Museum of Art, London</a:t>
            </a:r>
          </a:p>
        </p:txBody>
      </p:sp>
    </p:spTree>
    <p:extLst>
      <p:ext uri="{BB962C8B-B14F-4D97-AF65-F5344CB8AC3E}">
        <p14:creationId xmlns:p14="http://schemas.microsoft.com/office/powerpoint/2010/main" val="3287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4456545" y="230486"/>
            <a:ext cx="7735454"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 Art</a:t>
            </a:r>
          </a:p>
        </p:txBody>
      </p:sp>
      <p:sp>
        <p:nvSpPr>
          <p:cNvPr id="12" name="TextBox 11">
            <a:extLst>
              <a:ext uri="{FF2B5EF4-FFF2-40B4-BE49-F238E27FC236}">
                <a16:creationId xmlns:a16="http://schemas.microsoft.com/office/drawing/2014/main" id="{2EAB3BDB-3F79-1449-BFAD-B8458D16BF5D}"/>
              </a:ext>
            </a:extLst>
          </p:cNvPr>
          <p:cNvSpPr txBox="1"/>
          <p:nvPr/>
        </p:nvSpPr>
        <p:spPr>
          <a:xfrm>
            <a:off x="6011055" y="1274618"/>
            <a:ext cx="5951095"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French postmodern philosopher Michel Foucault</a:t>
            </a:r>
          </a:p>
          <a:p>
            <a:r>
              <a:rPr lang="en-US" sz="2000" dirty="0">
                <a:latin typeface="Times New Roman" panose="02020603050405020304" pitchFamily="18" charset="0"/>
                <a:cs typeface="Times New Roman" panose="02020603050405020304" pitchFamily="18" charset="0"/>
              </a:rPr>
              <a:t>finds the surrealist painting of René Magritte as indicators of 20th century thought.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According to Foucault two principles have ruled Western painting from the 15th to 19th centuries.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words and images have usually been kept distinct, and when they have been both present words were subordinated to images in artistic importance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whenever a painted image resembled an object in the world, the image usually served to direct the viewer’s attention outside the painting to the objects represented.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Foucault argues that Magritte’s </a:t>
            </a:r>
            <a:r>
              <a:rPr lang="en-US" sz="2000" i="1" dirty="0">
                <a:latin typeface="Times New Roman" panose="02020603050405020304" pitchFamily="18" charset="0"/>
                <a:cs typeface="Times New Roman" panose="02020603050405020304" pitchFamily="18" charset="0"/>
              </a:rPr>
              <a:t>The Treason of Pictures </a:t>
            </a:r>
            <a:r>
              <a:rPr lang="en-US" sz="2000" dirty="0">
                <a:latin typeface="Times New Roman" panose="02020603050405020304" pitchFamily="18" charset="0"/>
                <a:cs typeface="Times New Roman" panose="02020603050405020304" pitchFamily="18" charset="0"/>
              </a:rPr>
              <a:t>subverts these assumptions.</a:t>
            </a:r>
          </a:p>
          <a:p>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826028B-33FC-1541-90D3-272677FE5DAD}"/>
              </a:ext>
            </a:extLst>
          </p:cNvPr>
          <p:cNvSpPr txBox="1"/>
          <p:nvPr/>
        </p:nvSpPr>
        <p:spPr>
          <a:xfrm>
            <a:off x="425412" y="5313561"/>
            <a:ext cx="4031133" cy="923330"/>
          </a:xfrm>
          <a:prstGeom prst="rect">
            <a:avLst/>
          </a:prstGeom>
          <a:noFill/>
        </p:spPr>
        <p:txBody>
          <a:bodyPr wrap="square" rtlCol="0">
            <a:spAutoFit/>
          </a:bodyPr>
          <a:lstStyle/>
          <a:p>
            <a:pPr algn="ct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The Treason of Pictures</a:t>
            </a:r>
          </a:p>
          <a:p>
            <a:pPr algn="ctr"/>
            <a:r>
              <a:rPr lang="en-US" dirty="0">
                <a:latin typeface="Times New Roman" panose="02020603050405020304" pitchFamily="18" charset="0"/>
                <a:cs typeface="Times New Roman" panose="02020603050405020304" pitchFamily="18" charset="0"/>
              </a:rPr>
              <a:t>René Magritte, 1929</a:t>
            </a:r>
          </a:p>
        </p:txBody>
      </p:sp>
      <p:pic>
        <p:nvPicPr>
          <p:cNvPr id="5" name="Picture 4">
            <a:extLst>
              <a:ext uri="{FF2B5EF4-FFF2-40B4-BE49-F238E27FC236}">
                <a16:creationId xmlns:a16="http://schemas.microsoft.com/office/drawing/2014/main" id="{79D0AC8E-BC23-CF46-A229-A25EC85D213A}"/>
              </a:ext>
            </a:extLst>
          </p:cNvPr>
          <p:cNvPicPr>
            <a:picLocks noChangeAspect="1"/>
          </p:cNvPicPr>
          <p:nvPr/>
        </p:nvPicPr>
        <p:blipFill>
          <a:blip r:embed="rId2"/>
          <a:stretch>
            <a:fillRect/>
          </a:stretch>
        </p:blipFill>
        <p:spPr>
          <a:xfrm>
            <a:off x="268886" y="1389089"/>
            <a:ext cx="5448300" cy="3810000"/>
          </a:xfrm>
          <a:prstGeom prst="rect">
            <a:avLst/>
          </a:prstGeom>
        </p:spPr>
      </p:pic>
    </p:spTree>
    <p:extLst>
      <p:ext uri="{BB962C8B-B14F-4D97-AF65-F5344CB8AC3E}">
        <p14:creationId xmlns:p14="http://schemas.microsoft.com/office/powerpoint/2010/main" val="51460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6028B-33FC-1541-90D3-272677FE5DAD}"/>
              </a:ext>
            </a:extLst>
          </p:cNvPr>
          <p:cNvSpPr txBox="1"/>
          <p:nvPr/>
        </p:nvSpPr>
        <p:spPr>
          <a:xfrm>
            <a:off x="1285198" y="5951094"/>
            <a:ext cx="9321800" cy="64633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Untitled</a:t>
            </a:r>
          </a:p>
          <a:p>
            <a:pPr algn="ctr"/>
            <a:r>
              <a:rPr lang="en-US" dirty="0">
                <a:latin typeface="Times New Roman" panose="02020603050405020304" pitchFamily="18" charset="0"/>
                <a:cs typeface="Times New Roman" panose="02020603050405020304" pitchFamily="18" charset="0"/>
              </a:rPr>
              <a:t>Jean-Michel Basquiat, 1982</a:t>
            </a:r>
          </a:p>
        </p:txBody>
      </p:sp>
      <p:pic>
        <p:nvPicPr>
          <p:cNvPr id="3" name="Picture 2">
            <a:extLst>
              <a:ext uri="{FF2B5EF4-FFF2-40B4-BE49-F238E27FC236}">
                <a16:creationId xmlns:a16="http://schemas.microsoft.com/office/drawing/2014/main" id="{5DC97BB3-47C0-AA4E-A289-4E6AB45424CE}"/>
              </a:ext>
            </a:extLst>
          </p:cNvPr>
          <p:cNvPicPr>
            <a:picLocks noChangeAspect="1"/>
          </p:cNvPicPr>
          <p:nvPr/>
        </p:nvPicPr>
        <p:blipFill>
          <a:blip r:embed="rId2"/>
          <a:stretch>
            <a:fillRect/>
          </a:stretch>
        </p:blipFill>
        <p:spPr>
          <a:xfrm>
            <a:off x="1285198" y="312294"/>
            <a:ext cx="9321800" cy="5638800"/>
          </a:xfrm>
          <a:prstGeom prst="rect">
            <a:avLst/>
          </a:prstGeom>
        </p:spPr>
      </p:pic>
    </p:spTree>
    <p:extLst>
      <p:ext uri="{BB962C8B-B14F-4D97-AF65-F5344CB8AC3E}">
        <p14:creationId xmlns:p14="http://schemas.microsoft.com/office/powerpoint/2010/main" val="10292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66750" y="952500"/>
            <a:ext cx="11125200" cy="3370118"/>
          </a:xfrm>
        </p:spPr>
        <p:txBody>
          <a:bodyPr>
            <a:noAutofit/>
          </a:bodyPr>
          <a:lstStyle/>
          <a:p>
            <a:pPr algn="l"/>
            <a:r>
              <a:rPr lang="en-US" sz="2000" dirty="0">
                <a:latin typeface="Times New Roman" panose="02020603050405020304" pitchFamily="18" charset="0"/>
                <a:cs typeface="Times New Roman" panose="02020603050405020304" pitchFamily="18" charset="0"/>
              </a:rPr>
              <a:t>Jenks, Charles. 1986. “What is Post-Modernism?” New York: St. Martin's Press.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Lyotard, Jean-François. 1994. </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What is Postmodernism?” 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[1984]</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Nietzsche, Friedrich. 1954.  “On Truth and Lie in the Extra-Moral Sense” in </a:t>
            </a:r>
            <a:r>
              <a:rPr lang="en-US" sz="2000" i="1" dirty="0">
                <a:latin typeface="Times New Roman" panose="02020603050405020304" pitchFamily="18" charset="0"/>
                <a:cs typeface="Times New Roman" panose="02020603050405020304" pitchFamily="18" charset="0"/>
              </a:rPr>
              <a:t>The Portable Nietzsche</a:t>
            </a:r>
            <a:r>
              <a:rPr lang="en-US" sz="2000" dirty="0">
                <a:latin typeface="Times New Roman" panose="02020603050405020304" pitchFamily="18" charset="0"/>
                <a:cs typeface="Times New Roman" panose="02020603050405020304" pitchFamily="18" charset="0"/>
              </a:rPr>
              <a:t>, edited and translated by Walter Kaufmann. New York: Viking Press. [1873]</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2000" cy="742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Bibliography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5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9276" y="230486"/>
            <a:ext cx="4140433" cy="1986241"/>
          </a:xfrm>
        </p:spPr>
        <p:txBody>
          <a:bodyPr>
            <a:noAutofit/>
          </a:bodyPr>
          <a:lstStyle/>
          <a:p>
            <a:pPr algn="l"/>
            <a:r>
              <a:rPr lang="en-US" sz="2000" dirty="0">
                <a:latin typeface="Times New Roman" panose="02020603050405020304" pitchFamily="18" charset="0"/>
                <a:cs typeface="Times New Roman" panose="02020603050405020304" pitchFamily="18" charset="0"/>
              </a:rPr>
              <a:t>Cultural theorist and architectural historian Charles Jenks was instrumental in popularizing the term ‘postmodern’ in reference to architecture.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334838" y="5422168"/>
            <a:ext cx="426487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M2 Building by </a:t>
            </a:r>
            <a:r>
              <a:rPr lang="en-US" sz="1400" dirty="0" err="1">
                <a:latin typeface="Times New Roman" panose="02020603050405020304" pitchFamily="18" charset="0"/>
                <a:cs typeface="Times New Roman" panose="02020603050405020304" pitchFamily="18" charset="0"/>
              </a:rPr>
              <a:t>Kengo</a:t>
            </a:r>
            <a:r>
              <a:rPr lang="en-US" sz="1400" dirty="0">
                <a:latin typeface="Times New Roman" panose="02020603050405020304" pitchFamily="18" charset="0"/>
                <a:cs typeface="Times New Roman" panose="02020603050405020304" pitchFamily="18" charset="0"/>
              </a:rPr>
              <a:t> Kuma, 1991</a:t>
            </a:r>
          </a:p>
          <a:p>
            <a:pPr algn="ctr"/>
            <a:r>
              <a:rPr lang="en-US" sz="1400" dirty="0">
                <a:latin typeface="Times New Roman" panose="02020603050405020304" pitchFamily="18" charset="0"/>
                <a:cs typeface="Times New Roman" panose="02020603050405020304" pitchFamily="18" charset="0"/>
              </a:rPr>
              <a:t>Tokyo, Japan</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6597104" y="230486"/>
            <a:ext cx="5594895"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4983707" y="1274618"/>
            <a:ext cx="6889637"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his essay ”What is Post-Modernism?” Jenks notes the confusion surrounding the term: “The growth of Post-Modernism has followed a sinuous, even tortuous, path. Twisting to the left and then to the right, branching down the middle, it resembles the natural form of a spreading root, or a meandering river that divides, changes course, doubles back on itself and takes off in a new direction. Its meaning is still in dispute not only because of this change but also because it signifies two quite different traditions to writers, philosophers and artists. Seen as progressive in some quarters, it is damned as reactionary and nostalgic in others: supported for its social and technical realism, it is also accused of escapism. Even, at times, when it is being condemned to its schizophrenia this ‘failing’ is turned, by its defenders, into a virtue” (Jenks 1986, 1).</a:t>
            </a:r>
          </a:p>
        </p:txBody>
      </p:sp>
      <p:pic>
        <p:nvPicPr>
          <p:cNvPr id="4" name="Picture 3">
            <a:extLst>
              <a:ext uri="{FF2B5EF4-FFF2-40B4-BE49-F238E27FC236}">
                <a16:creationId xmlns:a16="http://schemas.microsoft.com/office/drawing/2014/main" id="{A6A9F3C7-FFEE-234D-94A8-97CD5780529E}"/>
              </a:ext>
            </a:extLst>
          </p:cNvPr>
          <p:cNvPicPr>
            <a:picLocks noChangeAspect="1"/>
          </p:cNvPicPr>
          <p:nvPr/>
        </p:nvPicPr>
        <p:blipFill>
          <a:blip r:embed="rId2"/>
          <a:stretch>
            <a:fillRect/>
          </a:stretch>
        </p:blipFill>
        <p:spPr>
          <a:xfrm>
            <a:off x="459276" y="2216727"/>
            <a:ext cx="4025672" cy="3205441"/>
          </a:xfrm>
          <a:prstGeom prst="rect">
            <a:avLst/>
          </a:prstGeom>
        </p:spPr>
      </p:pic>
    </p:spTree>
    <p:extLst>
      <p:ext uri="{BB962C8B-B14F-4D97-AF65-F5344CB8AC3E}">
        <p14:creationId xmlns:p14="http://schemas.microsoft.com/office/powerpoint/2010/main" val="52439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Main Features of Philosophical 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 critique of the traditional notion of truth</a:t>
            </a:r>
          </a:p>
          <a:p>
            <a:r>
              <a:rPr lang="en-US" sz="2000" dirty="0">
                <a:latin typeface="Times New Roman" panose="02020603050405020304" pitchFamily="18" charset="0"/>
                <a:cs typeface="Times New Roman" panose="02020603050405020304" pitchFamily="18" charset="0"/>
              </a:rPr>
              <a:t>that this kind of truth is at all attainable</a:t>
            </a:r>
          </a:p>
          <a:p>
            <a:r>
              <a:rPr lang="en-US" sz="2000" dirty="0">
                <a:latin typeface="Times New Roman" panose="02020603050405020304" pitchFamily="18" charset="0"/>
                <a:cs typeface="Times New Roman" panose="02020603050405020304" pitchFamily="18" charset="0"/>
              </a:rPr>
              <a:t>at least the idea of the naked truth</a:t>
            </a:r>
          </a:p>
          <a:p>
            <a:r>
              <a:rPr lang="en-US" sz="2000" dirty="0">
                <a:latin typeface="Times New Roman" panose="02020603050405020304" pitchFamily="18" charset="0"/>
                <a:cs typeface="Times New Roman" panose="02020603050405020304" pitchFamily="18" charset="0"/>
              </a:rPr>
              <a:t>a truth that reveals to us how things are in themselves</a:t>
            </a:r>
          </a:p>
          <a:p>
            <a:r>
              <a:rPr lang="en-US" sz="2000" dirty="0">
                <a:latin typeface="Times New Roman" panose="02020603050405020304" pitchFamily="18" charset="0"/>
                <a:cs typeface="Times New Roman" panose="02020603050405020304" pitchFamily="18" charset="0"/>
              </a:rPr>
              <a:t>postmodernism really begins with a radicalization of Kant’s</a:t>
            </a:r>
          </a:p>
          <a:p>
            <a:r>
              <a:rPr lang="en-US" sz="2000" dirty="0">
                <a:latin typeface="Times New Roman" panose="02020603050405020304" pitchFamily="18" charset="0"/>
                <a:cs typeface="Times New Roman" panose="02020603050405020304" pitchFamily="18" charset="0"/>
              </a:rPr>
              <a:t>recognition that we cannot have unmediated access to things themselves, to brute facts</a:t>
            </a:r>
          </a:p>
          <a:p>
            <a:r>
              <a:rPr lang="en-US" sz="2000" dirty="0">
                <a:latin typeface="Times New Roman" panose="02020603050405020304" pitchFamily="18" charset="0"/>
                <a:cs typeface="Times New Roman" panose="02020603050405020304" pitchFamily="18" charset="0"/>
              </a:rPr>
              <a:t>language is thus not constrained by an extra-linguistic world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language is thus a ‘play of signs’</a:t>
            </a:r>
          </a:p>
          <a:p>
            <a:r>
              <a:rPr lang="en-US" sz="2000" dirty="0">
                <a:latin typeface="Times New Roman" panose="02020603050405020304" pitchFamily="18" charset="0"/>
                <a:cs typeface="Times New Roman" panose="02020603050405020304" pitchFamily="18" charset="0"/>
              </a:rPr>
              <a:t>in which we creatively construct a world we mistakenly believe to be a world of brute reality </a:t>
            </a:r>
          </a:p>
          <a:p>
            <a:r>
              <a:rPr lang="en-US" sz="2000" dirty="0">
                <a:latin typeface="Times New Roman" panose="02020603050405020304" pitchFamily="18" charset="0"/>
                <a:cs typeface="Times New Roman" panose="02020603050405020304" pitchFamily="18" charset="0"/>
              </a:rPr>
              <a:t>Nietzsche’s perspectivism in which the world that concerns us is a fiction</a:t>
            </a:r>
          </a:p>
          <a:p>
            <a:r>
              <a:rPr lang="en-US" sz="2000" dirty="0">
                <a:latin typeface="Times New Roman" panose="02020603050405020304" pitchFamily="18" charset="0"/>
                <a:cs typeface="Times New Roman" panose="02020603050405020304" pitchFamily="18" charset="0"/>
              </a:rPr>
              <a:t>a product of the Apollonian drive to find order within chaos</a:t>
            </a:r>
          </a:p>
          <a:p>
            <a:r>
              <a:rPr lang="en-US" sz="2000" dirty="0">
                <a:latin typeface="Times New Roman" panose="02020603050405020304" pitchFamily="18" charset="0"/>
                <a:cs typeface="Times New Roman" panose="02020603050405020304" pitchFamily="18" charset="0"/>
              </a:rPr>
              <a:t>Derrida’s critique of the ‘metaphysics of presence’ and ‘myth of logocentrism’</a:t>
            </a:r>
          </a:p>
          <a:p>
            <a:r>
              <a:rPr lang="en-US" sz="2000" dirty="0">
                <a:latin typeface="Times New Roman" panose="02020603050405020304" pitchFamily="18" charset="0"/>
                <a:cs typeface="Times New Roman" panose="02020603050405020304" pitchFamily="18" charset="0"/>
              </a:rPr>
              <a:t>which is a critique of the idea that reality itself, real objects, real meaning, can be directly present to us</a:t>
            </a:r>
          </a:p>
        </p:txBody>
      </p:sp>
    </p:spTree>
    <p:extLst>
      <p:ext uri="{BB962C8B-B14F-4D97-AF65-F5344CB8AC3E}">
        <p14:creationId xmlns:p14="http://schemas.microsoft.com/office/powerpoint/2010/main" val="119057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Main Features of Philosophical 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409342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Postmodernism is also critical also of the idea of “human nature” as something that is shared by all human beings and which affords them the capacity to be rational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human nature is not something given but the product of historical and cultural developments </a:t>
            </a:r>
          </a:p>
          <a:p>
            <a:r>
              <a:rPr lang="en-US" sz="2000" dirty="0">
                <a:latin typeface="Times New Roman" panose="02020603050405020304" pitchFamily="18" charset="0"/>
                <a:cs typeface="Times New Roman" panose="02020603050405020304" pitchFamily="18" charset="0"/>
              </a:rPr>
              <a:t>the individual is historically and socially constituted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rationality is thus not a natural endowment, but a historically and culturally constructed achievement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appeals to reason and rationality are not then appeals to some neutral, widely shared common ground, but is rather the product of the common human desire to control others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‘reason’ is but an instrument in the battle for power</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7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Main Features of Philosophical 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For the postmodernist, then, there are no foundational truths, no sets of privileged, rationally unassailable propositions, on which our insights and understandings are based.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Nieztsche’s</a:t>
            </a:r>
            <a:r>
              <a:rPr lang="en-US" sz="2000" dirty="0">
                <a:latin typeface="Times New Roman" panose="02020603050405020304" pitchFamily="18" charset="0"/>
                <a:cs typeface="Times New Roman" panose="02020603050405020304" pitchFamily="18" charset="0"/>
              </a:rPr>
              <a:t> ‘death of God’ is thus the beginning of postmodernism.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Our understandings, or ‘truths’ in the more modest sense of Nietzsche’s perspectivism, are the products of a historical process, a process which is often hidden and not acknowledged or seen by the knower.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is thus no neutral common ground or standpoint from which an objective evaluation of competing views can be undertaken.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do not have an unbiased insight into the nature of things.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is what Lyotard meant by the “incredulity toward metanarratives.”</a:t>
            </a:r>
          </a:p>
        </p:txBody>
      </p:sp>
    </p:spTree>
    <p:extLst>
      <p:ext uri="{BB962C8B-B14F-4D97-AF65-F5344CB8AC3E}">
        <p14:creationId xmlns:p14="http://schemas.microsoft.com/office/powerpoint/2010/main" val="425485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Motivations for Philosophical 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3785652"/>
          </a:xfrm>
          <a:prstGeom prst="rect">
            <a:avLst/>
          </a:prstGeom>
          <a:noFill/>
        </p:spPr>
        <p:txBody>
          <a:bodyPr wrap="square" rtlCol="0">
            <a:spAutoFit/>
          </a:bodyPr>
          <a:lstStyle/>
          <a:p>
            <a:pPr marL="457200" indent="-457200">
              <a:buAutoNum type="arabicParenR"/>
            </a:pPr>
            <a:r>
              <a:rPr lang="en-US" sz="2000" dirty="0">
                <a:latin typeface="Times New Roman" panose="02020603050405020304" pitchFamily="18" charset="0"/>
                <a:cs typeface="Times New Roman" panose="02020603050405020304" pitchFamily="18" charset="0"/>
              </a:rPr>
              <a:t>An almost sentimental yearning for community</a:t>
            </a:r>
          </a:p>
          <a:p>
            <a:r>
              <a:rPr lang="en-US" sz="2000" dirty="0">
                <a:latin typeface="Times New Roman" panose="02020603050405020304" pitchFamily="18" charset="0"/>
                <a:cs typeface="Times New Roman" panose="02020603050405020304" pitchFamily="18" charset="0"/>
              </a:rPr>
              <a:t>an emphasis on community versus radical individualism of modernity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hostility to Enlightenment notion of individual autonomy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yearning for community begins with Hegel, who mourns the fragmentation of the community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Hegel thus begins the critique of the Enlightenment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Hegelian line of thought leads one to recognize the historicity of the knowing subject,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perspectivism of the knower as Nietzsche emphasized</a:t>
            </a:r>
          </a:p>
        </p:txBody>
      </p:sp>
    </p:spTree>
    <p:extLst>
      <p:ext uri="{BB962C8B-B14F-4D97-AF65-F5344CB8AC3E}">
        <p14:creationId xmlns:p14="http://schemas.microsoft.com/office/powerpoint/2010/main" val="336150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Motivations for Philosophical Postmodernism</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532453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emphasis on the philosopher as artist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Thus Nietzsche is the first full-blown philosophical postmodernist. In the early essay “On Truth and Lie in an Extra-moral Sense” there is the well known passage in which truth is described as nothing more than metaphors: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What then is truth? A movable host of metaphors, metonymies, and anthropomorphisms: in short, a sum of human relations which have been poetically and rhetorically enhanced, transferred, and embellished, and which, after long usage, seem to a people to be fixed, canonical, and binding. Truths are illusions which we have forgotten are illusions; metaphors that have become worn out and have been drained of sensuous force, coins which have lost their embossing and are now considered as metal and no longer as coins. (Nietzsche ” 84)</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Nietzsche thus rejects absolute notions of reason, knowledge, and morality</a:t>
            </a:r>
          </a:p>
          <a:p>
            <a:r>
              <a:rPr lang="en-US" sz="2000" dirty="0">
                <a:latin typeface="Times New Roman" panose="02020603050405020304" pitchFamily="18" charset="0"/>
                <a:cs typeface="Times New Roman" panose="02020603050405020304" pitchFamily="18" charset="0"/>
              </a:rPr>
              <a:t>these are only man-made “idols”</a:t>
            </a:r>
          </a:p>
          <a:p>
            <a:r>
              <a:rPr lang="en-US" sz="2000" dirty="0">
                <a:latin typeface="Times New Roman" panose="02020603050405020304" pitchFamily="18" charset="0"/>
                <a:cs typeface="Times New Roman" panose="02020603050405020304" pitchFamily="18" charset="0"/>
              </a:rPr>
              <a:t>“there are thus no absolute facts, no truth, objective values, rationality, and knowledge” what we regard as such is relative to our interests, to our perspectives.</a:t>
            </a:r>
          </a:p>
        </p:txBody>
      </p:sp>
    </p:spTree>
    <p:extLst>
      <p:ext uri="{BB962C8B-B14F-4D97-AF65-F5344CB8AC3E}">
        <p14:creationId xmlns:p14="http://schemas.microsoft.com/office/powerpoint/2010/main" val="427800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Postmodernism and Philosophy of Art</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501675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conflict between modernism and postmodernism underlies many of the more hotly contested issues in contemporary philosophy of art.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Theory of interpretation:</a:t>
            </a:r>
          </a:p>
          <a:p>
            <a:r>
              <a:rPr lang="en-US" sz="2000" dirty="0">
                <a:latin typeface="Times New Roman" panose="02020603050405020304" pitchFamily="18" charset="0"/>
                <a:cs typeface="Times New Roman" panose="02020603050405020304" pitchFamily="18" charset="0"/>
              </a:rPr>
              <a:t>modernism: for any work of art there is and must be a single true interpretation. </a:t>
            </a:r>
          </a:p>
          <a:p>
            <a:r>
              <a:rPr lang="en-US" sz="2000" dirty="0">
                <a:latin typeface="Times New Roman" panose="02020603050405020304" pitchFamily="18" charset="0"/>
                <a:cs typeface="Times New Roman" panose="02020603050405020304" pitchFamily="18" charset="0"/>
              </a:rPr>
              <a:t>postmodernism: there is no one true interpretation.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Evaluation of works of art:</a:t>
            </a:r>
          </a:p>
          <a:p>
            <a:r>
              <a:rPr lang="en-US" sz="2000" dirty="0">
                <a:latin typeface="Times New Roman" panose="02020603050405020304" pitchFamily="18" charset="0"/>
                <a:cs typeface="Times New Roman" panose="02020603050405020304" pitchFamily="18" charset="0"/>
              </a:rPr>
              <a:t>modernism: a work of art can be genuinely good and it can have intrinsic formal properties that make it so (refers to Bell’s theory of significant form)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postmodernism: artistic merit is a function of historical and cultural circumstance; what makes a work of art ‘good’ or ‘beautiful’ is not a set of intrinsic features of the work, but historically derived values and conventions of a particular culture.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33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ACAA55-1E8B-C943-9318-B7D8A6008112}"/>
              </a:ext>
            </a:extLst>
          </p:cNvPr>
          <p:cNvSpPr txBox="1">
            <a:spLocks/>
          </p:cNvSpPr>
          <p:nvPr/>
        </p:nvSpPr>
        <p:spPr>
          <a:xfrm>
            <a:off x="0" y="230486"/>
            <a:ext cx="12191999" cy="8224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Postmodernism and Philosophy of Art</a:t>
            </a:r>
          </a:p>
        </p:txBody>
      </p:sp>
      <p:sp>
        <p:nvSpPr>
          <p:cNvPr id="12" name="TextBox 11">
            <a:extLst>
              <a:ext uri="{FF2B5EF4-FFF2-40B4-BE49-F238E27FC236}">
                <a16:creationId xmlns:a16="http://schemas.microsoft.com/office/drawing/2014/main" id="{2EAB3BDB-3F79-1449-BFAD-B8458D16BF5D}"/>
              </a:ext>
            </a:extLst>
          </p:cNvPr>
          <p:cNvSpPr txBox="1"/>
          <p:nvPr/>
        </p:nvSpPr>
        <p:spPr>
          <a:xfrm>
            <a:off x="512619" y="1274618"/>
            <a:ext cx="11360726" cy="378565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Ontology of art:</a:t>
            </a:r>
          </a:p>
          <a:p>
            <a:r>
              <a:rPr lang="en-US" sz="2000" dirty="0">
                <a:latin typeface="Times New Roman" panose="02020603050405020304" pitchFamily="18" charset="0"/>
                <a:cs typeface="Times New Roman" panose="02020603050405020304" pitchFamily="18" charset="0"/>
              </a:rPr>
              <a:t>modernism: art exists independently of cultures and times; art transcends history; clear boundaries between art and life, between art and non-art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another way to put this: modernism holds that there is an essence to art, an essence that enables one to answer the Socratic question with regard to art—to have a definition of that essence that would enable one to clearly distinguish what is art from what is not, and, furthermore, what is good or ‘fine’ art as opposed to popular art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postmodernism: no intrinsic features that distinguish art from non-art</a:t>
            </a:r>
          </a:p>
          <a:p>
            <a:r>
              <a:rPr lang="en-US" sz="2000" dirty="0">
                <a:latin typeface="Times New Roman" panose="02020603050405020304" pitchFamily="18" charset="0"/>
                <a:cs typeface="Times New Roman" panose="02020603050405020304" pitchFamily="18" charset="0"/>
              </a:rPr>
              <a:t>the Socratic question cannot be posed to art—there is no essence to art, thus no way other than the historical conventions of a particular artworld for distinguishing between art and non-art, ‘fine’ and popular art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70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70970</TotalTime>
  <Words>1887</Words>
  <Application>Microsoft Macintosh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“The postmodern would be that which, in the modern, puts forward the unpresentable in presentation itself; that which denies itself the solace of good forms, the consensus of taste which would make it possible to share collectively the nostalgia for the unattainable; that which searches for new presentations, not in order to enjoy them but in order to impart a stronger sense of the unpresentable. A postmodern artist or writer is in the position of a philosopher: the text he writes, the work he produces are not in principle governed by preestablished rules, and they cannot be judged according to a determining judgment, by applying familiar categories to the text or to the work. Those rules and categories are what the work of art itself is looking for. The artist and the writer, then, are working without rules in order to formulate the rules of what will have been done” (Lyotard 1994, 563-64).   </vt:lpstr>
      <vt:lpstr>Cultural theorist and architectural historian Charles Jenks was instrumental in popularizing the term ‘postmodern’ in reference to architecture.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Jenks, Charles. 1986. “What is Post-Modernism?” New York: St. Martin's Press.  Lyotard, Jean-François. 1994. “What is Postmodernism?” in Art and Its Significance, 3rd ed. Edited by Stephen David Ross. Albany: State University of New York Press. [1984]  Nietzsche, Friedrich. 1954.  “On Truth and Lie in the Extra-Moral Sense” in The Portable Nietzsche, edited and translated by Walter Kaufmann. New York: Viking Press. [1873]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413</cp:revision>
  <dcterms:created xsi:type="dcterms:W3CDTF">2020-08-31T07:07:45Z</dcterms:created>
  <dcterms:modified xsi:type="dcterms:W3CDTF">2020-11-24T00:52:55Z</dcterms:modified>
</cp:coreProperties>
</file>