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7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theme" Target="theme/theme1.xml"/><Relationship Id="rId4" Type="http://schemas.openxmlformats.org/officeDocument/2006/relationships/slide" Target="slides/slide3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printerSettings" Target="printerSettings/printerSettings1.bin"/><Relationship Id="rId19" Type="http://schemas.openxmlformats.org/officeDocument/2006/relationships/viewProps" Target="view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A666-C56F-ED47-BA3C-CC483EE16B4C}" type="datetimeFigureOut">
              <a:rPr lang="en-US" smtClean="0"/>
              <a:pPr/>
              <a:t>4/3/11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96139-6BAE-FB44-A4F5-E79F441B3D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A666-C56F-ED47-BA3C-CC483EE16B4C}" type="datetimeFigureOut">
              <a:rPr lang="en-US" smtClean="0"/>
              <a:pPr/>
              <a:t>4/3/11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96139-6BAE-FB44-A4F5-E79F441B3D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A666-C56F-ED47-BA3C-CC483EE16B4C}" type="datetimeFigureOut">
              <a:rPr lang="en-US" smtClean="0"/>
              <a:pPr/>
              <a:t>4/3/11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96139-6BAE-FB44-A4F5-E79F441B3D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A666-C56F-ED47-BA3C-CC483EE16B4C}" type="datetimeFigureOut">
              <a:rPr lang="en-US" smtClean="0"/>
              <a:pPr/>
              <a:t>4/3/11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96139-6BAE-FB44-A4F5-E79F441B3D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A666-C56F-ED47-BA3C-CC483EE16B4C}" type="datetimeFigureOut">
              <a:rPr lang="en-US" smtClean="0"/>
              <a:pPr/>
              <a:t>4/3/11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96139-6BAE-FB44-A4F5-E79F441B3D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A666-C56F-ED47-BA3C-CC483EE16B4C}" type="datetimeFigureOut">
              <a:rPr lang="en-US" smtClean="0"/>
              <a:pPr/>
              <a:t>4/3/11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96139-6BAE-FB44-A4F5-E79F441B3D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A666-C56F-ED47-BA3C-CC483EE16B4C}" type="datetimeFigureOut">
              <a:rPr lang="en-US" smtClean="0"/>
              <a:pPr/>
              <a:t>4/3/11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96139-6BAE-FB44-A4F5-E79F441B3D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A666-C56F-ED47-BA3C-CC483EE16B4C}" type="datetimeFigureOut">
              <a:rPr lang="en-US" smtClean="0"/>
              <a:pPr/>
              <a:t>4/3/11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96139-6BAE-FB44-A4F5-E79F441B3D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A666-C56F-ED47-BA3C-CC483EE16B4C}" type="datetimeFigureOut">
              <a:rPr lang="en-US" smtClean="0"/>
              <a:pPr/>
              <a:t>4/3/11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96139-6BAE-FB44-A4F5-E79F441B3D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A666-C56F-ED47-BA3C-CC483EE16B4C}" type="datetimeFigureOut">
              <a:rPr lang="en-US" smtClean="0"/>
              <a:pPr/>
              <a:t>4/3/11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96139-6BAE-FB44-A4F5-E79F441B3D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A666-C56F-ED47-BA3C-CC483EE16B4C}" type="datetimeFigureOut">
              <a:rPr lang="en-US" smtClean="0"/>
              <a:pPr/>
              <a:t>4/3/11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96139-6BAE-FB44-A4F5-E79F441B3D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A666-C56F-ED47-BA3C-CC483EE16B4C}" type="datetimeFigureOut">
              <a:rPr lang="en-US" smtClean="0"/>
              <a:pPr/>
              <a:t>4/3/11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96139-6BAE-FB44-A4F5-E79F441B3D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Three Danc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41525" y="5874032"/>
            <a:ext cx="39846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</a:rPr>
              <a:t>Pablo Picasso, </a:t>
            </a:r>
            <a:r>
              <a:rPr lang="en-US" i="1" dirty="0" smtClean="0">
                <a:latin typeface="Times New Roman"/>
              </a:rPr>
              <a:t>The Three Dancers</a:t>
            </a:r>
            <a:r>
              <a:rPr lang="en-US" dirty="0" smtClean="0">
                <a:latin typeface="Times New Roman"/>
              </a:rPr>
              <a:t>. 1925.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dirty="0" smtClean="0"/>
              <a:t>Oil on canvas, 215 </a:t>
            </a:r>
            <a:r>
              <a:rPr lang="en-US" sz="1200" dirty="0" err="1" smtClean="0"/>
              <a:t>x</a:t>
            </a:r>
            <a:r>
              <a:rPr lang="en-US" sz="1200" dirty="0" smtClean="0"/>
              <a:t> 142 cm.</a:t>
            </a:r>
            <a:br>
              <a:rPr lang="en-US" sz="1200" dirty="0" smtClean="0"/>
            </a:br>
            <a:r>
              <a:rPr lang="en-US" sz="1200" dirty="0" smtClean="0"/>
              <a:t>Tate Gallery, London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rnst silen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471" y="276225"/>
            <a:ext cx="6877367" cy="52527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2471" y="5741735"/>
            <a:ext cx="392203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</a:rPr>
              <a:t>Max Ernst.</a:t>
            </a:r>
            <a:r>
              <a:rPr lang="en-US" dirty="0">
                <a:latin typeface="Times New Roman"/>
              </a:rPr>
              <a:t> </a:t>
            </a:r>
            <a:r>
              <a:rPr lang="en-US" i="1" dirty="0" smtClean="0">
                <a:latin typeface="Times New Roman"/>
              </a:rPr>
              <a:t>The Eye of Silence</a:t>
            </a:r>
            <a:r>
              <a:rPr lang="en-US" dirty="0" smtClean="0">
                <a:latin typeface="Times New Roman"/>
              </a:rPr>
              <a:t>. 1943/44.</a:t>
            </a:r>
            <a:br>
              <a:rPr lang="en-US" dirty="0" smtClean="0">
                <a:latin typeface="Times New Roman"/>
              </a:rPr>
            </a:br>
            <a:r>
              <a:rPr lang="en-US" sz="1200" dirty="0" smtClean="0">
                <a:latin typeface="Times New Roman"/>
              </a:rPr>
              <a:t>Oil on canvas, 108 </a:t>
            </a:r>
            <a:r>
              <a:rPr lang="en-US" sz="1200" dirty="0" err="1" smtClean="0">
                <a:latin typeface="Times New Roman"/>
              </a:rPr>
              <a:t>x</a:t>
            </a:r>
            <a:r>
              <a:rPr lang="en-US" sz="1200" dirty="0" smtClean="0">
                <a:latin typeface="Times New Roman"/>
              </a:rPr>
              <a:t> 141 cm.</a:t>
            </a:r>
            <a:br>
              <a:rPr lang="en-US" sz="1200" dirty="0" smtClean="0">
                <a:latin typeface="Times New Roman"/>
              </a:rPr>
            </a:br>
            <a:r>
              <a:rPr lang="en-US" sz="1200" dirty="0" smtClean="0">
                <a:latin typeface="Times New Roman"/>
              </a:rPr>
              <a:t>Washington University Art Gallery, Saint Louis, MO</a:t>
            </a:r>
            <a:endParaRPr lang="en-US" sz="1200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ali illumined pleasur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153" y="386271"/>
            <a:ext cx="7675702" cy="52530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0153" y="5639330"/>
            <a:ext cx="5062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</a:rPr>
              <a:t>Salvador </a:t>
            </a:r>
            <a:r>
              <a:rPr lang="en-US" dirty="0" err="1" smtClean="0">
                <a:latin typeface="Times New Roman"/>
              </a:rPr>
              <a:t>Dalí</a:t>
            </a:r>
            <a:r>
              <a:rPr lang="en-US" dirty="0" smtClean="0">
                <a:latin typeface="Times New Roman"/>
              </a:rPr>
              <a:t>. </a:t>
            </a:r>
            <a:r>
              <a:rPr lang="en-US" i="1" dirty="0" smtClean="0">
                <a:latin typeface="Times New Roman"/>
              </a:rPr>
              <a:t>Illumined Pleasures</a:t>
            </a:r>
            <a:r>
              <a:rPr lang="en-US" dirty="0" smtClean="0">
                <a:latin typeface="Times New Roman"/>
              </a:rPr>
              <a:t>. 1929. </a:t>
            </a:r>
          </a:p>
          <a:p>
            <a:r>
              <a:rPr lang="en-US" sz="1200" dirty="0" smtClean="0">
                <a:latin typeface="Times New Roman"/>
              </a:rPr>
              <a:t>Oil and collage on composition board, 9 3/8 </a:t>
            </a:r>
            <a:r>
              <a:rPr lang="en-US" sz="1200" dirty="0" err="1" smtClean="0">
                <a:latin typeface="Times New Roman"/>
              </a:rPr>
              <a:t>x</a:t>
            </a:r>
            <a:r>
              <a:rPr lang="en-US" sz="1200" dirty="0" smtClean="0">
                <a:latin typeface="Times New Roman"/>
              </a:rPr>
              <a:t> 13 3/4" (23.8 </a:t>
            </a:r>
            <a:r>
              <a:rPr lang="en-US" sz="1200" dirty="0" err="1" smtClean="0">
                <a:latin typeface="Times New Roman"/>
              </a:rPr>
              <a:t>x</a:t>
            </a:r>
            <a:r>
              <a:rPr lang="en-US" sz="1200" dirty="0" smtClean="0">
                <a:latin typeface="Times New Roman"/>
              </a:rPr>
              <a:t> 34.7 cm). </a:t>
            </a:r>
          </a:p>
          <a:p>
            <a:r>
              <a:rPr lang="en-US" sz="1200" dirty="0" smtClean="0">
                <a:latin typeface="Times New Roman"/>
              </a:rPr>
              <a:t>The Sidney and Harriet Janis Collection.</a:t>
            </a:r>
          </a:p>
          <a:p>
            <a:r>
              <a:rPr lang="en-US" sz="1200" dirty="0" smtClean="0">
                <a:latin typeface="Times New Roman"/>
              </a:rPr>
              <a:t>The Museum of Modern Art, New York</a:t>
            </a:r>
            <a:endParaRPr lang="en-US" sz="1200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li Birth of liquid desi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054" y="341833"/>
            <a:ext cx="6411887" cy="55139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7054" y="6019561"/>
            <a:ext cx="8248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</a:rPr>
              <a:t>Salvador Dali. </a:t>
            </a:r>
            <a:r>
              <a:rPr lang="en-US" i="1" dirty="0" smtClean="0">
                <a:latin typeface="Times New Roman"/>
              </a:rPr>
              <a:t>Birth of Liquid Desires. </a:t>
            </a:r>
            <a:r>
              <a:rPr lang="en-US" dirty="0" smtClean="0">
                <a:latin typeface="Times New Roman"/>
              </a:rPr>
              <a:t>1931–32. </a:t>
            </a:r>
          </a:p>
          <a:p>
            <a:r>
              <a:rPr lang="en-US" sz="1200" dirty="0" smtClean="0">
                <a:latin typeface="Times New Roman"/>
              </a:rPr>
              <a:t>Oil and collage on canvas, 37 7/8 </a:t>
            </a:r>
            <a:r>
              <a:rPr lang="en-US" sz="1200" dirty="0" err="1" smtClean="0">
                <a:latin typeface="Times New Roman"/>
              </a:rPr>
              <a:t>x</a:t>
            </a:r>
            <a:r>
              <a:rPr lang="en-US" sz="1200" dirty="0" smtClean="0">
                <a:latin typeface="Times New Roman"/>
              </a:rPr>
              <a:t> 44 1/4 inches (96.1 </a:t>
            </a:r>
            <a:r>
              <a:rPr lang="en-US" sz="1200" dirty="0" err="1" smtClean="0">
                <a:latin typeface="Times New Roman"/>
              </a:rPr>
              <a:t>x</a:t>
            </a:r>
            <a:r>
              <a:rPr lang="en-US" sz="1200" dirty="0" smtClean="0">
                <a:latin typeface="Times New Roman"/>
              </a:rPr>
              <a:t> 112.3 cm). </a:t>
            </a:r>
          </a:p>
          <a:p>
            <a:r>
              <a:rPr lang="en-US" sz="1200" dirty="0" smtClean="0">
                <a:latin typeface="Times New Roman"/>
              </a:rPr>
              <a:t>The Solomon R. Guggenheim Foundation, Peggy Guggenheim Collection, Venice</a:t>
            </a:r>
            <a:r>
              <a:rPr lang="en-US" dirty="0" smtClean="0"/>
              <a:t>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li persisten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731" y="304285"/>
            <a:ext cx="7343776" cy="53530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8731" y="5926952"/>
            <a:ext cx="47425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</a:rPr>
              <a:t>Salvador </a:t>
            </a:r>
            <a:r>
              <a:rPr lang="en-US" dirty="0" err="1" smtClean="0">
                <a:latin typeface="Times New Roman"/>
              </a:rPr>
              <a:t>Dalí</a:t>
            </a:r>
            <a:r>
              <a:rPr lang="en-US" dirty="0" smtClean="0">
                <a:latin typeface="Times New Roman"/>
              </a:rPr>
              <a:t>. </a:t>
            </a:r>
            <a:r>
              <a:rPr lang="en-US" i="1" dirty="0" smtClean="0">
                <a:latin typeface="Times New Roman"/>
              </a:rPr>
              <a:t>The Persistence of Memory</a:t>
            </a:r>
            <a:r>
              <a:rPr lang="en-US" dirty="0" smtClean="0">
                <a:latin typeface="Times New Roman"/>
              </a:rPr>
              <a:t>. 1931.</a:t>
            </a:r>
          </a:p>
          <a:p>
            <a:r>
              <a:rPr lang="en-US" dirty="0" smtClean="0">
                <a:latin typeface="Times New Roman"/>
              </a:rPr>
              <a:t> </a:t>
            </a:r>
            <a:r>
              <a:rPr lang="en-US" sz="1200" dirty="0" smtClean="0">
                <a:latin typeface="Times New Roman"/>
              </a:rPr>
              <a:t>Oil on canvas, 24 cm × 33 cm (9.5 in × 13 in).</a:t>
            </a:r>
          </a:p>
          <a:p>
            <a:r>
              <a:rPr lang="en-US" sz="1200" dirty="0" smtClean="0">
                <a:latin typeface="Times New Roman"/>
              </a:rPr>
              <a:t> Museum of Modern Art</a:t>
            </a:r>
            <a:r>
              <a:rPr lang="en-US" sz="1200" dirty="0">
                <a:latin typeface="Times New Roman"/>
              </a:rPr>
              <a:t>,</a:t>
            </a:r>
            <a:r>
              <a:rPr lang="en-US" sz="1200" dirty="0" smtClean="0">
                <a:latin typeface="Times New Roman"/>
              </a:rPr>
              <a:t> New York City</a:t>
            </a:r>
            <a:endParaRPr lang="en-US" sz="1200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li apparition_of_the_town_of_delft-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855" y="304286"/>
            <a:ext cx="6031573" cy="564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1169" y="5949087"/>
            <a:ext cx="60056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</a:rPr>
              <a:t>Salvador Dali.</a:t>
            </a:r>
            <a:r>
              <a:rPr lang="en-US" dirty="0">
                <a:latin typeface="Times New Roman"/>
              </a:rPr>
              <a:t> </a:t>
            </a:r>
            <a:r>
              <a:rPr lang="en-US" i="1" dirty="0" smtClean="0">
                <a:latin typeface="Times New Roman"/>
              </a:rPr>
              <a:t>Apparition </a:t>
            </a:r>
            <a:r>
              <a:rPr lang="en-US" i="1" dirty="0">
                <a:latin typeface="Times New Roman"/>
              </a:rPr>
              <a:t>of the Town of </a:t>
            </a:r>
            <a:r>
              <a:rPr lang="en-US" i="1" dirty="0" smtClean="0">
                <a:latin typeface="Times New Roman"/>
              </a:rPr>
              <a:t>Delft</a:t>
            </a:r>
            <a:r>
              <a:rPr lang="en-US" dirty="0" smtClean="0">
                <a:latin typeface="Times New Roman"/>
              </a:rPr>
              <a:t>. 1936.</a:t>
            </a:r>
            <a:br>
              <a:rPr lang="en-US" dirty="0" smtClean="0">
                <a:latin typeface="Times New Roman"/>
              </a:rPr>
            </a:br>
            <a:r>
              <a:rPr lang="en-US" sz="1200" dirty="0">
                <a:latin typeface="Times New Roman"/>
              </a:rPr>
              <a:t>Oil on </a:t>
            </a:r>
            <a:r>
              <a:rPr lang="en-US" sz="1200" dirty="0" smtClean="0">
                <a:latin typeface="Times New Roman"/>
              </a:rPr>
              <a:t>canvas</a:t>
            </a:r>
            <a:endParaRPr lang="en-US" sz="1200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li narci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751" y="351883"/>
            <a:ext cx="7894390" cy="51605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8751" y="5768195"/>
            <a:ext cx="484391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</a:rPr>
              <a:t>Salvador </a:t>
            </a:r>
            <a:r>
              <a:rPr lang="en-US" dirty="0" err="1" smtClean="0">
                <a:latin typeface="Times New Roman"/>
              </a:rPr>
              <a:t>Dalí</a:t>
            </a:r>
            <a:r>
              <a:rPr lang="en-US" dirty="0" smtClean="0">
                <a:latin typeface="Times New Roman"/>
              </a:rPr>
              <a:t>. </a:t>
            </a:r>
            <a:r>
              <a:rPr lang="en-US" i="1" dirty="0" smtClean="0">
                <a:latin typeface="Times New Roman"/>
              </a:rPr>
              <a:t>Metamorphosis of Narcissus</a:t>
            </a:r>
            <a:r>
              <a:rPr lang="en-US" dirty="0" smtClean="0">
                <a:latin typeface="Times New Roman"/>
              </a:rPr>
              <a:t>.</a:t>
            </a:r>
            <a:r>
              <a:rPr lang="en-US" dirty="0">
                <a:latin typeface="Times New Roman"/>
              </a:rPr>
              <a:t> </a:t>
            </a:r>
            <a:r>
              <a:rPr lang="en-US" dirty="0" smtClean="0">
                <a:latin typeface="Times New Roman"/>
              </a:rPr>
              <a:t>1937. </a:t>
            </a:r>
            <a:endParaRPr lang="en-US" dirty="0">
              <a:latin typeface="Times New Roman"/>
            </a:endParaRPr>
          </a:p>
          <a:p>
            <a:r>
              <a:rPr lang="en-US" sz="1200" dirty="0" smtClean="0">
                <a:latin typeface="Times New Roman"/>
              </a:rPr>
              <a:t>Oil on canvas, 51.1 cm × 78.1 cm (20.12 in × 30¾ in). </a:t>
            </a:r>
          </a:p>
          <a:p>
            <a:r>
              <a:rPr lang="en-US" sz="1200" dirty="0" smtClean="0">
                <a:latin typeface="Times New Roman"/>
              </a:rPr>
              <a:t>Tate Modern</a:t>
            </a:r>
            <a:r>
              <a:rPr lang="en-US" sz="1200" dirty="0">
                <a:latin typeface="Times New Roman"/>
              </a:rPr>
              <a:t>,</a:t>
            </a:r>
            <a:r>
              <a:rPr lang="en-US" sz="1200" dirty="0" smtClean="0">
                <a:latin typeface="Times New Roman"/>
              </a:rPr>
              <a:t> London</a:t>
            </a:r>
            <a:endParaRPr lang="en-US" sz="1200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lee dream ci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418222" cy="68436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3102" y="5569747"/>
            <a:ext cx="29264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</a:rPr>
              <a:t>Paul Klee</a:t>
            </a:r>
            <a:r>
              <a:rPr lang="en-US" i="1" dirty="0" smtClean="0">
                <a:latin typeface="Times New Roman"/>
              </a:rPr>
              <a:t>. Dream City</a:t>
            </a:r>
            <a:r>
              <a:rPr lang="en-US" dirty="0" smtClean="0">
                <a:latin typeface="Times New Roman"/>
              </a:rPr>
              <a:t>. 1921.</a:t>
            </a:r>
            <a:br>
              <a:rPr lang="en-US" dirty="0" smtClean="0">
                <a:latin typeface="Times New Roman"/>
              </a:rPr>
            </a:br>
            <a:r>
              <a:rPr lang="en-US" sz="1200" dirty="0" smtClean="0">
                <a:latin typeface="Times New Roman"/>
              </a:rPr>
              <a:t>Watercolor and oil, 18 7/8 </a:t>
            </a:r>
            <a:r>
              <a:rPr lang="en-US" sz="1200" dirty="0" err="1" smtClean="0">
                <a:latin typeface="Times New Roman"/>
              </a:rPr>
              <a:t>x</a:t>
            </a:r>
            <a:r>
              <a:rPr lang="en-US" sz="1200" dirty="0" smtClean="0">
                <a:latin typeface="Times New Roman"/>
              </a:rPr>
              <a:t> 12 1/4 in.</a:t>
            </a:r>
            <a:br>
              <a:rPr lang="en-US" sz="1200" dirty="0" smtClean="0">
                <a:latin typeface="Times New Roman"/>
              </a:rPr>
            </a:br>
            <a:r>
              <a:rPr lang="en-US" sz="1200" dirty="0" smtClean="0">
                <a:latin typeface="Times New Roman"/>
              </a:rPr>
              <a:t>Private collection</a:t>
            </a:r>
            <a:endParaRPr lang="en-US" sz="1200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ro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962" y="293687"/>
            <a:ext cx="8123462" cy="52358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1962" y="5715276"/>
            <a:ext cx="51375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</a:t>
            </a:r>
            <a:r>
              <a:rPr lang="en-US" dirty="0" smtClean="0">
                <a:latin typeface="Times New Roman"/>
              </a:rPr>
              <a:t>oan </a:t>
            </a:r>
            <a:r>
              <a:rPr lang="en-US" dirty="0" err="1" smtClean="0">
                <a:latin typeface="Times New Roman"/>
              </a:rPr>
              <a:t>Miro</a:t>
            </a:r>
            <a:r>
              <a:rPr lang="en-US" dirty="0" smtClean="0">
                <a:latin typeface="Times New Roman"/>
              </a:rPr>
              <a:t>. </a:t>
            </a:r>
            <a:r>
              <a:rPr lang="en-US" i="1" dirty="0" smtClean="0">
                <a:latin typeface="Times New Roman"/>
              </a:rPr>
              <a:t>Catalan Landscape: The Hunter.</a:t>
            </a:r>
            <a:r>
              <a:rPr lang="en-US" dirty="0" smtClean="0">
                <a:latin typeface="Times New Roman"/>
              </a:rPr>
              <a:t> 1923-24.</a:t>
            </a:r>
          </a:p>
          <a:p>
            <a:r>
              <a:rPr lang="en-US" dirty="0" smtClean="0">
                <a:latin typeface="Times New Roman"/>
              </a:rPr>
              <a:t>oil on canvas</a:t>
            </a:r>
            <a:endParaRPr lang="en-US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ro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8773" y="1489"/>
            <a:ext cx="5285227" cy="68565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4564" y="5410990"/>
            <a:ext cx="3325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</a:rPr>
              <a:t>Joan </a:t>
            </a:r>
            <a:r>
              <a:rPr lang="en-US" dirty="0" err="1" smtClean="0">
                <a:latin typeface="Times New Roman"/>
              </a:rPr>
              <a:t>Miro</a:t>
            </a:r>
            <a:r>
              <a:rPr lang="en-US" dirty="0" smtClean="0">
                <a:latin typeface="Times New Roman"/>
              </a:rPr>
              <a:t>. </a:t>
            </a:r>
            <a:r>
              <a:rPr lang="en-US" i="1" dirty="0" smtClean="0">
                <a:latin typeface="Times New Roman"/>
              </a:rPr>
              <a:t>Dutch Interior I</a:t>
            </a:r>
            <a:r>
              <a:rPr lang="en-US" dirty="0">
                <a:latin typeface="Times New Roman"/>
              </a:rPr>
              <a:t>.</a:t>
            </a:r>
            <a:r>
              <a:rPr lang="en-US" dirty="0" smtClean="0">
                <a:latin typeface="Times New Roman"/>
              </a:rPr>
              <a:t> 1928.</a:t>
            </a:r>
          </a:p>
          <a:p>
            <a:r>
              <a:rPr lang="en-US" dirty="0" smtClean="0">
                <a:latin typeface="Times New Roman"/>
              </a:rPr>
              <a:t> oil on canvas.</a:t>
            </a:r>
            <a:endParaRPr lang="en-US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ro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492" y="383665"/>
            <a:ext cx="6029389" cy="54109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5492" y="5993102"/>
            <a:ext cx="633080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</a:rPr>
              <a:t>Joan </a:t>
            </a:r>
            <a:r>
              <a:rPr lang="en-US" dirty="0" err="1" smtClean="0">
                <a:latin typeface="Times New Roman"/>
              </a:rPr>
              <a:t>Miro</a:t>
            </a:r>
            <a:r>
              <a:rPr lang="en-US" dirty="0" smtClean="0">
                <a:latin typeface="Times New Roman"/>
              </a:rPr>
              <a:t>. </a:t>
            </a:r>
            <a:r>
              <a:rPr lang="en-US" i="1" dirty="0" smtClean="0">
                <a:latin typeface="Times New Roman"/>
              </a:rPr>
              <a:t>Personages in the Presence of a Metamorphosis</a:t>
            </a:r>
            <a:r>
              <a:rPr lang="en-US" dirty="0" smtClean="0">
                <a:latin typeface="Times New Roman"/>
              </a:rPr>
              <a:t>. 1936.</a:t>
            </a:r>
          </a:p>
          <a:p>
            <a:r>
              <a:rPr lang="en-US" sz="1200" dirty="0" smtClean="0">
                <a:latin typeface="Times New Roman"/>
              </a:rPr>
              <a:t>egg tempera on </a:t>
            </a:r>
            <a:r>
              <a:rPr lang="en-US" sz="1200" dirty="0" err="1" smtClean="0">
                <a:latin typeface="Times New Roman"/>
              </a:rPr>
              <a:t>masonite</a:t>
            </a:r>
            <a:r>
              <a:rPr lang="en-US" sz="1200" dirty="0" smtClean="0">
                <a:latin typeface="Times New Roman"/>
              </a:rPr>
              <a:t>, New Orleans Museum of Modern Art.</a:t>
            </a:r>
            <a:endParaRPr lang="en-US" sz="1200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ro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212" y="473047"/>
            <a:ext cx="5974813" cy="49790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0628" y="5688816"/>
            <a:ext cx="86933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</a:rPr>
              <a:t>Joan </a:t>
            </a:r>
            <a:r>
              <a:rPr lang="en-US" dirty="0" err="1" smtClean="0">
                <a:latin typeface="Times New Roman"/>
              </a:rPr>
              <a:t>Miro</a:t>
            </a:r>
            <a:r>
              <a:rPr lang="en-US" dirty="0" smtClean="0">
                <a:latin typeface="Times New Roman"/>
              </a:rPr>
              <a:t>. </a:t>
            </a:r>
            <a:r>
              <a:rPr lang="en-US" i="1" dirty="0" smtClean="0">
                <a:latin typeface="Times New Roman"/>
              </a:rPr>
              <a:t>Personages in the Night Guided by the Phosphorescent Tracks of Snails</a:t>
            </a:r>
            <a:r>
              <a:rPr lang="en-US" dirty="0" smtClean="0">
                <a:latin typeface="Times New Roman"/>
              </a:rPr>
              <a:t>, 1940.</a:t>
            </a:r>
          </a:p>
          <a:p>
            <a:r>
              <a:rPr lang="en-US" sz="1200" dirty="0" smtClean="0">
                <a:latin typeface="Times New Roman"/>
              </a:rPr>
              <a:t>gouache &amp; turpentine paint on paper, private collection.</a:t>
            </a:r>
            <a:endParaRPr lang="en-US" sz="1200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rnst song_of_the_fles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2878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4879" y="5516829"/>
            <a:ext cx="71696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</a:rPr>
              <a:t>Max Ernst.</a:t>
            </a:r>
            <a:r>
              <a:rPr lang="en-US" dirty="0">
                <a:latin typeface="Times New Roman"/>
              </a:rPr>
              <a:t> </a:t>
            </a:r>
            <a:r>
              <a:rPr lang="en-US" i="1" dirty="0" smtClean="0">
                <a:latin typeface="Times New Roman"/>
              </a:rPr>
              <a:t>The Song of the Flesh</a:t>
            </a:r>
            <a:r>
              <a:rPr lang="en-US" dirty="0" smtClean="0">
                <a:latin typeface="Times New Roman"/>
              </a:rPr>
              <a:t>. 1920.</a:t>
            </a:r>
            <a:br>
              <a:rPr lang="en-US" dirty="0" smtClean="0">
                <a:latin typeface="Times New Roman"/>
              </a:rPr>
            </a:br>
            <a:r>
              <a:rPr lang="en-US" sz="1200" dirty="0" smtClean="0">
                <a:latin typeface="Times New Roman"/>
              </a:rPr>
              <a:t>Collage with fragments of photographs, gouache and pencil on card. 12 </a:t>
            </a:r>
            <a:r>
              <a:rPr lang="en-US" sz="1200" dirty="0" err="1" smtClean="0">
                <a:latin typeface="Times New Roman"/>
              </a:rPr>
              <a:t>x</a:t>
            </a:r>
            <a:r>
              <a:rPr lang="en-US" sz="1200" dirty="0" smtClean="0">
                <a:latin typeface="Times New Roman"/>
              </a:rPr>
              <a:t> 21 cm.</a:t>
            </a:r>
            <a:br>
              <a:rPr lang="en-US" sz="1200" dirty="0" smtClean="0">
                <a:latin typeface="Times New Roman"/>
              </a:rPr>
            </a:br>
            <a:r>
              <a:rPr lang="en-US" sz="1200" dirty="0" err="1" smtClean="0">
                <a:latin typeface="Times New Roman"/>
              </a:rPr>
              <a:t>Musee</a:t>
            </a:r>
            <a:r>
              <a:rPr lang="en-US" sz="1200" dirty="0" smtClean="0">
                <a:latin typeface="Times New Roman"/>
              </a:rPr>
              <a:t> National </a:t>
            </a:r>
            <a:r>
              <a:rPr lang="en-US" sz="1200" dirty="0" err="1" smtClean="0">
                <a:latin typeface="Times New Roman"/>
              </a:rPr>
              <a:t>d'Arte</a:t>
            </a:r>
            <a:r>
              <a:rPr lang="en-US" sz="1200" dirty="0" smtClean="0">
                <a:latin typeface="Times New Roman"/>
              </a:rPr>
              <a:t> </a:t>
            </a:r>
            <a:r>
              <a:rPr lang="en-US" sz="1200" dirty="0" err="1" smtClean="0">
                <a:latin typeface="Times New Roman"/>
              </a:rPr>
              <a:t>Moderne</a:t>
            </a:r>
            <a:r>
              <a:rPr lang="en-US" sz="1200" dirty="0" smtClean="0">
                <a:latin typeface="Times New Roman"/>
              </a:rPr>
              <a:t>, Centre Georges Pompidou, Paris</a:t>
            </a:r>
            <a:endParaRPr lang="en-US" sz="1200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rnst pleia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1248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07666" y="5463909"/>
            <a:ext cx="42363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</a:rPr>
              <a:t>Max Ernst. </a:t>
            </a:r>
            <a:endParaRPr lang="en-US" dirty="0">
              <a:latin typeface="Times New Roman"/>
            </a:endParaRPr>
          </a:p>
          <a:p>
            <a:r>
              <a:rPr lang="en-US" i="1" dirty="0" smtClean="0">
                <a:latin typeface="Times New Roman"/>
              </a:rPr>
              <a:t>Approaching Puberty or The </a:t>
            </a:r>
            <a:r>
              <a:rPr lang="en-US" i="1" dirty="0" err="1" smtClean="0">
                <a:latin typeface="Times New Roman"/>
              </a:rPr>
              <a:t>Pleiads</a:t>
            </a:r>
            <a:r>
              <a:rPr lang="en-US" dirty="0" smtClean="0">
                <a:latin typeface="Times New Roman"/>
              </a:rPr>
              <a:t>. 1921.</a:t>
            </a:r>
            <a:br>
              <a:rPr lang="en-US" dirty="0" smtClean="0">
                <a:latin typeface="Times New Roman"/>
              </a:rPr>
            </a:br>
            <a:r>
              <a:rPr lang="en-US" sz="1200" dirty="0" smtClean="0">
                <a:latin typeface="Times New Roman"/>
              </a:rPr>
              <a:t>Gouache and oil on paper, all on cardboard. 24.5 </a:t>
            </a:r>
            <a:r>
              <a:rPr lang="en-US" sz="1200" dirty="0" err="1" smtClean="0">
                <a:latin typeface="Times New Roman"/>
              </a:rPr>
              <a:t>x</a:t>
            </a:r>
            <a:r>
              <a:rPr lang="en-US" sz="1200" dirty="0" smtClean="0">
                <a:latin typeface="Times New Roman"/>
              </a:rPr>
              <a:t> 16.5 cm.</a:t>
            </a:r>
            <a:br>
              <a:rPr lang="en-US" sz="1200" dirty="0" smtClean="0">
                <a:latin typeface="Times New Roman"/>
              </a:rPr>
            </a:br>
            <a:r>
              <a:rPr lang="en-US" sz="1200" dirty="0" smtClean="0">
                <a:latin typeface="Times New Roman"/>
              </a:rPr>
              <a:t>Rene Rasmussen Collection, Paris</a:t>
            </a:r>
            <a:endParaRPr lang="en-US" sz="1200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rnst europe_after_r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28819"/>
            <a:ext cx="9144001" cy="33051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8738" y="5014096"/>
            <a:ext cx="69315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</a:rPr>
              <a:t>Max Ernst.</a:t>
            </a:r>
            <a:r>
              <a:rPr lang="en-US" dirty="0">
                <a:latin typeface="Times New Roman"/>
              </a:rPr>
              <a:t> </a:t>
            </a:r>
            <a:r>
              <a:rPr lang="en-US" i="1" dirty="0" smtClean="0">
                <a:latin typeface="Times New Roman"/>
              </a:rPr>
              <a:t>Europe After the Rain</a:t>
            </a:r>
            <a:r>
              <a:rPr lang="en-US" dirty="0" smtClean="0">
                <a:latin typeface="Times New Roman"/>
              </a:rPr>
              <a:t>. 1940-42.</a:t>
            </a:r>
            <a:br>
              <a:rPr lang="en-US" dirty="0" smtClean="0">
                <a:latin typeface="Times New Roman"/>
              </a:rPr>
            </a:br>
            <a:r>
              <a:rPr lang="en-US" sz="1200" dirty="0" smtClean="0">
                <a:latin typeface="Times New Roman"/>
              </a:rPr>
              <a:t>Oil on canvas, 54.8 </a:t>
            </a:r>
            <a:r>
              <a:rPr lang="en-US" sz="1200" dirty="0" err="1" smtClean="0">
                <a:latin typeface="Times New Roman"/>
              </a:rPr>
              <a:t>x</a:t>
            </a:r>
            <a:r>
              <a:rPr lang="en-US" sz="1200" dirty="0" smtClean="0">
                <a:latin typeface="Times New Roman"/>
              </a:rPr>
              <a:t> 147.8 cm.</a:t>
            </a:r>
            <a:br>
              <a:rPr lang="en-US" sz="1200" dirty="0" smtClean="0">
                <a:latin typeface="Times New Roman"/>
              </a:rPr>
            </a:br>
            <a:r>
              <a:rPr lang="en-US" sz="1200" dirty="0" smtClean="0">
                <a:latin typeface="Times New Roman"/>
              </a:rPr>
              <a:t>Wadsworth </a:t>
            </a:r>
            <a:r>
              <a:rPr lang="en-US" sz="1200" dirty="0" err="1" smtClean="0">
                <a:latin typeface="Times New Roman"/>
              </a:rPr>
              <a:t>Atheneum</a:t>
            </a:r>
            <a:r>
              <a:rPr lang="en-US" sz="1200" dirty="0" smtClean="0">
                <a:latin typeface="Times New Roman"/>
              </a:rPr>
              <a:t>, Hartford, CT</a:t>
            </a:r>
            <a:endParaRPr lang="en-US" sz="1200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458</Words>
  <Application>Microsoft Macintosh PowerPoint</Application>
  <PresentationFormat>On-screen Show (4:3)</PresentationFormat>
  <Paragraphs>29</Paragraphs>
  <Slides>15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University of Hawaii at Hilo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Timothy Freeman</dc:creator>
  <cp:lastModifiedBy>Timothy Freeman</cp:lastModifiedBy>
  <cp:revision>4</cp:revision>
  <dcterms:created xsi:type="dcterms:W3CDTF">2011-04-04T09:56:33Z</dcterms:created>
  <dcterms:modified xsi:type="dcterms:W3CDTF">2011-04-04T10:35:44Z</dcterms:modified>
</cp:coreProperties>
</file>