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302" r:id="rId4"/>
    <p:sldId id="303" r:id="rId5"/>
    <p:sldId id="304" r:id="rId6"/>
    <p:sldId id="305" r:id="rId7"/>
    <p:sldId id="306" r:id="rId8"/>
    <p:sldId id="307" r:id="rId9"/>
    <p:sldId id="308" r:id="rId10"/>
    <p:sldId id="309" r:id="rId11"/>
    <p:sldId id="3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019"/>
    <a:srgbClr val="93271E"/>
    <a:srgbClr val="930201"/>
    <a:srgbClr val="650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p:restoredTop sz="94648"/>
  </p:normalViewPr>
  <p:slideViewPr>
    <p:cSldViewPr snapToGrid="0" snapToObjects="1">
      <p:cViewPr>
        <p:scale>
          <a:sx n="121" d="100"/>
          <a:sy n="121" d="100"/>
        </p:scale>
        <p:origin x="28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2/26/26</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201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2/26/26</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246497" y="442913"/>
            <a:ext cx="6945503" cy="4564516"/>
          </a:xfrm>
        </p:spPr>
        <p:txBody>
          <a:bodyPr>
            <a:normAutofit fontScale="90000"/>
          </a:bodyPr>
          <a:lstStyle/>
          <a:p>
            <a:r>
              <a:rPr lang="en-US" dirty="0">
                <a:latin typeface="Times New Roman" panose="02020603050405020304" pitchFamily="18" charset="0"/>
                <a:cs typeface="Times New Roman" panose="02020603050405020304" pitchFamily="18" charset="0"/>
              </a:rPr>
              <a:t>David Hume’s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Philosophy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Religion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i="1"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1EEAD7C-1BD2-C546-9C03-980DD4A0D0C7}"/>
              </a:ext>
            </a:extLst>
          </p:cNvPr>
          <p:cNvPicPr>
            <a:picLocks noChangeAspect="1"/>
          </p:cNvPicPr>
          <p:nvPr/>
        </p:nvPicPr>
        <p:blipFill>
          <a:blip r:embed="rId2"/>
          <a:stretch>
            <a:fillRect/>
          </a:stretch>
        </p:blipFill>
        <p:spPr>
          <a:xfrm>
            <a:off x="791028" y="442913"/>
            <a:ext cx="4455469" cy="5530927"/>
          </a:xfrm>
          <a:prstGeom prst="rect">
            <a:avLst/>
          </a:prstGeom>
        </p:spPr>
      </p:pic>
      <p:sp>
        <p:nvSpPr>
          <p:cNvPr id="3" name="TextBox 2">
            <a:extLst>
              <a:ext uri="{FF2B5EF4-FFF2-40B4-BE49-F238E27FC236}">
                <a16:creationId xmlns:a16="http://schemas.microsoft.com/office/drawing/2014/main" id="{C411E271-041D-80E0-981B-E2F23A3347C2}"/>
              </a:ext>
            </a:extLst>
          </p:cNvPr>
          <p:cNvSpPr txBox="1"/>
          <p:nvPr/>
        </p:nvSpPr>
        <p:spPr>
          <a:xfrm>
            <a:off x="791028" y="5973840"/>
            <a:ext cx="4455469"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David Hume</a:t>
            </a:r>
          </a:p>
          <a:p>
            <a:pPr algn="ctr"/>
            <a:r>
              <a:rPr lang="en-US" dirty="0">
                <a:latin typeface="Times New Roman" panose="02020603050405020304" pitchFamily="18" charset="0"/>
                <a:cs typeface="Times New Roman" panose="02020603050405020304" pitchFamily="18" charset="0"/>
              </a:rPr>
              <a:t>(1711-1776)</a:t>
            </a:r>
          </a:p>
          <a:p>
            <a:endParaRPr lang="en-US" dirty="0"/>
          </a:p>
        </p:txBody>
      </p:sp>
    </p:spTree>
    <p:extLst>
      <p:ext uri="{BB962C8B-B14F-4D97-AF65-F5344CB8AC3E}">
        <p14:creationId xmlns:p14="http://schemas.microsoft.com/office/powerpoint/2010/main" val="32774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74E7-025C-5190-8D0F-9259D0B470DA}"/>
              </a:ext>
            </a:extLst>
          </p:cNvPr>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Dialogues Concerning Natural Religion</a:t>
            </a:r>
            <a:br>
              <a:rPr lang="en-US" dirty="0"/>
            </a:br>
            <a:r>
              <a:rPr lang="en-US" sz="1600" dirty="0">
                <a:latin typeface="Times New Roman" panose="02020603050405020304" pitchFamily="18" charset="0"/>
                <a:cs typeface="Times New Roman" panose="02020603050405020304" pitchFamily="18" charset="0"/>
              </a:rPr>
              <a:t>Philo’s Response to the Teleological Argument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B0BBB1-34FA-4433-ED02-ACC4FE4CBAE7}"/>
              </a:ext>
            </a:extLst>
          </p:cNvPr>
          <p:cNvSpPr>
            <a:spLocks noGrp="1"/>
          </p:cNvSpPr>
          <p:nvPr>
            <p:ph idx="1"/>
          </p:nvPr>
        </p:nvSpPr>
        <p:spPr/>
        <p:txBody>
          <a:bodyPr>
            <a:noAutofit/>
          </a:bodyPr>
          <a:lstStyle/>
          <a:p>
            <a:pPr marL="0" indent="0">
              <a:buNone/>
            </a:pPr>
            <a:r>
              <a:rPr lang="en-US" sz="1600" dirty="0">
                <a:latin typeface="Times New Roman" panose="02020603050405020304" pitchFamily="18" charset="0"/>
                <a:cs typeface="Times New Roman" panose="02020603050405020304" pitchFamily="18" charset="0"/>
              </a:rPr>
              <a:t>My main reservation about what Cleanthes has said, Philo remarked, is not so much that he bases all religious arguments on experience as that his arguments seem not to be the most certain and unbreakable even of that inferior experience-based kind. That a stone will fall, that fire will burn, that the earth has solidity, we have observed thousands of times; and when any new instance of this sort is presented we don’t hesitate to draw the usual conclusion—this stone will fall, this fire will burn, the earth that I am about to put my right foot on is solid. The exact similarity of the cases gives us a perfect assurance of a similar outcome; and we never want or look for stronger evidence than that. But the evidence is less strong when the cases are less than perfectly alike; any reduction in similarity, however tiny, brings a corresponding reduction in the strength of the evidence; and as we move down that scale we may eventually reach a very weak analogy, leading to a conclusion that is confessedly liable to error and uncertainty. After having observed the circulation of the blood in human creatures, we have no doubt that it circulates in Titius and </a:t>
            </a:r>
            <a:r>
              <a:rPr lang="en-US" sz="1600" dirty="0" err="1">
                <a:latin typeface="Times New Roman" panose="02020603050405020304" pitchFamily="18" charset="0"/>
                <a:cs typeface="Times New Roman" panose="02020603050405020304" pitchFamily="18" charset="0"/>
              </a:rPr>
              <a:t>Maevius</a:t>
            </a:r>
            <a:r>
              <a:rPr lang="en-US" sz="1600" dirty="0">
                <a:latin typeface="Times New Roman" panose="02020603050405020304" pitchFamily="18" charset="0"/>
                <a:cs typeface="Times New Roman" panose="02020603050405020304" pitchFamily="18" charset="0"/>
              </a:rPr>
              <a:t>. But from its circulation in frogs and fishes it is only a presumption—though a strong one, from analogy—that blood circulates in men and other animals. The analogical reasoning is even weaker when we infer the circulation of the sap in plants from our experience that the blood circulates in animals; and those who hastily followed that imperfect analogy between plants and animals have been found by more accurate experiments to have been mistaken. </a:t>
            </a:r>
          </a:p>
          <a:p>
            <a:pPr marL="0" indent="0">
              <a:buNone/>
            </a:pPr>
            <a:r>
              <a:rPr lang="en-US" sz="1600" dirty="0">
                <a:latin typeface="Times New Roman" panose="02020603050405020304" pitchFamily="18" charset="0"/>
                <a:cs typeface="Times New Roman" panose="02020603050405020304" pitchFamily="18" charset="0"/>
              </a:rPr>
              <a:t>If we see a house, Cleanthes, we conclude with the greatest certainty that it had an architect or builder; because this is precisely the kind of effect that we have experienced as coming from that kind of cause. But surely you won’t say that the universe is so like a house that we can with the same certainty infer a similar cause, or that the analogy is here entire and perfect. The unlikeness in this case is so striking that the most you can offer ·on the basis of it · is a guess, a conjecture, a presumption about a similar cause; and I leave it to you to consider how that offering will be received in the world!</a:t>
            </a:r>
          </a:p>
        </p:txBody>
      </p:sp>
    </p:spTree>
    <p:extLst>
      <p:ext uri="{BB962C8B-B14F-4D97-AF65-F5344CB8AC3E}">
        <p14:creationId xmlns:p14="http://schemas.microsoft.com/office/powerpoint/2010/main" val="227895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5904-CCCF-3AAD-3614-A8523D8EA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347A2-29C3-1BCC-B434-87ADA6E85E47}"/>
              </a:ext>
            </a:extLst>
          </p:cNvPr>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Dialogues Concerning Natural Religion</a:t>
            </a:r>
            <a:br>
              <a:rPr lang="en-US" dirty="0"/>
            </a:br>
            <a:r>
              <a:rPr lang="en-US" sz="1600" dirty="0">
                <a:latin typeface="Times New Roman" panose="02020603050405020304" pitchFamily="18" charset="0"/>
                <a:cs typeface="Times New Roman" panose="02020603050405020304" pitchFamily="18" charset="0"/>
              </a:rPr>
              <a:t>Philo’s Response to the Teleological Argument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3766230-CD30-FBEC-FDD4-AFAA198B4B8A}"/>
              </a:ext>
            </a:extLst>
          </p:cNvPr>
          <p:cNvSpPr>
            <a:spLocks noGrp="1"/>
          </p:cNvSpPr>
          <p:nvPr>
            <p:ph idx="1"/>
          </p:nvPr>
        </p:nvSpPr>
        <p:spPr/>
        <p:txBody>
          <a:bodyPr>
            <a:noAutofit/>
          </a:bodyPr>
          <a:lstStyle/>
          <a:p>
            <a:pPr marL="0" indent="0">
              <a:buNone/>
            </a:pPr>
            <a:r>
              <a:rPr lang="en-US" sz="1600" dirty="0">
                <a:latin typeface="Times New Roman" panose="02020603050405020304" pitchFamily="18" charset="0"/>
                <a:cs typeface="Times New Roman" panose="02020603050405020304" pitchFamily="18" charset="0"/>
              </a:rPr>
              <a:t>This cautious proceeding of the astronomers implicitly condemns your argument, Cleanthes; or, rather, it points to the fact that the subject on which you are engaged exceeds all human reason and enquiry. Can you claim to show any such similarity between the structure of a house and the generation of a universe? Have you ever seen nature in a situation that resembles the first arrangement of the elements at the beginning of the universe? Have worlds ever been formed under your eye; and have you had leisure to observe the whole progress of world-making, from the first appearance of order to its final consummation? If you have, then cite your experience, and deliver your theory.</a:t>
            </a:r>
          </a:p>
        </p:txBody>
      </p:sp>
    </p:spTree>
    <p:extLst>
      <p:ext uri="{BB962C8B-B14F-4D97-AF65-F5344CB8AC3E}">
        <p14:creationId xmlns:p14="http://schemas.microsoft.com/office/powerpoint/2010/main" val="303235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1159328"/>
          </a:xfrm>
        </p:spPr>
        <p:txBody>
          <a:bodyPr>
            <a:normAutofit/>
          </a:bodyPr>
          <a:lstStyle/>
          <a:p>
            <a:r>
              <a:rPr lang="en-US" dirty="0">
                <a:latin typeface="Times New Roman" panose="02020603050405020304" pitchFamily="18" charset="0"/>
                <a:cs typeface="Times New Roman" panose="02020603050405020304" pitchFamily="18" charset="0"/>
              </a:rPr>
              <a:t>Modern Philosophy</a:t>
            </a:r>
            <a:endParaRPr lang="en-US" sz="3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7F55AC-D9F4-4D4D-B95F-D2AA537D0520}"/>
              </a:ext>
            </a:extLst>
          </p:cNvPr>
          <p:cNvSpPr txBox="1"/>
          <p:nvPr/>
        </p:nvSpPr>
        <p:spPr>
          <a:xfrm>
            <a:off x="1143000" y="1469572"/>
            <a:ext cx="3837213"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Rationalism</a:t>
            </a:r>
          </a:p>
          <a:p>
            <a:pPr algn="ctr"/>
            <a:r>
              <a:rPr lang="en-US" dirty="0">
                <a:latin typeface="Times New Roman" panose="02020603050405020304" pitchFamily="18" charset="0"/>
                <a:cs typeface="Times New Roman" panose="02020603050405020304" pitchFamily="18" charset="0"/>
              </a:rPr>
              <a:t>Knowledge comes from Pure Reason</a:t>
            </a:r>
          </a:p>
        </p:txBody>
      </p:sp>
      <p:sp>
        <p:nvSpPr>
          <p:cNvPr id="6" name="TextBox 5">
            <a:extLst>
              <a:ext uri="{FF2B5EF4-FFF2-40B4-BE49-F238E27FC236}">
                <a16:creationId xmlns:a16="http://schemas.microsoft.com/office/drawing/2014/main" id="{F7FC703B-B3E0-224D-A623-63BBD07F1498}"/>
              </a:ext>
            </a:extLst>
          </p:cNvPr>
          <p:cNvSpPr txBox="1"/>
          <p:nvPr/>
        </p:nvSpPr>
        <p:spPr>
          <a:xfrm>
            <a:off x="6455228" y="1469572"/>
            <a:ext cx="3782786"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Empiricism</a:t>
            </a:r>
          </a:p>
          <a:p>
            <a:pPr algn="ctr"/>
            <a:r>
              <a:rPr lang="en-US" dirty="0">
                <a:latin typeface="Times New Roman" panose="02020603050405020304" pitchFamily="18" charset="0"/>
                <a:cs typeface="Times New Roman" panose="02020603050405020304" pitchFamily="18" charset="0"/>
              </a:rPr>
              <a:t>Knowledge comes from the Senses</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08630" y="1616529"/>
            <a:ext cx="0" cy="4637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152B456-2D7B-DA48-A3CB-78781125A896}"/>
              </a:ext>
            </a:extLst>
          </p:cNvPr>
          <p:cNvPicPr>
            <a:picLocks noChangeAspect="1"/>
          </p:cNvPicPr>
          <p:nvPr/>
        </p:nvPicPr>
        <p:blipFill>
          <a:blip r:embed="rId2"/>
          <a:stretch>
            <a:fillRect/>
          </a:stretch>
        </p:blipFill>
        <p:spPr>
          <a:xfrm>
            <a:off x="10058399" y="2628900"/>
            <a:ext cx="1669143" cy="2072040"/>
          </a:xfrm>
          <a:prstGeom prst="rect">
            <a:avLst/>
          </a:prstGeom>
        </p:spPr>
      </p:pic>
      <p:pic>
        <p:nvPicPr>
          <p:cNvPr id="12" name="Picture 11">
            <a:extLst>
              <a:ext uri="{FF2B5EF4-FFF2-40B4-BE49-F238E27FC236}">
                <a16:creationId xmlns:a16="http://schemas.microsoft.com/office/drawing/2014/main" id="{98C89A58-75C2-664E-89F7-8FA0FF23B5D8}"/>
              </a:ext>
            </a:extLst>
          </p:cNvPr>
          <p:cNvPicPr>
            <a:picLocks noChangeAspect="1"/>
          </p:cNvPicPr>
          <p:nvPr/>
        </p:nvPicPr>
        <p:blipFill>
          <a:blip r:embed="rId3"/>
          <a:stretch>
            <a:fillRect/>
          </a:stretch>
        </p:blipFill>
        <p:spPr>
          <a:xfrm>
            <a:off x="8265289" y="2628900"/>
            <a:ext cx="1579931" cy="2072040"/>
          </a:xfrm>
          <a:prstGeom prst="rect">
            <a:avLst/>
          </a:prstGeom>
        </p:spPr>
      </p:pic>
      <p:pic>
        <p:nvPicPr>
          <p:cNvPr id="14" name="Picture 13">
            <a:extLst>
              <a:ext uri="{FF2B5EF4-FFF2-40B4-BE49-F238E27FC236}">
                <a16:creationId xmlns:a16="http://schemas.microsoft.com/office/drawing/2014/main" id="{AA00B775-FDAA-9F47-9418-3E425C13ADF8}"/>
              </a:ext>
            </a:extLst>
          </p:cNvPr>
          <p:cNvPicPr>
            <a:picLocks noChangeAspect="1"/>
          </p:cNvPicPr>
          <p:nvPr/>
        </p:nvPicPr>
        <p:blipFill>
          <a:blip r:embed="rId4"/>
          <a:stretch>
            <a:fillRect/>
          </a:stretch>
        </p:blipFill>
        <p:spPr>
          <a:xfrm>
            <a:off x="6245101" y="2563036"/>
            <a:ext cx="1753776" cy="2137904"/>
          </a:xfrm>
          <a:prstGeom prst="rect">
            <a:avLst/>
          </a:prstGeom>
        </p:spPr>
      </p:pic>
      <p:sp>
        <p:nvSpPr>
          <p:cNvPr id="15" name="TextBox 14">
            <a:extLst>
              <a:ext uri="{FF2B5EF4-FFF2-40B4-BE49-F238E27FC236}">
                <a16:creationId xmlns:a16="http://schemas.microsoft.com/office/drawing/2014/main" id="{9C519BBA-600F-254A-A64C-C2F6A5C6B076}"/>
              </a:ext>
            </a:extLst>
          </p:cNvPr>
          <p:cNvSpPr txBox="1"/>
          <p:nvPr/>
        </p:nvSpPr>
        <p:spPr>
          <a:xfrm>
            <a:off x="6455227" y="5060048"/>
            <a:ext cx="1543649"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John </a:t>
            </a:r>
          </a:p>
          <a:p>
            <a:pPr algn="ctr"/>
            <a:r>
              <a:rPr lang="en-US" dirty="0">
                <a:latin typeface="Times New Roman" panose="02020603050405020304" pitchFamily="18" charset="0"/>
                <a:cs typeface="Times New Roman" panose="02020603050405020304" pitchFamily="18" charset="0"/>
              </a:rPr>
              <a:t>Locke</a:t>
            </a:r>
          </a:p>
          <a:p>
            <a:pPr algn="ctr"/>
            <a:r>
              <a:rPr lang="en-US" dirty="0">
                <a:latin typeface="Times New Roman" panose="02020603050405020304" pitchFamily="18" charset="0"/>
                <a:cs typeface="Times New Roman" panose="02020603050405020304" pitchFamily="18" charset="0"/>
              </a:rPr>
              <a:t>(1632-1704)</a:t>
            </a:r>
          </a:p>
          <a:p>
            <a:pPr algn="ctr"/>
            <a:r>
              <a:rPr lang="en-US" dirty="0">
                <a:latin typeface="Times New Roman" panose="02020603050405020304" pitchFamily="18" charset="0"/>
                <a:cs typeface="Times New Roman" panose="02020603050405020304" pitchFamily="18" charset="0"/>
              </a:rPr>
              <a:t>England</a:t>
            </a:r>
          </a:p>
        </p:txBody>
      </p:sp>
      <p:sp>
        <p:nvSpPr>
          <p:cNvPr id="16" name="TextBox 15">
            <a:extLst>
              <a:ext uri="{FF2B5EF4-FFF2-40B4-BE49-F238E27FC236}">
                <a16:creationId xmlns:a16="http://schemas.microsoft.com/office/drawing/2014/main" id="{F6A32244-5D7E-4F4E-9A73-E93AD41EF579}"/>
              </a:ext>
            </a:extLst>
          </p:cNvPr>
          <p:cNvSpPr txBox="1"/>
          <p:nvPr/>
        </p:nvSpPr>
        <p:spPr>
          <a:xfrm>
            <a:off x="8227413" y="5060048"/>
            <a:ext cx="1830986"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George </a:t>
            </a:r>
          </a:p>
          <a:p>
            <a:pPr algn="ctr"/>
            <a:r>
              <a:rPr lang="en-US" dirty="0">
                <a:latin typeface="Times New Roman" panose="02020603050405020304" pitchFamily="18" charset="0"/>
                <a:cs typeface="Times New Roman" panose="02020603050405020304" pitchFamily="18" charset="0"/>
              </a:rPr>
              <a:t>Berkeley</a:t>
            </a:r>
          </a:p>
          <a:p>
            <a:pPr algn="ctr"/>
            <a:r>
              <a:rPr lang="en-US" dirty="0">
                <a:latin typeface="Times New Roman" panose="02020603050405020304" pitchFamily="18" charset="0"/>
                <a:cs typeface="Times New Roman" panose="02020603050405020304" pitchFamily="18" charset="0"/>
              </a:rPr>
              <a:t>(1685-1753)</a:t>
            </a:r>
          </a:p>
          <a:p>
            <a:pPr algn="ctr"/>
            <a:r>
              <a:rPr lang="en-US" dirty="0">
                <a:latin typeface="Times New Roman" panose="02020603050405020304" pitchFamily="18" charset="0"/>
                <a:cs typeface="Times New Roman" panose="02020603050405020304" pitchFamily="18" charset="0"/>
              </a:rPr>
              <a:t>Ireland</a:t>
            </a:r>
          </a:p>
        </p:txBody>
      </p:sp>
      <p:sp>
        <p:nvSpPr>
          <p:cNvPr id="17" name="TextBox 16">
            <a:extLst>
              <a:ext uri="{FF2B5EF4-FFF2-40B4-BE49-F238E27FC236}">
                <a16:creationId xmlns:a16="http://schemas.microsoft.com/office/drawing/2014/main" id="{2E58B349-8CC6-7B4B-942B-01F76207CFE6}"/>
              </a:ext>
            </a:extLst>
          </p:cNvPr>
          <p:cNvSpPr txBox="1"/>
          <p:nvPr/>
        </p:nvSpPr>
        <p:spPr>
          <a:xfrm>
            <a:off x="9845219" y="5060048"/>
            <a:ext cx="2139951"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David </a:t>
            </a:r>
          </a:p>
          <a:p>
            <a:pPr algn="ctr"/>
            <a:r>
              <a:rPr lang="en-US" dirty="0">
                <a:latin typeface="Times New Roman" panose="02020603050405020304" pitchFamily="18" charset="0"/>
                <a:cs typeface="Times New Roman" panose="02020603050405020304" pitchFamily="18" charset="0"/>
              </a:rPr>
              <a:t>Hume</a:t>
            </a:r>
          </a:p>
          <a:p>
            <a:pPr algn="ctr"/>
            <a:r>
              <a:rPr lang="en-US" dirty="0">
                <a:latin typeface="Times New Roman" panose="02020603050405020304" pitchFamily="18" charset="0"/>
                <a:cs typeface="Times New Roman" panose="02020603050405020304" pitchFamily="18" charset="0"/>
              </a:rPr>
              <a:t>(1711-1776)</a:t>
            </a:r>
          </a:p>
          <a:p>
            <a:pPr algn="ctr"/>
            <a:r>
              <a:rPr lang="en-US" dirty="0">
                <a:latin typeface="Times New Roman" panose="02020603050405020304" pitchFamily="18" charset="0"/>
                <a:cs typeface="Times New Roman" panose="02020603050405020304" pitchFamily="18" charset="0"/>
              </a:rPr>
              <a:t>Scotland</a:t>
            </a:r>
          </a:p>
        </p:txBody>
      </p:sp>
      <p:pic>
        <p:nvPicPr>
          <p:cNvPr id="19" name="Picture 18">
            <a:extLst>
              <a:ext uri="{FF2B5EF4-FFF2-40B4-BE49-F238E27FC236}">
                <a16:creationId xmlns:a16="http://schemas.microsoft.com/office/drawing/2014/main" id="{28C6E23D-9688-7F42-ADDA-B8FE148210B8}"/>
              </a:ext>
            </a:extLst>
          </p:cNvPr>
          <p:cNvPicPr>
            <a:picLocks noChangeAspect="1"/>
          </p:cNvPicPr>
          <p:nvPr/>
        </p:nvPicPr>
        <p:blipFill>
          <a:blip r:embed="rId5"/>
          <a:stretch>
            <a:fillRect/>
          </a:stretch>
        </p:blipFill>
        <p:spPr>
          <a:xfrm>
            <a:off x="261742" y="2563036"/>
            <a:ext cx="1662814" cy="2137904"/>
          </a:xfrm>
          <a:prstGeom prst="rect">
            <a:avLst/>
          </a:prstGeom>
        </p:spPr>
      </p:pic>
      <p:sp>
        <p:nvSpPr>
          <p:cNvPr id="20" name="TextBox 19">
            <a:extLst>
              <a:ext uri="{FF2B5EF4-FFF2-40B4-BE49-F238E27FC236}">
                <a16:creationId xmlns:a16="http://schemas.microsoft.com/office/drawing/2014/main" id="{B8C7A4B4-FEC2-1546-8E06-B21B8AF8D083}"/>
              </a:ext>
            </a:extLst>
          </p:cNvPr>
          <p:cNvSpPr txBox="1"/>
          <p:nvPr/>
        </p:nvSpPr>
        <p:spPr>
          <a:xfrm>
            <a:off x="431801" y="5060048"/>
            <a:ext cx="1662814"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René </a:t>
            </a:r>
          </a:p>
          <a:p>
            <a:pPr algn="ctr"/>
            <a:r>
              <a:rPr lang="en-US" dirty="0">
                <a:latin typeface="Times New Roman" panose="02020603050405020304" pitchFamily="18" charset="0"/>
                <a:cs typeface="Times New Roman" panose="02020603050405020304" pitchFamily="18" charset="0"/>
              </a:rPr>
              <a:t>Descartes (1596–1650)</a:t>
            </a:r>
          </a:p>
          <a:p>
            <a:pPr algn="ctr"/>
            <a:r>
              <a:rPr lang="en-US" dirty="0">
                <a:latin typeface="Times New Roman" panose="02020603050405020304" pitchFamily="18" charset="0"/>
                <a:cs typeface="Times New Roman" panose="02020603050405020304" pitchFamily="18" charset="0"/>
              </a:rPr>
              <a:t>France</a:t>
            </a:r>
          </a:p>
        </p:txBody>
      </p:sp>
      <p:pic>
        <p:nvPicPr>
          <p:cNvPr id="22" name="Picture 21">
            <a:extLst>
              <a:ext uri="{FF2B5EF4-FFF2-40B4-BE49-F238E27FC236}">
                <a16:creationId xmlns:a16="http://schemas.microsoft.com/office/drawing/2014/main" id="{A896CA8B-90E4-5B4B-9ADA-956F4CA9D57B}"/>
              </a:ext>
            </a:extLst>
          </p:cNvPr>
          <p:cNvPicPr>
            <a:picLocks noChangeAspect="1"/>
          </p:cNvPicPr>
          <p:nvPr/>
        </p:nvPicPr>
        <p:blipFill>
          <a:blip r:embed="rId6"/>
          <a:stretch>
            <a:fillRect/>
          </a:stretch>
        </p:blipFill>
        <p:spPr>
          <a:xfrm>
            <a:off x="2047830" y="2563036"/>
            <a:ext cx="1707866" cy="2137904"/>
          </a:xfrm>
          <a:prstGeom prst="rect">
            <a:avLst/>
          </a:prstGeom>
        </p:spPr>
      </p:pic>
      <p:sp>
        <p:nvSpPr>
          <p:cNvPr id="23" name="TextBox 22">
            <a:extLst>
              <a:ext uri="{FF2B5EF4-FFF2-40B4-BE49-F238E27FC236}">
                <a16:creationId xmlns:a16="http://schemas.microsoft.com/office/drawing/2014/main" id="{7628E530-FE50-9E4E-811C-433A5ACE3733}"/>
              </a:ext>
            </a:extLst>
          </p:cNvPr>
          <p:cNvSpPr txBox="1"/>
          <p:nvPr/>
        </p:nvSpPr>
        <p:spPr>
          <a:xfrm>
            <a:off x="2094616" y="5060047"/>
            <a:ext cx="1787244" cy="1754326"/>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Baruch </a:t>
            </a:r>
          </a:p>
          <a:p>
            <a:pPr algn="ctr"/>
            <a:r>
              <a:rPr lang="en-US" dirty="0">
                <a:latin typeface="Times New Roman" panose="02020603050405020304" pitchFamily="18" charset="0"/>
                <a:cs typeface="Times New Roman" panose="02020603050405020304" pitchFamily="18" charset="0"/>
              </a:rPr>
              <a:t>Spinoza</a:t>
            </a:r>
          </a:p>
          <a:p>
            <a:pPr algn="ctr"/>
            <a:r>
              <a:rPr lang="en-US" dirty="0">
                <a:latin typeface="Times New Roman" panose="02020603050405020304" pitchFamily="18" charset="0"/>
                <a:cs typeface="Times New Roman" panose="02020603050405020304" pitchFamily="18" charset="0"/>
              </a:rPr>
              <a:t> (1632–1677)</a:t>
            </a:r>
          </a:p>
          <a:p>
            <a:pPr algn="ctr"/>
            <a:r>
              <a:rPr lang="en-US" dirty="0">
                <a:latin typeface="Times New Roman" panose="02020603050405020304" pitchFamily="18" charset="0"/>
                <a:cs typeface="Times New Roman" panose="02020603050405020304" pitchFamily="18" charset="0"/>
              </a:rPr>
              <a:t>The Netherland</a:t>
            </a:r>
            <a:r>
              <a:rPr lang="en-US" dirty="0"/>
              <a:t>s</a:t>
            </a:r>
          </a:p>
          <a:p>
            <a:endParaRPr lang="en-US" dirty="0"/>
          </a:p>
          <a:p>
            <a:endParaRPr lang="en-US" dirty="0"/>
          </a:p>
        </p:txBody>
      </p:sp>
      <p:pic>
        <p:nvPicPr>
          <p:cNvPr id="25" name="Picture 24">
            <a:extLst>
              <a:ext uri="{FF2B5EF4-FFF2-40B4-BE49-F238E27FC236}">
                <a16:creationId xmlns:a16="http://schemas.microsoft.com/office/drawing/2014/main" id="{390EDAC4-E04A-4D49-B633-D97EB5CF5360}"/>
              </a:ext>
            </a:extLst>
          </p:cNvPr>
          <p:cNvPicPr>
            <a:picLocks noChangeAspect="1"/>
          </p:cNvPicPr>
          <p:nvPr/>
        </p:nvPicPr>
        <p:blipFill>
          <a:blip r:embed="rId7"/>
          <a:stretch>
            <a:fillRect/>
          </a:stretch>
        </p:blipFill>
        <p:spPr>
          <a:xfrm>
            <a:off x="3953383" y="2563036"/>
            <a:ext cx="1731973" cy="2137904"/>
          </a:xfrm>
          <a:prstGeom prst="rect">
            <a:avLst/>
          </a:prstGeom>
        </p:spPr>
      </p:pic>
      <p:sp>
        <p:nvSpPr>
          <p:cNvPr id="26" name="TextBox 25">
            <a:extLst>
              <a:ext uri="{FF2B5EF4-FFF2-40B4-BE49-F238E27FC236}">
                <a16:creationId xmlns:a16="http://schemas.microsoft.com/office/drawing/2014/main" id="{0BB72BC6-473C-5940-B68B-BACACBB597E4}"/>
              </a:ext>
            </a:extLst>
          </p:cNvPr>
          <p:cNvSpPr txBox="1"/>
          <p:nvPr/>
        </p:nvSpPr>
        <p:spPr>
          <a:xfrm>
            <a:off x="4068891" y="4994186"/>
            <a:ext cx="1511202"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Gottfried Leibniz (1646–1716)</a:t>
            </a:r>
          </a:p>
          <a:p>
            <a:pPr algn="ctr"/>
            <a:r>
              <a:rPr lang="en-US" dirty="0">
                <a:latin typeface="Times New Roman" panose="02020603050405020304" pitchFamily="18" charset="0"/>
                <a:cs typeface="Times New Roman" panose="02020603050405020304" pitchFamily="18" charset="0"/>
              </a:rPr>
              <a:t>Germany</a:t>
            </a:r>
          </a:p>
        </p:txBody>
      </p:sp>
    </p:spTree>
    <p:extLst>
      <p:ext uri="{BB962C8B-B14F-4D97-AF65-F5344CB8AC3E}">
        <p14:creationId xmlns:p14="http://schemas.microsoft.com/office/powerpoint/2010/main" val="2126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1159328"/>
          </a:xfrm>
        </p:spPr>
        <p:txBody>
          <a:bodyPr>
            <a:normAutofit/>
          </a:bodyPr>
          <a:lstStyle/>
          <a:p>
            <a:r>
              <a:rPr lang="en-US" dirty="0">
                <a:latin typeface="Times New Roman" panose="02020603050405020304" pitchFamily="18" charset="0"/>
                <a:cs typeface="Times New Roman" panose="02020603050405020304" pitchFamily="18" charset="0"/>
              </a:rPr>
              <a:t>Mind as a Mirror of Nature</a:t>
            </a:r>
            <a:endParaRPr lang="en-US" sz="3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7F55AC-D9F4-4D4D-B95F-D2AA537D0520}"/>
              </a:ext>
            </a:extLst>
          </p:cNvPr>
          <p:cNvSpPr txBox="1"/>
          <p:nvPr/>
        </p:nvSpPr>
        <p:spPr>
          <a:xfrm>
            <a:off x="1143000" y="1469572"/>
            <a:ext cx="3837213" cy="107721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Mind</a:t>
            </a:r>
          </a:p>
          <a:p>
            <a:pPr algn="ctr"/>
            <a:r>
              <a:rPr lang="en-US" dirty="0">
                <a:latin typeface="Times New Roman" panose="02020603050405020304" pitchFamily="18" charset="0"/>
                <a:cs typeface="Times New Roman" panose="02020603050405020304" pitchFamily="18" charset="0"/>
              </a:rPr>
              <a:t>Thinking Substance</a:t>
            </a:r>
          </a:p>
          <a:p>
            <a:pPr algn="ctr"/>
            <a:r>
              <a:rPr lang="en-US" dirty="0">
                <a:latin typeface="Times New Roman" panose="02020603050405020304" pitchFamily="18" charset="0"/>
                <a:cs typeface="Times New Roman" panose="02020603050405020304" pitchFamily="18" charset="0"/>
              </a:rPr>
              <a:t>Ideas in Mind Reflect Reality</a:t>
            </a:r>
          </a:p>
        </p:txBody>
      </p:sp>
      <p:sp>
        <p:nvSpPr>
          <p:cNvPr id="6" name="TextBox 5">
            <a:extLst>
              <a:ext uri="{FF2B5EF4-FFF2-40B4-BE49-F238E27FC236}">
                <a16:creationId xmlns:a16="http://schemas.microsoft.com/office/drawing/2014/main" id="{F7FC703B-B3E0-224D-A623-63BBD07F1498}"/>
              </a:ext>
            </a:extLst>
          </p:cNvPr>
          <p:cNvSpPr txBox="1"/>
          <p:nvPr/>
        </p:nvSpPr>
        <p:spPr>
          <a:xfrm>
            <a:off x="6455227" y="1469572"/>
            <a:ext cx="4713515"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Nature/Reality as it is in-itself</a:t>
            </a:r>
          </a:p>
          <a:p>
            <a:pPr algn="ctr"/>
            <a:r>
              <a:rPr lang="en-US" dirty="0">
                <a:latin typeface="Times New Roman" panose="02020603050405020304" pitchFamily="18" charset="0"/>
                <a:cs typeface="Times New Roman" panose="02020603050405020304" pitchFamily="18" charset="0"/>
              </a:rPr>
              <a:t>Extended Substance</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08630" y="1616529"/>
            <a:ext cx="0" cy="4637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745FB85-F76F-7B41-AE71-06B88B0C0494}"/>
              </a:ext>
            </a:extLst>
          </p:cNvPr>
          <p:cNvPicPr>
            <a:picLocks noChangeAspect="1"/>
          </p:cNvPicPr>
          <p:nvPr/>
        </p:nvPicPr>
        <p:blipFill>
          <a:blip r:embed="rId2"/>
          <a:stretch>
            <a:fillRect/>
          </a:stretch>
        </p:blipFill>
        <p:spPr>
          <a:xfrm>
            <a:off x="1746134" y="2628900"/>
            <a:ext cx="2630944" cy="3907852"/>
          </a:xfrm>
          <a:prstGeom prst="rect">
            <a:avLst/>
          </a:prstGeom>
        </p:spPr>
      </p:pic>
      <p:pic>
        <p:nvPicPr>
          <p:cNvPr id="13" name="Picture 12">
            <a:extLst>
              <a:ext uri="{FF2B5EF4-FFF2-40B4-BE49-F238E27FC236}">
                <a16:creationId xmlns:a16="http://schemas.microsoft.com/office/drawing/2014/main" id="{B2A65A19-56EF-0C43-A352-E11775777BCC}"/>
              </a:ext>
            </a:extLst>
          </p:cNvPr>
          <p:cNvPicPr>
            <a:picLocks noChangeAspect="1"/>
          </p:cNvPicPr>
          <p:nvPr/>
        </p:nvPicPr>
        <p:blipFill>
          <a:blip r:embed="rId3"/>
          <a:stretch>
            <a:fillRect/>
          </a:stretch>
        </p:blipFill>
        <p:spPr>
          <a:xfrm>
            <a:off x="6455227" y="2546789"/>
            <a:ext cx="5267494" cy="3839587"/>
          </a:xfrm>
          <a:prstGeom prst="rect">
            <a:avLst/>
          </a:prstGeom>
        </p:spPr>
      </p:pic>
    </p:spTree>
    <p:extLst>
      <p:ext uri="{BB962C8B-B14F-4D97-AF65-F5344CB8AC3E}">
        <p14:creationId xmlns:p14="http://schemas.microsoft.com/office/powerpoint/2010/main" val="210772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1159328"/>
          </a:xfrm>
        </p:spPr>
        <p:txBody>
          <a:bodyPr>
            <a:normAutofit/>
          </a:bodyPr>
          <a:lstStyle/>
          <a:p>
            <a:r>
              <a:rPr lang="en-US" sz="3600" i="1" dirty="0">
                <a:latin typeface="Times New Roman" panose="02020603050405020304" pitchFamily="18" charset="0"/>
                <a:cs typeface="Times New Roman" panose="02020603050405020304" pitchFamily="18" charset="0"/>
              </a:rPr>
              <a:t>Hume’s Fork</a:t>
            </a:r>
            <a:br>
              <a:rPr lang="en-US" sz="3600" i="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All knowledge statements are of two kinds:</a:t>
            </a:r>
          </a:p>
        </p:txBody>
      </p:sp>
      <p:sp>
        <p:nvSpPr>
          <p:cNvPr id="3" name="TextBox 2">
            <a:extLst>
              <a:ext uri="{FF2B5EF4-FFF2-40B4-BE49-F238E27FC236}">
                <a16:creationId xmlns:a16="http://schemas.microsoft.com/office/drawing/2014/main" id="{AA7F55AC-D9F4-4D4D-B95F-D2AA537D0520}"/>
              </a:ext>
            </a:extLst>
          </p:cNvPr>
          <p:cNvSpPr txBox="1"/>
          <p:nvPr/>
        </p:nvSpPr>
        <p:spPr>
          <a:xfrm>
            <a:off x="1143000" y="1469572"/>
            <a:ext cx="3837213" cy="3970318"/>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Relations of Ideas</a:t>
            </a:r>
            <a:endParaRPr lang="en-US" sz="28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True by definition</a:t>
            </a:r>
          </a:p>
          <a:p>
            <a:pPr algn="ctr"/>
            <a:r>
              <a:rPr lang="en-US" sz="2000" dirty="0">
                <a:latin typeface="Times New Roman" panose="02020603050405020304" pitchFamily="18" charset="0"/>
                <a:cs typeface="Times New Roman" panose="02020603050405020304" pitchFamily="18" charset="0"/>
              </a:rPr>
              <a:t>Certain truths</a:t>
            </a:r>
          </a:p>
          <a:p>
            <a:pPr algn="ctr"/>
            <a:r>
              <a:rPr lang="en-US" sz="2000" i="1" dirty="0">
                <a:latin typeface="Times New Roman" panose="02020603050405020304" pitchFamily="18" charset="0"/>
                <a:cs typeface="Times New Roman" panose="02020603050405020304" pitchFamily="18" charset="0"/>
              </a:rPr>
              <a:t>A priori </a:t>
            </a:r>
            <a:r>
              <a:rPr lang="en-US" sz="2000" dirty="0">
                <a:latin typeface="Times New Roman" panose="02020603050405020304" pitchFamily="18" charset="0"/>
                <a:cs typeface="Times New Roman" panose="02020603050405020304" pitchFamily="18" charset="0"/>
              </a:rPr>
              <a:t>truths</a:t>
            </a:r>
          </a:p>
          <a:p>
            <a:pPr algn="ctr"/>
            <a:r>
              <a:rPr lang="en-US" sz="2000" dirty="0">
                <a:latin typeface="Times New Roman" panose="02020603050405020304" pitchFamily="18" charset="0"/>
                <a:cs typeface="Times New Roman" panose="02020603050405020304" pitchFamily="18" charset="0"/>
              </a:rPr>
              <a:t>(No sense evidence needed)</a:t>
            </a: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All bachelors are unmarried men.</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FC703B-B3E0-224D-A623-63BBD07F1498}"/>
              </a:ext>
            </a:extLst>
          </p:cNvPr>
          <p:cNvSpPr txBox="1"/>
          <p:nvPr/>
        </p:nvSpPr>
        <p:spPr>
          <a:xfrm>
            <a:off x="6455227" y="1469572"/>
            <a:ext cx="4713515" cy="2462213"/>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Matters of Fact</a:t>
            </a:r>
          </a:p>
          <a:p>
            <a:pPr algn="ctr"/>
            <a:r>
              <a:rPr lang="en-US" dirty="0">
                <a:latin typeface="Times New Roman" panose="02020603050405020304" pitchFamily="18" charset="0"/>
                <a:cs typeface="Times New Roman" panose="02020603050405020304" pitchFamily="18" charset="0"/>
              </a:rPr>
              <a:t>Not true by definition</a:t>
            </a:r>
          </a:p>
          <a:p>
            <a:pPr algn="ctr"/>
            <a:r>
              <a:rPr lang="en-US" dirty="0">
                <a:latin typeface="Times New Roman" panose="02020603050405020304" pitchFamily="18" charset="0"/>
                <a:cs typeface="Times New Roman" panose="02020603050405020304" pitchFamily="18" charset="0"/>
              </a:rPr>
              <a:t>Contingent (probable) truths</a:t>
            </a:r>
          </a:p>
          <a:p>
            <a:pPr algn="ctr"/>
            <a:r>
              <a:rPr lang="en-US" i="1" dirty="0">
                <a:latin typeface="Times New Roman" panose="02020603050405020304" pitchFamily="18" charset="0"/>
                <a:cs typeface="Times New Roman" panose="02020603050405020304" pitchFamily="18" charset="0"/>
              </a:rPr>
              <a:t>A posteriori </a:t>
            </a:r>
            <a:r>
              <a:rPr lang="en-US" dirty="0">
                <a:latin typeface="Times New Roman" panose="02020603050405020304" pitchFamily="18" charset="0"/>
                <a:cs typeface="Times New Roman" panose="02020603050405020304" pitchFamily="18" charset="0"/>
              </a:rPr>
              <a:t>truths</a:t>
            </a:r>
          </a:p>
          <a:p>
            <a:pPr algn="ctr"/>
            <a:r>
              <a:rPr lang="en-US" dirty="0">
                <a:latin typeface="Times New Roman" panose="02020603050405020304" pitchFamily="18" charset="0"/>
                <a:cs typeface="Times New Roman" panose="02020603050405020304" pitchFamily="18" charset="0"/>
              </a:rPr>
              <a:t>(require sense evidence)</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All Swans are white</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08630" y="1616529"/>
            <a:ext cx="0" cy="3936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15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3"/>
            <a:ext cx="12191999" cy="4328664"/>
          </a:xfrm>
        </p:spPr>
        <p:txBody>
          <a:bodyPr>
            <a:normAutofit/>
          </a:bodyPr>
          <a:lstStyle/>
          <a:p>
            <a:r>
              <a:rPr lang="en-US" sz="3600" i="1" dirty="0">
                <a:latin typeface="Times New Roman" panose="02020603050405020304" pitchFamily="18" charset="0"/>
                <a:cs typeface="Times New Roman" panose="02020603050405020304" pitchFamily="18" charset="0"/>
              </a:rPr>
              <a:t>Hume’s Analysis of Causality</a:t>
            </a:r>
            <a:br>
              <a:rPr lang="en-US" sz="3600" i="1" dirty="0">
                <a:latin typeface="Times New Roman" panose="02020603050405020304" pitchFamily="18" charset="0"/>
                <a:cs typeface="Times New Roman" panose="02020603050405020304" pitchFamily="18" charset="0"/>
              </a:rPr>
            </a:br>
            <a:r>
              <a:rPr lang="en-US" sz="3100" i="1" dirty="0">
                <a:latin typeface="Times New Roman" panose="02020603050405020304" pitchFamily="18" charset="0"/>
                <a:cs typeface="Times New Roman" panose="02020603050405020304" pitchFamily="18" charset="0"/>
              </a:rPr>
              <a:t>All cause and effect statements are matter of fact statements</a:t>
            </a:r>
            <a:br>
              <a:rPr lang="en-US" sz="3100" i="1" dirty="0">
                <a:latin typeface="Times New Roman" panose="02020603050405020304" pitchFamily="18" charset="0"/>
                <a:cs typeface="Times New Roman" panose="02020603050405020304" pitchFamily="18" charset="0"/>
              </a:rPr>
            </a:br>
            <a:r>
              <a:rPr lang="en-US" sz="3100" i="1" dirty="0">
                <a:latin typeface="Times New Roman" panose="02020603050405020304" pitchFamily="18" charset="0"/>
                <a:cs typeface="Times New Roman" panose="02020603050405020304" pitchFamily="18" charset="0"/>
              </a:rPr>
              <a:t>thus require sense evidence</a:t>
            </a:r>
            <a:br>
              <a:rPr lang="en-US" sz="3100" i="1"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r>
              <a:rPr lang="en-US" sz="3100" i="1" dirty="0">
                <a:latin typeface="Times New Roman" panose="02020603050405020304" pitchFamily="18" charset="0"/>
                <a:cs typeface="Times New Roman" panose="02020603050405020304" pitchFamily="18" charset="0"/>
              </a:rPr>
              <a:t>What four things would you need sense evidence for</a:t>
            </a:r>
            <a:br>
              <a:rPr lang="en-US" sz="3100" i="1" dirty="0">
                <a:latin typeface="Times New Roman" panose="02020603050405020304" pitchFamily="18" charset="0"/>
                <a:cs typeface="Times New Roman" panose="02020603050405020304" pitchFamily="18" charset="0"/>
              </a:rPr>
            </a:br>
            <a:r>
              <a:rPr lang="en-US" sz="3100" i="1" dirty="0">
                <a:latin typeface="Times New Roman" panose="02020603050405020304" pitchFamily="18" charset="0"/>
                <a:cs typeface="Times New Roman" panose="02020603050405020304" pitchFamily="18" charset="0"/>
              </a:rPr>
              <a:t>in order to prove </a:t>
            </a:r>
            <a:br>
              <a:rPr lang="en-US" sz="3100" i="1" dirty="0">
                <a:latin typeface="Times New Roman" panose="02020603050405020304" pitchFamily="18" charset="0"/>
                <a:cs typeface="Times New Roman" panose="02020603050405020304" pitchFamily="18" charset="0"/>
              </a:rPr>
            </a:br>
            <a:r>
              <a:rPr lang="en-US" sz="3100" i="1" dirty="0">
                <a:latin typeface="Times New Roman" panose="02020603050405020304" pitchFamily="18" charset="0"/>
                <a:cs typeface="Times New Roman" panose="02020603050405020304" pitchFamily="18" charset="0"/>
              </a:rPr>
              <a:t>that event A was the cause of event B?</a:t>
            </a:r>
            <a:br>
              <a:rPr lang="en-US" sz="3100" i="1"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endParaRPr lang="en-US" sz="3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80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3"/>
            <a:ext cx="12065619" cy="3670742"/>
          </a:xfrm>
        </p:spPr>
        <p:txBody>
          <a:bodyPr>
            <a:normAutofit fontScale="90000"/>
          </a:bodyPr>
          <a:lstStyle/>
          <a:p>
            <a:r>
              <a:rPr lang="en-US" sz="3600" i="1" dirty="0">
                <a:latin typeface="Times New Roman" panose="02020603050405020304" pitchFamily="18" charset="0"/>
                <a:cs typeface="Times New Roman" panose="02020603050405020304" pitchFamily="18" charset="0"/>
              </a:rPr>
              <a:t>Hume’s Analysis of Causality</a:t>
            </a:r>
            <a:br>
              <a:rPr lang="en-US" sz="36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All cause and effect statements are matter of fact statements</a:t>
            </a:r>
            <a:br>
              <a:rPr lang="en-US" sz="28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thus require sense evidence</a:t>
            </a:r>
            <a:br>
              <a:rPr lang="en-US" sz="2800" i="1" dirty="0">
                <a:latin typeface="Times New Roman" panose="02020603050405020304" pitchFamily="18" charset="0"/>
                <a:cs typeface="Times New Roman" panose="02020603050405020304" pitchFamily="18" charset="0"/>
              </a:rPr>
            </a:br>
            <a:br>
              <a:rPr lang="en-US" sz="28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What four things would you need sense evidence for in order to prove </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that event A was the cause of event B?</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1. Temporal Priority (A happens then B happens)</a:t>
            </a:r>
            <a:br>
              <a:rPr lang="en-US" sz="3100"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endParaRPr lang="en-US" sz="3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00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3"/>
            <a:ext cx="12065619" cy="3670742"/>
          </a:xfrm>
        </p:spPr>
        <p:txBody>
          <a:bodyPr>
            <a:normAutofit fontScale="90000"/>
          </a:bodyPr>
          <a:lstStyle/>
          <a:p>
            <a:r>
              <a:rPr lang="en-US" sz="3600" i="1" dirty="0">
                <a:latin typeface="Times New Roman" panose="02020603050405020304" pitchFamily="18" charset="0"/>
                <a:cs typeface="Times New Roman" panose="02020603050405020304" pitchFamily="18" charset="0"/>
              </a:rPr>
              <a:t>Hume’s Analysis of Causality</a:t>
            </a:r>
            <a:br>
              <a:rPr lang="en-US" sz="36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All cause and effect statements are matter of fact statements</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thus require sense evidence</a:t>
            </a:r>
            <a:br>
              <a:rPr lang="en-US" sz="2800" i="1" dirty="0">
                <a:latin typeface="Times New Roman" panose="02020603050405020304" pitchFamily="18" charset="0"/>
                <a:cs typeface="Times New Roman" panose="02020603050405020304" pitchFamily="18" charset="0"/>
              </a:rPr>
            </a:br>
            <a:br>
              <a:rPr lang="en-US" sz="28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What four things would you need sense evidence for in order to prove </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that event A was the cause of event B?</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1. Temporal Priority (A happens then B happens)</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2. Spatial contiguity (There is a spatial connection between event A and event B)</a:t>
            </a:r>
            <a:br>
              <a:rPr lang="en-US" sz="3100"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endParaRPr lang="en-US" sz="3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93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0" y="310242"/>
            <a:ext cx="12110223" cy="5544148"/>
          </a:xfrm>
        </p:spPr>
        <p:txBody>
          <a:bodyPr>
            <a:normAutofit fontScale="90000"/>
          </a:bodyPr>
          <a:lstStyle/>
          <a:p>
            <a:r>
              <a:rPr lang="en-US" sz="3600" i="1" dirty="0">
                <a:latin typeface="Times New Roman" panose="02020603050405020304" pitchFamily="18" charset="0"/>
                <a:cs typeface="Times New Roman" panose="02020603050405020304" pitchFamily="18" charset="0"/>
              </a:rPr>
              <a:t>Hume’s Analysis of Causality</a:t>
            </a:r>
            <a:br>
              <a:rPr lang="en-US" sz="36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All cause and effect statements are matter of fact statements</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thus require sense evidence</a:t>
            </a:r>
            <a:br>
              <a:rPr lang="en-US" sz="2800" i="1" dirty="0">
                <a:latin typeface="Times New Roman" panose="02020603050405020304" pitchFamily="18" charset="0"/>
                <a:cs typeface="Times New Roman" panose="02020603050405020304" pitchFamily="18" charset="0"/>
              </a:rPr>
            </a:br>
            <a:br>
              <a:rPr lang="en-US" sz="28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What four things would you need sense evidence for in order to prove </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that event A was the cause of event B?</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1. Temporal Priority (A happens then B happens)</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2. Spatial contiguity (There is a spatial connection between event A and event B)</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3. Constant Conjunction (would have to see it many times)</a:t>
            </a:r>
            <a:br>
              <a:rPr lang="en-US" sz="3100"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endParaRPr lang="en-US" sz="3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30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0" y="310242"/>
            <a:ext cx="12110223" cy="5544148"/>
          </a:xfrm>
        </p:spPr>
        <p:txBody>
          <a:bodyPr>
            <a:normAutofit fontScale="90000"/>
          </a:bodyPr>
          <a:lstStyle/>
          <a:p>
            <a:r>
              <a:rPr lang="en-US" sz="3600" i="1" dirty="0">
                <a:latin typeface="Times New Roman" panose="02020603050405020304" pitchFamily="18" charset="0"/>
                <a:cs typeface="Times New Roman" panose="02020603050405020304" pitchFamily="18" charset="0"/>
              </a:rPr>
              <a:t>Hume’s Analysis of Causality</a:t>
            </a:r>
            <a:br>
              <a:rPr lang="en-US" sz="36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All cause and effect statements are matter of fact statements</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thus require sense evidence</a:t>
            </a:r>
            <a:br>
              <a:rPr lang="en-US" sz="2800" i="1" dirty="0">
                <a:latin typeface="Times New Roman" panose="02020603050405020304" pitchFamily="18" charset="0"/>
                <a:cs typeface="Times New Roman" panose="02020603050405020304" pitchFamily="18" charset="0"/>
              </a:rPr>
            </a:br>
            <a:br>
              <a:rPr lang="en-US" sz="28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What four things would you need sense evidence for in order to prove </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that event A was the cause of event B?</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1. Temporal Priority (A happens then B happens)</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2. Spatial contiguity (There is a spatial connection between event A and event B)</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3. Constant Conjunction (would have to see it many times)</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4. Necessary connection (the next time that A happens, B will happen)</a:t>
            </a:r>
            <a:br>
              <a:rPr lang="en-US" sz="3100"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br>
              <a:rPr lang="en-US" sz="3100" i="1" dirty="0">
                <a:latin typeface="Times New Roman" panose="02020603050405020304" pitchFamily="18" charset="0"/>
                <a:cs typeface="Times New Roman" panose="02020603050405020304" pitchFamily="18" charset="0"/>
              </a:rPr>
            </a:br>
            <a:endParaRPr lang="en-US" sz="3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08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51326</TotalTime>
  <Words>1138</Words>
  <Application>Microsoft Macintosh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David Hume’s  Philosophy of Religion   </vt:lpstr>
      <vt:lpstr>Modern Philosophy</vt:lpstr>
      <vt:lpstr>Mind as a Mirror of Nature</vt:lpstr>
      <vt:lpstr>Hume’s Fork All knowledge statements are of two kinds:</vt:lpstr>
      <vt:lpstr>Hume’s Analysis of Causality All cause and effect statements are matter of fact statements thus require sense evidence  What four things would you need sense evidence for in order to prove  that event A was the cause of event B?  </vt:lpstr>
      <vt:lpstr>Hume’s Analysis of Causality All cause and effect statements are matter of fact statements thus require sense evidence  What four things would you need sense evidence for in order to prove  that event A was the cause of event B?  1. Temporal Priority (A happens then B happens)   </vt:lpstr>
      <vt:lpstr>Hume’s Analysis of Causality All cause and effect statements are matter of fact statements thus require sense evidence  What four things would you need sense evidence for in order to prove  that event A was the cause of event B?  1. Temporal Priority (A happens then B happens)  2. Spatial contiguity (There is a spatial connection between event A and event B)   </vt:lpstr>
      <vt:lpstr>Hume’s Analysis of Causality All cause and effect statements are matter of fact statements thus require sense evidence  What four things would you need sense evidence for in order to prove  that event A was the cause of event B?  1. Temporal Priority (A happens then B happens)  2. Spatial contiguity (There is a spatial connection between event A and event B)  3. Constant Conjunction (would have to see it many times)   </vt:lpstr>
      <vt:lpstr>Hume’s Analysis of Causality All cause and effect statements are matter of fact statements thus require sense evidence  What four things would you need sense evidence for in order to prove  that event A was the cause of event B?  1. Temporal Priority (A happens then B happens)  2. Spatial contiguity (There is a spatial connection between event A and event B)  3. Constant Conjunction (would have to see it many times)  4. Necessary connection (the next time that A happens, B will happen)   </vt:lpstr>
      <vt:lpstr>Dialogues Concerning Natural Religion Philo’s Response to the Teleological Argument</vt:lpstr>
      <vt:lpstr>Dialogues Concerning Natural Religion Philo’s Response to the Teleological Argument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Timothy Freeman</cp:lastModifiedBy>
  <cp:revision>105</cp:revision>
  <dcterms:created xsi:type="dcterms:W3CDTF">2020-08-31T07:07:45Z</dcterms:created>
  <dcterms:modified xsi:type="dcterms:W3CDTF">2026-02-26T23:19:13Z</dcterms:modified>
</cp:coreProperties>
</file>